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40"/>
  </p:notesMasterIdLst>
  <p:sldIdLst>
    <p:sldId id="9770" r:id="rId2"/>
    <p:sldId id="9773" r:id="rId3"/>
    <p:sldId id="269" r:id="rId4"/>
    <p:sldId id="9800" r:id="rId5"/>
    <p:sldId id="9814" r:id="rId6"/>
    <p:sldId id="9801" r:id="rId7"/>
    <p:sldId id="9805" r:id="rId8"/>
    <p:sldId id="9811" r:id="rId9"/>
    <p:sldId id="9806" r:id="rId10"/>
    <p:sldId id="9813" r:id="rId11"/>
    <p:sldId id="9807" r:id="rId12"/>
    <p:sldId id="9745" r:id="rId13"/>
    <p:sldId id="9768" r:id="rId14"/>
    <p:sldId id="9767" r:id="rId15"/>
    <p:sldId id="9751" r:id="rId16"/>
    <p:sldId id="9752" r:id="rId17"/>
    <p:sldId id="9754" r:id="rId18"/>
    <p:sldId id="9757" r:id="rId19"/>
    <p:sldId id="9758" r:id="rId20"/>
    <p:sldId id="9812" r:id="rId21"/>
    <p:sldId id="9808" r:id="rId22"/>
    <p:sldId id="9809" r:id="rId23"/>
    <p:sldId id="9802" r:id="rId24"/>
    <p:sldId id="9815" r:id="rId25"/>
    <p:sldId id="9774" r:id="rId26"/>
    <p:sldId id="9775" r:id="rId27"/>
    <p:sldId id="9776" r:id="rId28"/>
    <p:sldId id="9777" r:id="rId29"/>
    <p:sldId id="9778" r:id="rId30"/>
    <p:sldId id="9779" r:id="rId31"/>
    <p:sldId id="9781" r:id="rId32"/>
    <p:sldId id="9780" r:id="rId33"/>
    <p:sldId id="9782" r:id="rId34"/>
    <p:sldId id="9783" r:id="rId35"/>
    <p:sldId id="9784" r:id="rId36"/>
    <p:sldId id="9785" r:id="rId37"/>
    <p:sldId id="9786" r:id="rId38"/>
    <p:sldId id="9772" r:id="rId3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F9AB2B"/>
    <a:srgbClr val="3499FE"/>
    <a:srgbClr val="0066FF"/>
    <a:srgbClr val="FFCCFF"/>
    <a:srgbClr val="9966FF"/>
    <a:srgbClr val="FF6699"/>
    <a:srgbClr val="FFFFCC"/>
    <a:srgbClr val="00FF00"/>
    <a:srgbClr val="E1CC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720DAF-99AD-4877-9E86-A67116A60AB8}" v="26" dt="2025-04-20T22:50:17.834"/>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88215" autoAdjust="0"/>
  </p:normalViewPr>
  <p:slideViewPr>
    <p:cSldViewPr snapToGrid="0">
      <p:cViewPr varScale="1">
        <p:scale>
          <a:sx n="87" d="100"/>
          <a:sy n="87" d="100"/>
        </p:scale>
        <p:origin x="64" y="644"/>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歯を失う原因</c:v>
                </c:pt>
              </c:strCache>
            </c:strRef>
          </c:tx>
          <c:explosion val="2"/>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0-35E6-4EAD-A336-E070AD545EF5}"/>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3C3B-4B77-923E-0CC38336E309}"/>
              </c:ext>
            </c:extLst>
          </c:dPt>
          <c:dPt>
            <c:idx val="2"/>
            <c:bubble3D val="0"/>
            <c:spPr>
              <a:solidFill>
                <a:schemeClr val="accent6">
                  <a:lumMod val="75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4-3C3B-4B77-923E-0CC38336E309}"/>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2-3C3B-4B77-923E-0CC38336E309}"/>
              </c:ext>
            </c:extLst>
          </c:dPt>
          <c:dPt>
            <c:idx val="4"/>
            <c:bubble3D val="0"/>
            <c:spPr>
              <a:solidFill>
                <a:srgbClr val="7030A0"/>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6-3C3B-4B77-923E-0CC38336E309}"/>
              </c:ext>
            </c:extLst>
          </c:dPt>
          <c:dPt>
            <c:idx val="5"/>
            <c:bubble3D val="0"/>
            <c:spPr>
              <a:solidFill>
                <a:schemeClr val="bg1">
                  <a:lumMod val="65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3C3B-4B77-923E-0CC38336E309}"/>
              </c:ext>
            </c:extLst>
          </c:dPt>
          <c:dPt>
            <c:idx val="6"/>
            <c:bubble3D val="0"/>
            <c:spPr>
              <a:solidFill>
                <a:schemeClr val="bg1">
                  <a:lumMod val="85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3C3B-4B77-923E-0CC38336E309}"/>
              </c:ext>
            </c:extLst>
          </c:dPt>
          <c:dLbls>
            <c:dLbl>
              <c:idx val="0"/>
              <c:spPr>
                <a:noFill/>
                <a:ln>
                  <a:noFill/>
                </a:ln>
                <a:effectLst/>
              </c:spPr>
              <c:txPr>
                <a:bodyPr rot="0" spcFirstLastPara="1" vertOverflow="ellipsis" vert="horz" wrap="square" lIns="38100" tIns="19050" rIns="38100" bIns="19050" anchor="ctr" anchorCtr="1">
                  <a:spAutoFit/>
                </a:bodyPr>
                <a:lstStyle/>
                <a:p>
                  <a:pPr>
                    <a:defRPr sz="3600" b="1" i="0" u="none" strike="noStrike" kern="1200" spc="0" baseline="0">
                      <a:solidFill>
                        <a:schemeClr val="accent1"/>
                      </a:solidFill>
                      <a:latin typeface="+mn-lt"/>
                      <a:ea typeface="+mn-ea"/>
                      <a:cs typeface="+mn-cs"/>
                    </a:defRPr>
                  </a:pPr>
                  <a:endParaRPr lang="ja-JP"/>
                </a:p>
              </c:txPr>
              <c:dLblPos val="outEnd"/>
              <c:showLegendKey val="0"/>
              <c:showVal val="0"/>
              <c:showCatName val="1"/>
              <c:showSerName val="0"/>
              <c:showPercent val="1"/>
              <c:showBubbleSize val="0"/>
              <c:extLst>
                <c:ext xmlns:c16="http://schemas.microsoft.com/office/drawing/2014/chart" uri="{C3380CC4-5D6E-409C-BE32-E72D297353CC}">
                  <c16:uniqueId val="{00000000-35E6-4EAD-A336-E070AD545EF5}"/>
                </c:ext>
              </c:extLst>
            </c:dLbl>
            <c:dLbl>
              <c:idx val="1"/>
              <c:layout>
                <c:manualLayout>
                  <c:x val="0.25136002155142773"/>
                  <c:y val="-0.1235853371349611"/>
                </c:manualLayout>
              </c:layout>
              <c:spPr>
                <a:noFill/>
                <a:ln>
                  <a:noFill/>
                </a:ln>
                <a:effectLst/>
              </c:spPr>
              <c:txPr>
                <a:bodyPr rot="0" spcFirstLastPara="1" vertOverflow="ellipsis" vert="horz" wrap="square" lIns="38100" tIns="19050" rIns="38100" bIns="19050" anchor="ctr" anchorCtr="1">
                  <a:spAutoFit/>
                </a:bodyPr>
                <a:lstStyle/>
                <a:p>
                  <a:pPr>
                    <a:defRPr sz="3600" b="1" i="0" u="none" strike="noStrike" kern="1200" spc="0" baseline="0">
                      <a:solidFill>
                        <a:schemeClr val="accent2"/>
                      </a:solidFill>
                      <a:latin typeface="+mn-lt"/>
                      <a:ea typeface="+mn-ea"/>
                      <a:cs typeface="+mn-cs"/>
                    </a:defRPr>
                  </a:pPr>
                  <a:endParaRPr lang="ja-JP"/>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3C3B-4B77-923E-0CC38336E309}"/>
                </c:ext>
              </c:extLst>
            </c:dLbl>
            <c:dLbl>
              <c:idx val="2"/>
              <c:spPr>
                <a:noFill/>
                <a:ln>
                  <a:noFill/>
                </a:ln>
                <a:effectLst/>
              </c:spPr>
              <c:txPr>
                <a:bodyPr rot="0" spcFirstLastPara="1" vertOverflow="ellipsis" vert="horz" wrap="square" lIns="38100" tIns="19050" rIns="38100" bIns="19050" anchor="ctr" anchorCtr="1">
                  <a:spAutoFit/>
                </a:bodyPr>
                <a:lstStyle/>
                <a:p>
                  <a:pPr>
                    <a:defRPr sz="2800" b="1" i="0" u="none" strike="noStrike" kern="1200" spc="0" baseline="0">
                      <a:solidFill>
                        <a:schemeClr val="accent6">
                          <a:lumMod val="75000"/>
                        </a:schemeClr>
                      </a:solidFill>
                      <a:latin typeface="+mn-lt"/>
                      <a:ea typeface="+mn-ea"/>
                      <a:cs typeface="+mn-cs"/>
                    </a:defRPr>
                  </a:pPr>
                  <a:endParaRPr lang="ja-JP"/>
                </a:p>
              </c:txPr>
              <c:dLblPos val="outEnd"/>
              <c:showLegendKey val="0"/>
              <c:showVal val="0"/>
              <c:showCatName val="1"/>
              <c:showSerName val="0"/>
              <c:showPercent val="1"/>
              <c:showBubbleSize val="0"/>
              <c:extLst>
                <c:ext xmlns:c16="http://schemas.microsoft.com/office/drawing/2014/chart" uri="{C3380CC4-5D6E-409C-BE32-E72D297353CC}">
                  <c16:uniqueId val="{00000004-3C3B-4B77-923E-0CC38336E309}"/>
                </c:ext>
              </c:extLst>
            </c:dLbl>
            <c:dLbl>
              <c:idx val="3"/>
              <c:layout>
                <c:manualLayout>
                  <c:x val="-7.5408006465428376E-2"/>
                  <c:y val="1.0473333655505153E-2"/>
                </c:manualLayout>
              </c:layout>
              <c:spPr>
                <a:noFill/>
                <a:ln>
                  <a:noFill/>
                </a:ln>
                <a:effectLst/>
              </c:spPr>
              <c:txPr>
                <a:bodyPr rot="0" spcFirstLastPara="1" vertOverflow="ellipsis" vert="horz" wrap="square" lIns="38100" tIns="19050" rIns="38100" bIns="19050" anchor="ctr" anchorCtr="1">
                  <a:spAutoFit/>
                </a:bodyPr>
                <a:lstStyle/>
                <a:p>
                  <a:pPr>
                    <a:defRPr sz="2800" b="1" i="0" u="none" strike="noStrike" kern="1200" spc="0" baseline="0">
                      <a:solidFill>
                        <a:schemeClr val="accent4"/>
                      </a:solidFill>
                      <a:latin typeface="+mn-lt"/>
                      <a:ea typeface="+mn-ea"/>
                      <a:cs typeface="+mn-cs"/>
                    </a:defRPr>
                  </a:pPr>
                  <a:endParaRPr lang="ja-JP"/>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3C3B-4B77-923E-0CC38336E309}"/>
                </c:ext>
              </c:extLst>
            </c:dLbl>
            <c:dLbl>
              <c:idx val="4"/>
              <c:spPr>
                <a:noFill/>
                <a:ln>
                  <a:noFill/>
                </a:ln>
                <a:effectLst/>
              </c:spPr>
              <c:txPr>
                <a:bodyPr rot="0" spcFirstLastPara="1" vertOverflow="ellipsis" vert="horz" wrap="square" lIns="38100" tIns="19050" rIns="38100" bIns="19050" anchor="ctr" anchorCtr="1">
                  <a:spAutoFit/>
                </a:bodyPr>
                <a:lstStyle/>
                <a:p>
                  <a:pPr>
                    <a:defRPr sz="2800" b="1" i="0" u="none" strike="noStrike" kern="1200" spc="0" baseline="0">
                      <a:solidFill>
                        <a:srgbClr val="7030A0"/>
                      </a:solidFill>
                      <a:latin typeface="+mn-lt"/>
                      <a:ea typeface="+mn-ea"/>
                      <a:cs typeface="+mn-cs"/>
                    </a:defRPr>
                  </a:pPr>
                  <a:endParaRPr lang="ja-JP"/>
                </a:p>
              </c:txPr>
              <c:dLblPos val="outEnd"/>
              <c:showLegendKey val="0"/>
              <c:showVal val="0"/>
              <c:showCatName val="1"/>
              <c:showSerName val="0"/>
              <c:showPercent val="1"/>
              <c:showBubbleSize val="0"/>
              <c:extLst>
                <c:ext xmlns:c16="http://schemas.microsoft.com/office/drawing/2014/chart" uri="{C3380CC4-5D6E-409C-BE32-E72D297353CC}">
                  <c16:uniqueId val="{00000006-3C3B-4B77-923E-0CC38336E309}"/>
                </c:ext>
              </c:extLst>
            </c:dLbl>
            <c:dLbl>
              <c:idx val="5"/>
              <c:spPr>
                <a:noFill/>
                <a:ln>
                  <a:noFill/>
                </a:ln>
                <a:effectLst/>
              </c:spPr>
              <c:txPr>
                <a:bodyPr rot="0" spcFirstLastPara="1" vertOverflow="ellipsis" vert="horz" wrap="square" lIns="38100" tIns="19050" rIns="38100" bIns="19050" anchor="ctr" anchorCtr="1">
                  <a:spAutoFit/>
                </a:bodyPr>
                <a:lstStyle/>
                <a:p>
                  <a:pPr>
                    <a:defRPr sz="2800" b="1" i="0" u="none" strike="noStrike" kern="1200" spc="0" baseline="0">
                      <a:solidFill>
                        <a:schemeClr val="bg1">
                          <a:lumMod val="50000"/>
                        </a:schemeClr>
                      </a:solidFill>
                      <a:latin typeface="+mn-lt"/>
                      <a:ea typeface="+mn-ea"/>
                      <a:cs typeface="+mn-cs"/>
                    </a:defRPr>
                  </a:pPr>
                  <a:endParaRPr lang="ja-JP"/>
                </a:p>
              </c:txPr>
              <c:dLblPos val="outEnd"/>
              <c:showLegendKey val="0"/>
              <c:showVal val="0"/>
              <c:showCatName val="1"/>
              <c:showSerName val="0"/>
              <c:showPercent val="1"/>
              <c:showBubbleSize val="0"/>
              <c:extLst>
                <c:ext xmlns:c16="http://schemas.microsoft.com/office/drawing/2014/chart" uri="{C3380CC4-5D6E-409C-BE32-E72D297353CC}">
                  <c16:uniqueId val="{00000005-3C3B-4B77-923E-0CC38336E309}"/>
                </c:ext>
              </c:extLst>
            </c:dLbl>
            <c:dLbl>
              <c:idx val="6"/>
              <c:layout>
                <c:manualLayout>
                  <c:x val="-2.7928891283492043E-2"/>
                  <c:y val="0"/>
                </c:manualLayout>
              </c:layout>
              <c:spPr>
                <a:noFill/>
                <a:ln>
                  <a:noFill/>
                </a:ln>
                <a:effectLst/>
              </c:spPr>
              <c:txPr>
                <a:bodyPr rot="0" spcFirstLastPara="1" vertOverflow="ellipsis" vert="horz" wrap="square" lIns="38100" tIns="19050" rIns="38100" bIns="19050" anchor="ctr" anchorCtr="1">
                  <a:spAutoFit/>
                </a:bodyPr>
                <a:lstStyle/>
                <a:p>
                  <a:pPr>
                    <a:defRPr sz="2400" b="1" i="0" u="none" strike="noStrike" kern="1200" spc="0" baseline="0">
                      <a:solidFill>
                        <a:schemeClr val="bg1">
                          <a:lumMod val="75000"/>
                        </a:schemeClr>
                      </a:solidFill>
                      <a:latin typeface="+mn-lt"/>
                      <a:ea typeface="+mn-ea"/>
                      <a:cs typeface="+mn-cs"/>
                    </a:defRPr>
                  </a:pPr>
                  <a:endParaRPr lang="ja-JP"/>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3C3B-4B77-923E-0CC38336E309}"/>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spc="0" baseline="0">
                    <a:solidFill>
                      <a:schemeClr val="accent1"/>
                    </a:solidFill>
                    <a:latin typeface="+mn-lt"/>
                    <a:ea typeface="+mn-ea"/>
                    <a:cs typeface="+mn-cs"/>
                  </a:defRPr>
                </a:pPr>
                <a:endParaRPr lang="ja-JP"/>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むし歯</c:v>
                </c:pt>
                <c:pt idx="1">
                  <c:v>歯周病</c:v>
                </c:pt>
                <c:pt idx="2">
                  <c:v>破折</c:v>
                </c:pt>
                <c:pt idx="3">
                  <c:v>矯正</c:v>
                </c:pt>
                <c:pt idx="4">
                  <c:v>埋伏歯</c:v>
                </c:pt>
                <c:pt idx="5">
                  <c:v>その他</c:v>
                </c:pt>
                <c:pt idx="6">
                  <c:v>不明</c:v>
                </c:pt>
              </c:strCache>
            </c:strRef>
          </c:cat>
          <c:val>
            <c:numRef>
              <c:f>Sheet1!$B$2:$B$8</c:f>
              <c:numCache>
                <c:formatCode>0%</c:formatCode>
                <c:ptCount val="7"/>
                <c:pt idx="0">
                  <c:v>0.28999999999999998</c:v>
                </c:pt>
                <c:pt idx="1">
                  <c:v>0.37</c:v>
                </c:pt>
                <c:pt idx="2">
                  <c:v>0.18</c:v>
                </c:pt>
                <c:pt idx="3">
                  <c:v>0.02</c:v>
                </c:pt>
                <c:pt idx="4">
                  <c:v>0.05</c:v>
                </c:pt>
                <c:pt idx="5">
                  <c:v>0.08</c:v>
                </c:pt>
                <c:pt idx="6">
                  <c:v>0.01</c:v>
                </c:pt>
              </c:numCache>
            </c:numRef>
          </c:val>
          <c:extLst>
            <c:ext xmlns:c16="http://schemas.microsoft.com/office/drawing/2014/chart" uri="{C3380CC4-5D6E-409C-BE32-E72D297353CC}">
              <c16:uniqueId val="{00000000-3C3B-4B77-923E-0CC38336E309}"/>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3C3CE8-45E2-4D39-B7C8-B55A54DEC4C0}" type="datetimeFigureOut">
              <a:rPr kumimoji="1" lang="ja-JP" altLang="en-US" smtClean="0"/>
              <a:t>2025/5/30</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F6E780-C161-4961-BD4F-CA299C677420}" type="slidenum">
              <a:rPr kumimoji="1" lang="ja-JP" altLang="en-US" smtClean="0"/>
              <a:t>‹#›</a:t>
            </a:fld>
            <a:endParaRPr kumimoji="1" lang="ja-JP" altLang="en-US"/>
          </a:p>
        </p:txBody>
      </p:sp>
    </p:spTree>
    <p:extLst>
      <p:ext uri="{BB962C8B-B14F-4D97-AF65-F5344CB8AC3E}">
        <p14:creationId xmlns:p14="http://schemas.microsoft.com/office/powerpoint/2010/main" val="201028600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2B1A4D-EAF8-4ED9-A120-A8E9F9A1D1A8}"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35666294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1449001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1553198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1113827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dirty="0">
                <a:solidFill>
                  <a:srgbClr val="4C4C4C"/>
                </a:solidFill>
                <a:effectLst/>
                <a:latin typeface="ヒラギノ角ゴ Pro W3"/>
              </a:rPr>
              <a:t>CO</a:t>
            </a:r>
            <a:r>
              <a:rPr lang="ja-JP" altLang="en-US" sz="1200" b="0" i="0" dirty="0">
                <a:solidFill>
                  <a:srgbClr val="4C4C4C"/>
                </a:solidFill>
                <a:effectLst/>
                <a:latin typeface="ヒラギノ角ゴ Pro W3"/>
              </a:rPr>
              <a:t>の写真：すこやか歯科提供</a:t>
            </a:r>
            <a:endParaRPr lang="en-US" altLang="ja-JP" sz="1200" b="0" i="0" dirty="0">
              <a:solidFill>
                <a:srgbClr val="4C4C4C"/>
              </a:solidFill>
              <a:effectLst/>
              <a:latin typeface="ヒラギノ角ゴ Pro W3"/>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0FF6E780-C161-4961-BD4F-CA299C677420}" type="slidenum">
              <a:rPr kumimoji="1" lang="ja-JP" altLang="en-US" smtClean="0"/>
              <a:t>20</a:t>
            </a:fld>
            <a:endParaRPr kumimoji="1" lang="ja-JP" altLang="en-US"/>
          </a:p>
        </p:txBody>
      </p:sp>
    </p:spTree>
    <p:extLst>
      <p:ext uri="{BB962C8B-B14F-4D97-AF65-F5344CB8AC3E}">
        <p14:creationId xmlns:p14="http://schemas.microsoft.com/office/powerpoint/2010/main" val="12196497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600" b="0" i="0" dirty="0">
                <a:solidFill>
                  <a:srgbClr val="4C4C4C"/>
                </a:solidFill>
                <a:effectLst/>
                <a:latin typeface="ヒラギノ角ゴ Pro W3"/>
              </a:rPr>
              <a:t>歯垢のついた口腔内：すこやか歯科提供</a:t>
            </a:r>
            <a:endParaRPr lang="en-US" altLang="ja-JP" sz="1600" b="0" i="0" dirty="0">
              <a:solidFill>
                <a:srgbClr val="4C4C4C"/>
              </a:solidFill>
              <a:effectLst/>
              <a:latin typeface="ヒラギノ角ゴ Pro W3"/>
            </a:endParaRPr>
          </a:p>
          <a:p>
            <a:r>
              <a:rPr lang="ja-JP" altLang="en-US" sz="1600" b="0" i="0" dirty="0">
                <a:solidFill>
                  <a:srgbClr val="4C4C4C"/>
                </a:solidFill>
                <a:effectLst/>
                <a:latin typeface="ヒラギノ角ゴ Pro W3"/>
              </a:rPr>
              <a:t>位相差顕微鏡の動画：公益財団法人ライオン歯科衛生研究所公益財団法人ライオン歯科衛生研究所</a:t>
            </a:r>
            <a:endParaRPr kumimoji="1" lang="ja-JP" altLang="en-US" sz="1600" dirty="0"/>
          </a:p>
        </p:txBody>
      </p:sp>
      <p:sp>
        <p:nvSpPr>
          <p:cNvPr id="4" name="スライド番号プレースホルダー 3"/>
          <p:cNvSpPr>
            <a:spLocks noGrp="1"/>
          </p:cNvSpPr>
          <p:nvPr>
            <p:ph type="sldNum" sz="quarter" idx="5"/>
          </p:nvPr>
        </p:nvSpPr>
        <p:spPr/>
        <p:txBody>
          <a:bodyPr/>
          <a:lstStyle/>
          <a:p>
            <a:fld id="{0FF6E780-C161-4961-BD4F-CA299C677420}" type="slidenum">
              <a:rPr kumimoji="1" lang="ja-JP" altLang="en-US" smtClean="0"/>
              <a:t>22</a:t>
            </a:fld>
            <a:endParaRPr kumimoji="1" lang="ja-JP" altLang="en-US"/>
          </a:p>
        </p:txBody>
      </p:sp>
    </p:spTree>
    <p:extLst>
      <p:ext uri="{BB962C8B-B14F-4D97-AF65-F5344CB8AC3E}">
        <p14:creationId xmlns:p14="http://schemas.microsoft.com/office/powerpoint/2010/main" val="15519110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66064">
              <a:defRPr/>
            </a:pPr>
            <a:r>
              <a:rPr kumimoji="1" lang="ja-JP" altLang="en-US" dirty="0"/>
              <a:t>写真提供：井笹歯科医院</a:t>
            </a:r>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3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1" lang="ja-JP" altLang="en-US" sz="13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8619750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66064">
              <a:defRPr/>
            </a:pPr>
            <a:r>
              <a:rPr kumimoji="1" lang="ja-JP" altLang="en-US" dirty="0"/>
              <a:t>写真提供：井笹歯科医院</a:t>
            </a:r>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3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1" lang="ja-JP" altLang="en-US" sz="13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1380967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66064">
              <a:defRPr/>
            </a:pPr>
            <a:r>
              <a:rPr kumimoji="1" lang="ja-JP" altLang="en-US" dirty="0"/>
              <a:t>写真提供：井笹歯科医院</a:t>
            </a:r>
          </a:p>
          <a:p>
            <a:r>
              <a:rPr kumimoji="1" lang="ja-JP" altLang="en-US" dirty="0"/>
              <a:t>手鏡：いらすとやから引用</a:t>
            </a:r>
            <a:endParaRPr kumimoji="1" lang="en-US" altLang="ja-JP" dirty="0"/>
          </a:p>
          <a:p>
            <a:r>
              <a:rPr kumimoji="1" lang="en-US" altLang="ja-JP" dirty="0"/>
              <a:t>https://www.irasutoya.com/2014/07/blog-post_6059.html</a:t>
            </a:r>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3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1" lang="ja-JP" altLang="en-US" sz="13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9318314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66064">
              <a:defRPr/>
            </a:pPr>
            <a:r>
              <a:rPr kumimoji="1" lang="ja-JP" altLang="en-US" dirty="0"/>
              <a:t>写真提供：井笹歯科医院</a:t>
            </a:r>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3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1" lang="ja-JP" altLang="en-US" sz="13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9174172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66064">
              <a:defRPr/>
            </a:pPr>
            <a:r>
              <a:rPr kumimoji="1" lang="ja-JP" altLang="en-US" dirty="0"/>
              <a:t>写真提供：井笹歯科医院</a:t>
            </a:r>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3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1" lang="ja-JP" altLang="en-US" sz="13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88927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buNone/>
            </a:pPr>
            <a:r>
              <a:rPr kumimoji="1" lang="ja-JP" altLang="en-US" dirty="0"/>
              <a:t>出典：</a:t>
            </a:r>
            <a:r>
              <a:rPr lang="ja-JP" altLang="ja-JP" sz="1800" kern="100" dirty="0">
                <a:effectLst/>
                <a:latin typeface="游ゴシック" panose="020B0400000000000000" pitchFamily="50" charset="-128"/>
                <a:ea typeface="游ゴシック" panose="020B0400000000000000" pitchFamily="50" charset="-128"/>
                <a:cs typeface="Courier New" panose="02070309020205020404" pitchFamily="49" charset="0"/>
              </a:rPr>
              <a:t>国立保健医療科学院</a:t>
            </a:r>
            <a:r>
              <a:rPr lang="ja-JP" altLang="en-US" sz="1800" kern="100" dirty="0">
                <a:effectLst/>
                <a:latin typeface="游ゴシック" panose="020B0400000000000000" pitchFamily="50" charset="-128"/>
                <a:ea typeface="游ゴシック" panose="020B0400000000000000" pitchFamily="50" charset="-128"/>
                <a:cs typeface="Courier New" panose="02070309020205020404" pitchFamily="49" charset="0"/>
              </a:rPr>
              <a:t>ホームページ</a:t>
            </a:r>
            <a:endParaRPr lang="ja-JP" altLang="ja-JP" sz="1800" kern="100" dirty="0">
              <a:effectLst/>
              <a:latin typeface="游ゴシック" panose="020B0400000000000000" pitchFamily="50" charset="-128"/>
              <a:ea typeface="游ゴシック" panose="020B0400000000000000" pitchFamily="50" charset="-128"/>
              <a:cs typeface="Courier New" panose="02070309020205020404" pitchFamily="49" charset="0"/>
            </a:endParaRPr>
          </a:p>
          <a:p>
            <a:pPr>
              <a:buNone/>
            </a:pPr>
            <a:r>
              <a:rPr lang="ja-JP" altLang="ja-JP" sz="1800" kern="100" dirty="0">
                <a:effectLst/>
                <a:latin typeface="游ゴシック" panose="020B0400000000000000" pitchFamily="50" charset="-128"/>
                <a:ea typeface="游ゴシック" panose="020B0400000000000000" pitchFamily="50" charset="-128"/>
                <a:cs typeface="Courier New" panose="02070309020205020404" pitchFamily="49" charset="0"/>
              </a:rPr>
              <a:t>保健指導における学習教材集</a:t>
            </a:r>
            <a:r>
              <a:rPr lang="ja-JP" altLang="en-US" sz="1800" kern="100" dirty="0">
                <a:effectLst/>
                <a:latin typeface="游ゴシック" panose="020B0400000000000000" pitchFamily="50" charset="-128"/>
                <a:ea typeface="游ゴシック" panose="020B0400000000000000" pitchFamily="50" charset="-128"/>
                <a:cs typeface="Courier New" panose="02070309020205020404" pitchFamily="49" charset="0"/>
              </a:rPr>
              <a:t>　</a:t>
            </a:r>
            <a:r>
              <a:rPr lang="en-US" altLang="ja-JP" sz="1800" dirty="0">
                <a:effectLst/>
                <a:latin typeface="游ゴシック" panose="020B0400000000000000" pitchFamily="50" charset="-128"/>
                <a:cs typeface="Times New Roman" panose="02020603050405020304" pitchFamily="18" charset="0"/>
              </a:rPr>
              <a:t>D-35</a:t>
            </a:r>
            <a:endParaRPr kumimoji="1" lang="ja-JP" altLang="en-US" dirty="0"/>
          </a:p>
        </p:txBody>
      </p:sp>
      <p:sp>
        <p:nvSpPr>
          <p:cNvPr id="4" name="スライド番号プレースホルダー 3"/>
          <p:cNvSpPr>
            <a:spLocks noGrp="1"/>
          </p:cNvSpPr>
          <p:nvPr>
            <p:ph type="sldNum" sz="quarter" idx="5"/>
          </p:nvPr>
        </p:nvSpPr>
        <p:spPr/>
        <p:txBody>
          <a:bodyPr/>
          <a:lstStyle/>
          <a:p>
            <a:fld id="{0FF6E780-C161-4961-BD4F-CA299C677420}" type="slidenum">
              <a:rPr kumimoji="1" lang="ja-JP" altLang="en-US" smtClean="0"/>
              <a:t>4</a:t>
            </a:fld>
            <a:endParaRPr kumimoji="1" lang="ja-JP" altLang="en-US"/>
          </a:p>
        </p:txBody>
      </p:sp>
    </p:spTree>
    <p:extLst>
      <p:ext uri="{BB962C8B-B14F-4D97-AF65-F5344CB8AC3E}">
        <p14:creationId xmlns:p14="http://schemas.microsoft.com/office/powerpoint/2010/main" val="18653429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3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1" lang="ja-JP" altLang="en-US" sz="13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8582034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歯科素材</a:t>
            </a:r>
            <a:r>
              <a:rPr kumimoji="1" lang="en-US" altLang="ja-JP" dirty="0"/>
              <a:t>.com</a:t>
            </a:r>
            <a:r>
              <a:rPr kumimoji="1" lang="ja-JP" altLang="en-US" dirty="0"/>
              <a:t>：歯式</a:t>
            </a:r>
            <a:endParaRPr kumimoji="1" lang="en-US" altLang="ja-JP" dirty="0"/>
          </a:p>
          <a:p>
            <a:r>
              <a:rPr kumimoji="1" lang="en-US" altLang="ja-JP" dirty="0"/>
              <a:t>https://www.dental-sozai.com/illust.html?illust_id=1440</a:t>
            </a:r>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3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1" lang="ja-JP" altLang="en-US" sz="13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3722037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いらすとや：歯科衛生士</a:t>
            </a:r>
            <a:endParaRPr kumimoji="1" lang="en-US" altLang="ja-JP" dirty="0"/>
          </a:p>
          <a:p>
            <a:r>
              <a:rPr kumimoji="1" lang="en-US" altLang="ja-JP" dirty="0"/>
              <a:t>https://www.irasutoya.com/</a:t>
            </a:r>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3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1" lang="ja-JP" altLang="en-US" sz="13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9130973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いらすとや：歯ブラシ</a:t>
            </a:r>
            <a:endParaRPr kumimoji="1" lang="en-US" altLang="ja-JP" dirty="0"/>
          </a:p>
          <a:p>
            <a:r>
              <a:rPr kumimoji="1" lang="en-US" altLang="ja-JP" dirty="0"/>
              <a:t>https://www.irasutoya.com/</a:t>
            </a:r>
          </a:p>
          <a:p>
            <a:r>
              <a:rPr kumimoji="1" lang="ja-JP" altLang="en-US" dirty="0"/>
              <a:t>イラストせんせい：歯磨き粉</a:t>
            </a:r>
            <a:endParaRPr kumimoji="1" lang="en-US" altLang="ja-JP" dirty="0"/>
          </a:p>
          <a:p>
            <a:r>
              <a:rPr kumimoji="1" lang="en-US" altLang="ja-JP" dirty="0"/>
              <a:t>https://irasuto-sensei.com/25983/</a:t>
            </a:r>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3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1" lang="ja-JP" altLang="en-US" sz="13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8240968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写真提供：井笹歯科医院</a:t>
            </a:r>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3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1" lang="ja-JP" altLang="en-US" sz="13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0787647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092476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07E083-3E5D-9D53-6984-F4CA09A6AA1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5B91B30-96F9-15BE-1E3A-4061DFA5A403}"/>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0309BC3-B2C1-46B8-A741-B55C7F9388C9}"/>
              </a:ext>
            </a:extLst>
          </p:cNvPr>
          <p:cNvSpPr>
            <a:spLocks noGrp="1"/>
          </p:cNvSpPr>
          <p:nvPr>
            <p:ph type="body" idx="1"/>
          </p:nvPr>
        </p:nvSpPr>
        <p:spPr/>
        <p:txBody>
          <a:bodyPr/>
          <a:lstStyle/>
          <a:p>
            <a:r>
              <a:rPr kumimoji="1" lang="ja-JP" altLang="en-US" dirty="0"/>
              <a:t>いらすとや</a:t>
            </a:r>
            <a:endParaRPr kumimoji="1" lang="en-US" altLang="ja-JP" dirty="0"/>
          </a:p>
          <a:p>
            <a:r>
              <a:rPr kumimoji="1" lang="en-US" altLang="ja-JP" dirty="0"/>
              <a:t>https://www.irasutoya.com/2013/05/blog-post_8964.html</a:t>
            </a:r>
            <a:endParaRPr kumimoji="1" lang="ja-JP" altLang="en-US" dirty="0"/>
          </a:p>
        </p:txBody>
      </p:sp>
      <p:sp>
        <p:nvSpPr>
          <p:cNvPr id="4" name="スライド番号プレースホルダー 3">
            <a:extLst>
              <a:ext uri="{FF2B5EF4-FFF2-40B4-BE49-F238E27FC236}">
                <a16:creationId xmlns:a16="http://schemas.microsoft.com/office/drawing/2014/main" id="{8B559C6A-6D9F-2F27-AAEF-1860341699F5}"/>
              </a:ext>
            </a:extLst>
          </p:cNvPr>
          <p:cNvSpPr>
            <a:spLocks noGrp="1"/>
          </p:cNvSpPr>
          <p:nvPr>
            <p:ph type="sldNum" sz="quarter" idx="5"/>
          </p:nvPr>
        </p:nvSpPr>
        <p:spPr/>
        <p:txBody>
          <a:bodyPr/>
          <a:lstStyle/>
          <a:p>
            <a:fld id="{0FF6E780-C161-4961-BD4F-CA299C677420}" type="slidenum">
              <a:rPr kumimoji="1" lang="ja-JP" altLang="en-US" smtClean="0"/>
              <a:t>5</a:t>
            </a:fld>
            <a:endParaRPr kumimoji="1" lang="ja-JP" altLang="en-US"/>
          </a:p>
        </p:txBody>
      </p:sp>
    </p:spTree>
    <p:extLst>
      <p:ext uri="{BB962C8B-B14F-4D97-AF65-F5344CB8AC3E}">
        <p14:creationId xmlns:p14="http://schemas.microsoft.com/office/powerpoint/2010/main" val="11159350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FF6E780-C161-4961-BD4F-CA299C677420}" type="slidenum">
              <a:rPr kumimoji="1" lang="ja-JP" altLang="en-US" smtClean="0"/>
              <a:t>6</a:t>
            </a:fld>
            <a:endParaRPr kumimoji="1" lang="ja-JP" altLang="en-US"/>
          </a:p>
        </p:txBody>
      </p:sp>
    </p:spTree>
    <p:extLst>
      <p:ext uri="{BB962C8B-B14F-4D97-AF65-F5344CB8AC3E}">
        <p14:creationId xmlns:p14="http://schemas.microsoft.com/office/powerpoint/2010/main" val="37167450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3910380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8408911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歯の模式図：歯科素材</a:t>
            </a:r>
            <a:r>
              <a:rPr kumimoji="1" lang="en-US" altLang="ja-JP"/>
              <a:t>.com</a:t>
            </a:r>
          </a:p>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5005538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歯の模式図：歯科素材</a:t>
            </a:r>
            <a:r>
              <a:rPr kumimoji="1" lang="en-US" altLang="ja-JP"/>
              <a:t>.com</a:t>
            </a:r>
          </a:p>
          <a:p>
            <a:endParaRPr kumimoji="1" lang="ja-JP" altLang="en-US"/>
          </a:p>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4567550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歯の模式図：歯科素材</a:t>
            </a:r>
            <a:r>
              <a:rPr kumimoji="1" lang="en-US" altLang="ja-JP"/>
              <a:t>.com</a:t>
            </a:r>
          </a:p>
          <a:p>
            <a:endParaRPr kumimoji="1" lang="ja-JP" altLang="en-US"/>
          </a:p>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2188642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04F70010-55B5-49CB-997F-F77D345B8568}" type="datetimeFigureOut">
              <a:rPr kumimoji="1" lang="ja-JP" altLang="en-US" smtClean="0"/>
              <a:t>2025/5/30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5545588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4F70010-55B5-49CB-997F-F77D345B8568}" type="datetimeFigureOut">
              <a:rPr kumimoji="1" lang="ja-JP" altLang="en-US" smtClean="0"/>
              <a:t>2025/5/30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5185558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4F70010-55B5-49CB-997F-F77D345B8568}" type="datetimeFigureOut">
              <a:rPr kumimoji="1" lang="ja-JP" altLang="en-US" smtClean="0"/>
              <a:t>2025/5/30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6491393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4F70010-55B5-49CB-997F-F77D345B8568}" type="datetimeFigureOut">
              <a:rPr kumimoji="1" lang="ja-JP" altLang="en-US" smtClean="0"/>
              <a:t>2025/5/30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551342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04F70010-55B5-49CB-997F-F77D345B8568}" type="datetimeFigureOut">
              <a:rPr kumimoji="1" lang="ja-JP" altLang="en-US" smtClean="0"/>
              <a:t>2025/5/30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7616718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04F70010-55B5-49CB-997F-F77D345B8568}" type="datetimeFigureOut">
              <a:rPr kumimoji="1" lang="ja-JP" altLang="en-US" smtClean="0"/>
              <a:t>2025/5/30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6366826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88"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04F70010-55B5-49CB-997F-F77D345B8568}" type="datetimeFigureOut">
              <a:rPr kumimoji="1" lang="ja-JP" altLang="en-US" smtClean="0"/>
              <a:t>2025/5/30</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26609942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04F70010-55B5-49CB-997F-F77D345B8568}" type="datetimeFigureOut">
              <a:rPr kumimoji="1" lang="ja-JP" altLang="en-US" smtClean="0"/>
              <a:t>2025/5/30</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20529319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F70010-55B5-49CB-997F-F77D345B8568}" type="datetimeFigureOut">
              <a:rPr kumimoji="1" lang="ja-JP" altLang="en-US" smtClean="0"/>
              <a:t>2025/5/30</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2391725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4F70010-55B5-49CB-997F-F77D345B8568}" type="datetimeFigureOut">
              <a:rPr kumimoji="1" lang="ja-JP" altLang="en-US" smtClean="0"/>
              <a:t>2025/5/30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8465925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4F70010-55B5-49CB-997F-F77D345B8568}" type="datetimeFigureOut">
              <a:rPr kumimoji="1" lang="ja-JP" altLang="en-US" smtClean="0"/>
              <a:t>2025/5/30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7224371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F70010-55B5-49CB-997F-F77D345B8568}" type="datetimeFigureOut">
              <a:rPr kumimoji="1" lang="ja-JP" altLang="en-US" smtClean="0"/>
              <a:t>2025/5/30</a:t>
            </a:fld>
            <a:endParaRPr kumimoji="1" lang="ja-JP"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356525581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5.wmf"/><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oleObject" Target="../embeddings/oleObject2.bin"/><Relationship Id="rId5" Type="http://schemas.microsoft.com/office/2007/relationships/hdphoto" Target="../media/hdphoto1.wdp"/><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4.wmf"/><Relationship Id="rId7" Type="http://schemas.openxmlformats.org/officeDocument/2006/relationships/image" Target="../media/image12.png"/><Relationship Id="rId2" Type="http://schemas.openxmlformats.org/officeDocument/2006/relationships/oleObject" Target="../embeddings/oleObject1.bin"/><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5.wmf"/><Relationship Id="rId4" Type="http://schemas.openxmlformats.org/officeDocument/2006/relationships/oleObject" Target="../embeddings/oleObject2.bin"/></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wmf"/><Relationship Id="rId5" Type="http://schemas.openxmlformats.org/officeDocument/2006/relationships/oleObject" Target="../embeddings/oleObject2.bin"/><Relationship Id="rId4" Type="http://schemas.openxmlformats.org/officeDocument/2006/relationships/image" Target="../media/image4.wmf"/></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wmf"/><Relationship Id="rId5" Type="http://schemas.openxmlformats.org/officeDocument/2006/relationships/oleObject" Target="../embeddings/oleObject2.bin"/><Relationship Id="rId4" Type="http://schemas.openxmlformats.org/officeDocument/2006/relationships/image" Target="../media/image4.wmf"/></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notesSlide" Target="../notesSlides/notesSlide14.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microsoft.com/office/2007/relationships/hdphoto" Target="../media/hdphoto3.wdp"/></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7.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31.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52.jpeg"/><Relationship Id="rId7"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54.png"/><Relationship Id="rId10" Type="http://schemas.microsoft.com/office/2007/relationships/hdphoto" Target="../media/hdphoto6.wdp"/><Relationship Id="rId4" Type="http://schemas.openxmlformats.org/officeDocument/2006/relationships/image" Target="../media/image53.png"/><Relationship Id="rId9"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0.png"/><Relationship Id="rId4" Type="http://schemas.openxmlformats.org/officeDocument/2006/relationships/image" Target="../media/image59.png"/></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65.png"/><Relationship Id="rId4" Type="http://schemas.microsoft.com/office/2007/relationships/hdphoto" Target="../media/hdphoto7.wdp"/></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3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png"/></Relationships>
</file>

<file path=ppt/slides/_rels/slide3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 Id="rId5" Type="http://schemas.openxmlformats.org/officeDocument/2006/relationships/image" Target="../media/image74.jpeg"/><Relationship Id="rId4" Type="http://schemas.openxmlformats.org/officeDocument/2006/relationships/image" Target="../media/image73.png"/></Relationships>
</file>

<file path=ppt/slides/_rels/slide3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77.png"/><Relationship Id="rId4" Type="http://schemas.openxmlformats.org/officeDocument/2006/relationships/image" Target="../media/image76.emf"/></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oleObject" Target="../embeddings/oleObject1.bin"/><Relationship Id="rId1" Type="http://schemas.openxmlformats.org/officeDocument/2006/relationships/slideLayout" Target="../slideLayouts/slideLayout2.xml"/><Relationship Id="rId5" Type="http://schemas.openxmlformats.org/officeDocument/2006/relationships/image" Target="../media/image5.wmf"/><Relationship Id="rId4" Type="http://schemas.openxmlformats.org/officeDocument/2006/relationships/oleObject" Target="../embeddings/oleObject2.bin"/></Relationships>
</file>

<file path=ppt/slides/_rels/slide8.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oleObject" Target="../embeddings/oleObject1.bin"/><Relationship Id="rId1" Type="http://schemas.openxmlformats.org/officeDocument/2006/relationships/slideLayout" Target="../slideLayouts/slideLayout2.xml"/><Relationship Id="rId5" Type="http://schemas.openxmlformats.org/officeDocument/2006/relationships/image" Target="../media/image5.wmf"/><Relationship Id="rId4" Type="http://schemas.openxmlformats.org/officeDocument/2006/relationships/oleObject" Target="../embeddings/oleObject2.bin"/></Relationships>
</file>

<file path=ppt/slides/_rels/slide9.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oleObject" Target="../embeddings/oleObject2.bin"/><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FCB6FB37-3CBE-23F2-719B-EB69575DAE86}"/>
              </a:ext>
            </a:extLst>
          </p:cNvPr>
          <p:cNvSpPr txBox="1"/>
          <p:nvPr/>
        </p:nvSpPr>
        <p:spPr>
          <a:xfrm>
            <a:off x="144202" y="347373"/>
            <a:ext cx="11961171" cy="3336747"/>
          </a:xfrm>
          <a:prstGeom prst="rect">
            <a:avLst/>
          </a:prstGeom>
          <a:noFill/>
        </p:spPr>
        <p:txBody>
          <a:bodyPr wrap="square" rtlCol="0">
            <a:spAutoFit/>
          </a:bodyPr>
          <a:lstStyle/>
          <a:p>
            <a:pPr>
              <a:lnSpc>
                <a:spcPct val="150000"/>
              </a:lnSpc>
            </a:pPr>
            <a:r>
              <a:rPr kumimoji="1" lang="ja-JP" altLang="en-US" sz="3600" dirty="0"/>
              <a:t>この教材の著作権は松山市歯科医師会と松山市教育委員会に帰属しております。教材の内容、テキスト、画像等の無断転載・無断使用を固く禁じます。また、他の教材等への引用や改変等の二次利用を厳禁いたします。</a:t>
            </a:r>
            <a:endParaRPr kumimoji="1" lang="en-US" altLang="ja-JP" sz="3600" dirty="0"/>
          </a:p>
        </p:txBody>
      </p:sp>
      <p:sp>
        <p:nvSpPr>
          <p:cNvPr id="2" name="テキスト ボックス 1">
            <a:extLst>
              <a:ext uri="{FF2B5EF4-FFF2-40B4-BE49-F238E27FC236}">
                <a16:creationId xmlns:a16="http://schemas.microsoft.com/office/drawing/2014/main" id="{5EEC750B-47E4-CCBF-D693-37A56E3FCBFB}"/>
              </a:ext>
            </a:extLst>
          </p:cNvPr>
          <p:cNvSpPr txBox="1"/>
          <p:nvPr/>
        </p:nvSpPr>
        <p:spPr>
          <a:xfrm>
            <a:off x="124940" y="4212760"/>
            <a:ext cx="11961171" cy="2025042"/>
          </a:xfrm>
          <a:prstGeom prst="rect">
            <a:avLst/>
          </a:prstGeom>
          <a:noFill/>
        </p:spPr>
        <p:txBody>
          <a:bodyPr wrap="square" rtlCol="0">
            <a:spAutoFit/>
          </a:bodyPr>
          <a:lstStyle/>
          <a:p>
            <a:pPr algn="ctr">
              <a:lnSpc>
                <a:spcPct val="150000"/>
              </a:lnSpc>
            </a:pPr>
            <a:r>
              <a:rPr kumimoji="1" lang="ja-JP" altLang="en-US" sz="4400" b="1" dirty="0">
                <a:solidFill>
                  <a:srgbClr val="FF0000"/>
                </a:solidFill>
              </a:rPr>
              <a:t>授業終了後はその都度</a:t>
            </a:r>
            <a:endParaRPr kumimoji="1" lang="en-US" altLang="ja-JP" sz="4400" b="1" dirty="0">
              <a:solidFill>
                <a:srgbClr val="FF0000"/>
              </a:solidFill>
            </a:endParaRPr>
          </a:p>
          <a:p>
            <a:pPr algn="ctr">
              <a:lnSpc>
                <a:spcPct val="150000"/>
              </a:lnSpc>
            </a:pPr>
            <a:r>
              <a:rPr kumimoji="1" lang="ja-JP" altLang="en-US" sz="4400" b="1" dirty="0">
                <a:solidFill>
                  <a:srgbClr val="FF0000"/>
                </a:solidFill>
              </a:rPr>
              <a:t>パソコンからデータを削除してください。</a:t>
            </a:r>
            <a:endParaRPr kumimoji="1" lang="en-US" altLang="ja-JP" sz="4400" b="1" dirty="0">
              <a:solidFill>
                <a:srgbClr val="FF0000"/>
              </a:solidFill>
            </a:endParaRPr>
          </a:p>
        </p:txBody>
      </p:sp>
    </p:spTree>
    <p:extLst>
      <p:ext uri="{BB962C8B-B14F-4D97-AF65-F5344CB8AC3E}">
        <p14:creationId xmlns:p14="http://schemas.microsoft.com/office/powerpoint/2010/main" val="29007760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E62C08-E734-3650-567E-18D4BEAB54FF}"/>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F4A8FD28-87B9-6CC3-F671-89A7EC4EBE11}"/>
              </a:ext>
            </a:extLst>
          </p:cNvPr>
          <p:cNvSpPr/>
          <p:nvPr/>
        </p:nvSpPr>
        <p:spPr>
          <a:xfrm>
            <a:off x="0" y="-1"/>
            <a:ext cx="12192000" cy="102870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n-ea"/>
            </a:endParaRPr>
          </a:p>
        </p:txBody>
      </p:sp>
      <p:sp>
        <p:nvSpPr>
          <p:cNvPr id="7" name="テキスト ボックス 6">
            <a:extLst>
              <a:ext uri="{FF2B5EF4-FFF2-40B4-BE49-F238E27FC236}">
                <a16:creationId xmlns:a16="http://schemas.microsoft.com/office/drawing/2014/main" id="{0086CD5C-8AFD-3C00-785C-FA89D522F176}"/>
              </a:ext>
            </a:extLst>
          </p:cNvPr>
          <p:cNvSpPr txBox="1"/>
          <p:nvPr/>
        </p:nvSpPr>
        <p:spPr>
          <a:xfrm>
            <a:off x="3462971" y="-192471"/>
            <a:ext cx="5724644" cy="1220142"/>
          </a:xfrm>
          <a:prstGeom prst="rect">
            <a:avLst/>
          </a:prstGeom>
          <a:noFill/>
        </p:spPr>
        <p:txBody>
          <a:bodyPr wrap="non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54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rPr>
              <a:t>歯肉炎はなおる</a:t>
            </a:r>
            <a:r>
              <a:rPr kumimoji="1" lang="ja-JP" altLang="en-US" sz="5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a:t>
            </a:r>
            <a:endParaRPr kumimoji="1" lang="en-US" altLang="ja-JP" sz="5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26" name="テキスト ボックス 25">
            <a:extLst>
              <a:ext uri="{FF2B5EF4-FFF2-40B4-BE49-F238E27FC236}">
                <a16:creationId xmlns:a16="http://schemas.microsoft.com/office/drawing/2014/main" id="{95B800EC-B7F9-3639-AA50-3F7B4C41A535}"/>
              </a:ext>
            </a:extLst>
          </p:cNvPr>
          <p:cNvSpPr txBox="1"/>
          <p:nvPr/>
        </p:nvSpPr>
        <p:spPr>
          <a:xfrm>
            <a:off x="9096642" y="3488404"/>
            <a:ext cx="2485692" cy="144655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4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細菌の</a:t>
            </a:r>
            <a:endParaRPr kumimoji="1" lang="en-US" altLang="ja-JP" sz="4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4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かたまり</a:t>
            </a:r>
          </a:p>
        </p:txBody>
      </p:sp>
      <p:grpSp>
        <p:nvGrpSpPr>
          <p:cNvPr id="27" name="グループ化 26">
            <a:extLst>
              <a:ext uri="{FF2B5EF4-FFF2-40B4-BE49-F238E27FC236}">
                <a16:creationId xmlns:a16="http://schemas.microsoft.com/office/drawing/2014/main" id="{3657DAE6-F9C8-0161-6A80-8AD33192A87A}"/>
              </a:ext>
            </a:extLst>
          </p:cNvPr>
          <p:cNvGrpSpPr/>
          <p:nvPr/>
        </p:nvGrpSpPr>
        <p:grpSpPr>
          <a:xfrm>
            <a:off x="6369908" y="3032663"/>
            <a:ext cx="2956284" cy="2306141"/>
            <a:chOff x="302344" y="-440942"/>
            <a:chExt cx="3509826" cy="2737943"/>
          </a:xfrm>
        </p:grpSpPr>
        <p:pic>
          <p:nvPicPr>
            <p:cNvPr id="28" name="図 27" descr="時計 が含まれている画像&#10;&#10;説明は自動で生成されたものです">
              <a:extLst>
                <a:ext uri="{FF2B5EF4-FFF2-40B4-BE49-F238E27FC236}">
                  <a16:creationId xmlns:a16="http://schemas.microsoft.com/office/drawing/2014/main" id="{94D9A22B-E692-73A2-979B-5F2771F4BF2D}"/>
                </a:ext>
              </a:extLst>
            </p:cNvPr>
            <p:cNvPicPr>
              <a:picLocks noChangeAspect="1"/>
            </p:cNvPicPr>
            <p:nvPr/>
          </p:nvPicPr>
          <p:blipFill>
            <a:blip r:embed="rId2" cstate="print">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rot="1301256" flipH="1">
              <a:off x="302344" y="246540"/>
              <a:ext cx="2325854" cy="1808240"/>
            </a:xfrm>
            <a:prstGeom prst="rect">
              <a:avLst/>
            </a:prstGeom>
          </p:spPr>
        </p:pic>
        <p:pic>
          <p:nvPicPr>
            <p:cNvPr id="29" name="図 28" descr="時計 が含まれている画像&#10;&#10;説明は自動で生成されたものです">
              <a:extLst>
                <a:ext uri="{FF2B5EF4-FFF2-40B4-BE49-F238E27FC236}">
                  <a16:creationId xmlns:a16="http://schemas.microsoft.com/office/drawing/2014/main" id="{833F6922-6B81-BEB3-21CE-FF7495C187C2}"/>
                </a:ext>
              </a:extLst>
            </p:cNvPr>
            <p:cNvPicPr>
              <a:picLocks noChangeAspect="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rot="20221460">
              <a:off x="1692204" y="488761"/>
              <a:ext cx="2119966" cy="1808240"/>
            </a:xfrm>
            <a:prstGeom prst="rect">
              <a:avLst/>
            </a:prstGeom>
          </p:spPr>
        </p:pic>
        <p:pic>
          <p:nvPicPr>
            <p:cNvPr id="30" name="図 29" descr="時計 が含まれている画像&#10;&#10;説明は自動で生成されたものです">
              <a:extLst>
                <a:ext uri="{FF2B5EF4-FFF2-40B4-BE49-F238E27FC236}">
                  <a16:creationId xmlns:a16="http://schemas.microsoft.com/office/drawing/2014/main" id="{89A86F07-EADB-BD54-AA0F-10EA3F5FF1FF}"/>
                </a:ext>
              </a:extLst>
            </p:cNvPr>
            <p:cNvPicPr>
              <a:picLocks noChangeAspect="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1080815" y="-440942"/>
              <a:ext cx="2119966" cy="1808240"/>
            </a:xfrm>
            <a:prstGeom prst="rect">
              <a:avLst/>
            </a:prstGeom>
          </p:spPr>
        </p:pic>
        <p:pic>
          <p:nvPicPr>
            <p:cNvPr id="31" name="図 30" descr="時計 が含まれている画像&#10;&#10;説明は自動で生成されたものです">
              <a:extLst>
                <a:ext uri="{FF2B5EF4-FFF2-40B4-BE49-F238E27FC236}">
                  <a16:creationId xmlns:a16="http://schemas.microsoft.com/office/drawing/2014/main" id="{5E61E894-DB61-F8C0-19DB-5C2AA72E05A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499645" y="-91692"/>
              <a:ext cx="2119966" cy="1808240"/>
            </a:xfrm>
            <a:prstGeom prst="rect">
              <a:avLst/>
            </a:prstGeom>
          </p:spPr>
        </p:pic>
      </p:grpSp>
      <p:sp>
        <p:nvSpPr>
          <p:cNvPr id="32" name="テキスト ボックス 31">
            <a:extLst>
              <a:ext uri="{FF2B5EF4-FFF2-40B4-BE49-F238E27FC236}">
                <a16:creationId xmlns:a16="http://schemas.microsoft.com/office/drawing/2014/main" id="{225DC0BA-E2F3-6F8A-516E-9298A502AAB8}"/>
              </a:ext>
            </a:extLst>
          </p:cNvPr>
          <p:cNvSpPr txBox="1"/>
          <p:nvPr/>
        </p:nvSpPr>
        <p:spPr>
          <a:xfrm>
            <a:off x="3548776" y="5542339"/>
            <a:ext cx="5444238" cy="923330"/>
          </a:xfrm>
          <a:prstGeom prst="rect">
            <a:avLst/>
          </a:prstGeom>
          <a:solidFill>
            <a:srgbClr val="E1FFFF"/>
          </a:solidFill>
          <a:ln>
            <a:solidFill>
              <a:schemeClr val="tx1"/>
            </a:solidFill>
          </a:ln>
        </p:spPr>
        <p:txBody>
          <a:bodyPr wrap="square" rtlCol="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5400" b="1" i="0" u="none" strike="noStrike" kern="100" cap="none" spc="0" normalizeH="0" baseline="0" noProof="0">
                <a:ln>
                  <a:noFill/>
                </a:ln>
                <a:solidFill>
                  <a:srgbClr val="0000FF"/>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rPr>
              <a:t>歯みがき</a:t>
            </a:r>
            <a:r>
              <a:rPr kumimoji="1" lang="ja-JP" altLang="en-US" sz="5400" b="1" i="0" u="none" strike="noStrike" kern="100" cap="none" spc="0" normalizeH="0" baseline="0" noProof="0">
                <a:ln>
                  <a:noFill/>
                </a:ln>
                <a:solidFill>
                  <a:srgbClr val="0000FF"/>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で治る</a:t>
            </a:r>
            <a:endParaRPr kumimoji="1" lang="en-US" altLang="ja-JP" sz="5400" b="1" i="0" u="none" strike="noStrike" kern="100" cap="none" spc="0" normalizeH="0" baseline="0" noProof="0">
              <a:ln>
                <a:noFill/>
              </a:ln>
              <a:solidFill>
                <a:srgbClr val="0000FF"/>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pic>
        <p:nvPicPr>
          <p:cNvPr id="33" name="図 32">
            <a:extLst>
              <a:ext uri="{FF2B5EF4-FFF2-40B4-BE49-F238E27FC236}">
                <a16:creationId xmlns:a16="http://schemas.microsoft.com/office/drawing/2014/main" id="{540D51E6-51CC-1E16-7D6F-B7731730E10C}"/>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Effect>
                      <a14:saturation sat="400000"/>
                    </a14:imgEffect>
                  </a14:imgLayer>
                </a14:imgProps>
              </a:ext>
            </a:extLst>
          </a:blip>
          <a:stretch>
            <a:fillRect/>
          </a:stretch>
        </p:blipFill>
        <p:spPr>
          <a:xfrm rot="12720000" flipH="1">
            <a:off x="7713615" y="631559"/>
            <a:ext cx="2766204" cy="3191775"/>
          </a:xfrm>
          <a:prstGeom prst="rect">
            <a:avLst/>
          </a:prstGeom>
        </p:spPr>
      </p:pic>
      <p:graphicFrame>
        <p:nvGraphicFramePr>
          <p:cNvPr id="34" name="オブジェクト 33">
            <a:extLst>
              <a:ext uri="{FF2B5EF4-FFF2-40B4-BE49-F238E27FC236}">
                <a16:creationId xmlns:a16="http://schemas.microsoft.com/office/drawing/2014/main" id="{07017CAA-D129-8659-F186-65D3BA3CAD8F}"/>
              </a:ext>
            </a:extLst>
          </p:cNvPr>
          <p:cNvGraphicFramePr>
            <a:graphicFrameLocks noChangeAspect="1"/>
          </p:cNvGraphicFramePr>
          <p:nvPr>
            <p:extLst>
              <p:ext uri="{D42A27DB-BD31-4B8C-83A1-F6EECF244321}">
                <p14:modId xmlns:p14="http://schemas.microsoft.com/office/powerpoint/2010/main" val="1505312768"/>
              </p:ext>
            </p:extLst>
          </p:nvPr>
        </p:nvGraphicFramePr>
        <p:xfrm>
          <a:off x="843988" y="1976648"/>
          <a:ext cx="5444237" cy="3433333"/>
        </p:xfrm>
        <a:graphic>
          <a:graphicData uri="http://schemas.openxmlformats.org/presentationml/2006/ole">
            <mc:AlternateContent xmlns:mc="http://schemas.openxmlformats.org/markup-compatibility/2006">
              <mc:Choice xmlns:v="urn:schemas-microsoft-com:vml" Requires="v">
                <p:oleObj name="Image" r:id="rId6" imgW="20482200" imgH="13015800" progId="Photoshop.Image.13">
                  <p:embed/>
                </p:oleObj>
              </mc:Choice>
              <mc:Fallback>
                <p:oleObj name="Image" r:id="rId6" imgW="20482200" imgH="13015800" progId="Photoshop.Image.13">
                  <p:embed/>
                  <p:pic>
                    <p:nvPicPr>
                      <p:cNvPr id="34" name="オブジェクト 33">
                        <a:extLst>
                          <a:ext uri="{FF2B5EF4-FFF2-40B4-BE49-F238E27FC236}">
                            <a16:creationId xmlns:a16="http://schemas.microsoft.com/office/drawing/2014/main" id="{07017CAA-D129-8659-F186-65D3BA3CAD8F}"/>
                          </a:ext>
                        </a:extLst>
                      </p:cNvPr>
                      <p:cNvPicPr/>
                      <p:nvPr/>
                    </p:nvPicPr>
                    <p:blipFill>
                      <a:blip r:embed="rId7"/>
                      <a:stretch>
                        <a:fillRect/>
                      </a:stretch>
                    </p:blipFill>
                    <p:spPr>
                      <a:xfrm>
                        <a:off x="843988" y="1976648"/>
                        <a:ext cx="5444237" cy="3433333"/>
                      </a:xfrm>
                      <a:prstGeom prst="rect">
                        <a:avLst/>
                      </a:prstGeom>
                    </p:spPr>
                  </p:pic>
                </p:oleObj>
              </mc:Fallback>
            </mc:AlternateContent>
          </a:graphicData>
        </a:graphic>
      </p:graphicFrame>
      <p:sp>
        <p:nvSpPr>
          <p:cNvPr id="35" name="フリーフォーム: 図形 34">
            <a:extLst>
              <a:ext uri="{FF2B5EF4-FFF2-40B4-BE49-F238E27FC236}">
                <a16:creationId xmlns:a16="http://schemas.microsoft.com/office/drawing/2014/main" id="{24EA8C6F-BDED-9315-EE1C-D856F5CD1567}"/>
              </a:ext>
            </a:extLst>
          </p:cNvPr>
          <p:cNvSpPr/>
          <p:nvPr/>
        </p:nvSpPr>
        <p:spPr>
          <a:xfrm>
            <a:off x="4013273" y="2365237"/>
            <a:ext cx="2257622" cy="1437816"/>
          </a:xfrm>
          <a:custGeom>
            <a:avLst/>
            <a:gdLst>
              <a:gd name="connsiteX0" fmla="*/ 12613 w 2257622"/>
              <a:gd name="connsiteY0" fmla="*/ 1305385 h 1437816"/>
              <a:gd name="connsiteX1" fmla="*/ 88287 w 2257622"/>
              <a:gd name="connsiteY1" fmla="*/ 788276 h 1437816"/>
              <a:gd name="connsiteX2" fmla="*/ 315311 w 2257622"/>
              <a:gd name="connsiteY2" fmla="*/ 189187 h 1437816"/>
              <a:gd name="connsiteX3" fmla="*/ 781970 w 2257622"/>
              <a:gd name="connsiteY3" fmla="*/ 0 h 1437816"/>
              <a:gd name="connsiteX4" fmla="*/ 1507184 w 2257622"/>
              <a:gd name="connsiteY4" fmla="*/ 25225 h 1437816"/>
              <a:gd name="connsiteX5" fmla="*/ 1942312 w 2257622"/>
              <a:gd name="connsiteY5" fmla="*/ 447741 h 1437816"/>
              <a:gd name="connsiteX6" fmla="*/ 2213479 w 2257622"/>
              <a:gd name="connsiteY6" fmla="*/ 977463 h 1437816"/>
              <a:gd name="connsiteX7" fmla="*/ 2257622 w 2257622"/>
              <a:gd name="connsiteY7" fmla="*/ 1299079 h 1437816"/>
              <a:gd name="connsiteX8" fmla="*/ 1797269 w 2257622"/>
              <a:gd name="connsiteY8" fmla="*/ 1072056 h 1437816"/>
              <a:gd name="connsiteX9" fmla="*/ 1160342 w 2257622"/>
              <a:gd name="connsiteY9" fmla="*/ 977463 h 1437816"/>
              <a:gd name="connsiteX10" fmla="*/ 643233 w 2257622"/>
              <a:gd name="connsiteY10" fmla="*/ 1166649 h 1437816"/>
              <a:gd name="connsiteX11" fmla="*/ 170268 w 2257622"/>
              <a:gd name="connsiteY11" fmla="*/ 1437816 h 1437816"/>
              <a:gd name="connsiteX12" fmla="*/ 12613 w 2257622"/>
              <a:gd name="connsiteY12" fmla="*/ 1381060 h 1437816"/>
              <a:gd name="connsiteX13" fmla="*/ 37837 w 2257622"/>
              <a:gd name="connsiteY13" fmla="*/ 1368447 h 1437816"/>
              <a:gd name="connsiteX14" fmla="*/ 0 w 2257622"/>
              <a:gd name="connsiteY14" fmla="*/ 1242323 h 143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57622" h="1437816">
                <a:moveTo>
                  <a:pt x="12613" y="1305385"/>
                </a:moveTo>
                <a:lnTo>
                  <a:pt x="88287" y="788276"/>
                </a:lnTo>
                <a:lnTo>
                  <a:pt x="315311" y="189187"/>
                </a:lnTo>
                <a:lnTo>
                  <a:pt x="781970" y="0"/>
                </a:lnTo>
                <a:lnTo>
                  <a:pt x="1507184" y="25225"/>
                </a:lnTo>
                <a:lnTo>
                  <a:pt x="1942312" y="447741"/>
                </a:lnTo>
                <a:lnTo>
                  <a:pt x="2213479" y="977463"/>
                </a:lnTo>
                <a:lnTo>
                  <a:pt x="2257622" y="1299079"/>
                </a:lnTo>
                <a:lnTo>
                  <a:pt x="1797269" y="1072056"/>
                </a:lnTo>
                <a:lnTo>
                  <a:pt x="1160342" y="977463"/>
                </a:lnTo>
                <a:lnTo>
                  <a:pt x="643233" y="1166649"/>
                </a:lnTo>
                <a:lnTo>
                  <a:pt x="170268" y="1437816"/>
                </a:lnTo>
                <a:lnTo>
                  <a:pt x="12613" y="1381060"/>
                </a:lnTo>
                <a:lnTo>
                  <a:pt x="37837" y="1368447"/>
                </a:lnTo>
                <a:lnTo>
                  <a:pt x="0" y="1242323"/>
                </a:lnTo>
              </a:path>
            </a:pathLst>
          </a:custGeom>
          <a:solidFill>
            <a:srgbClr val="2E75B6">
              <a:alpha val="47059"/>
            </a:srgbClr>
          </a:solid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6" name="フリーフォーム: 図形 35">
            <a:extLst>
              <a:ext uri="{FF2B5EF4-FFF2-40B4-BE49-F238E27FC236}">
                <a16:creationId xmlns:a16="http://schemas.microsoft.com/office/drawing/2014/main" id="{CF29B9BB-5E06-C07D-B04B-B01351C0B544}"/>
              </a:ext>
            </a:extLst>
          </p:cNvPr>
          <p:cNvSpPr/>
          <p:nvPr/>
        </p:nvSpPr>
        <p:spPr>
          <a:xfrm>
            <a:off x="2266454" y="2623792"/>
            <a:ext cx="1601776" cy="1261241"/>
          </a:xfrm>
          <a:custGeom>
            <a:avLst/>
            <a:gdLst>
              <a:gd name="connsiteX0" fmla="*/ 44143 w 1601776"/>
              <a:gd name="connsiteY0" fmla="*/ 1059443 h 1261241"/>
              <a:gd name="connsiteX1" fmla="*/ 44143 w 1601776"/>
              <a:gd name="connsiteY1" fmla="*/ 1059443 h 1261241"/>
              <a:gd name="connsiteX2" fmla="*/ 63062 w 1601776"/>
              <a:gd name="connsiteY2" fmla="*/ 945931 h 1261241"/>
              <a:gd name="connsiteX3" fmla="*/ 170268 w 1601776"/>
              <a:gd name="connsiteY3" fmla="*/ 447741 h 1261241"/>
              <a:gd name="connsiteX4" fmla="*/ 454047 w 1601776"/>
              <a:gd name="connsiteY4" fmla="*/ 0 h 1261241"/>
              <a:gd name="connsiteX5" fmla="*/ 927012 w 1601776"/>
              <a:gd name="connsiteY5" fmla="*/ 0 h 1261241"/>
              <a:gd name="connsiteX6" fmla="*/ 1317997 w 1601776"/>
              <a:gd name="connsiteY6" fmla="*/ 618008 h 1261241"/>
              <a:gd name="connsiteX7" fmla="*/ 1601776 w 1601776"/>
              <a:gd name="connsiteY7" fmla="*/ 1154036 h 1261241"/>
              <a:gd name="connsiteX8" fmla="*/ 1122505 w 1601776"/>
              <a:gd name="connsiteY8" fmla="*/ 1034218 h 1261241"/>
              <a:gd name="connsiteX9" fmla="*/ 838725 w 1601776"/>
              <a:gd name="connsiteY9" fmla="*/ 655845 h 1261241"/>
              <a:gd name="connsiteX10" fmla="*/ 599090 w 1601776"/>
              <a:gd name="connsiteY10" fmla="*/ 605396 h 1261241"/>
              <a:gd name="connsiteX11" fmla="*/ 302698 w 1601776"/>
              <a:gd name="connsiteY11" fmla="*/ 870257 h 1261241"/>
              <a:gd name="connsiteX12" fmla="*/ 170268 w 1601776"/>
              <a:gd name="connsiteY12" fmla="*/ 1261241 h 1261241"/>
              <a:gd name="connsiteX13" fmla="*/ 0 w 1601776"/>
              <a:gd name="connsiteY13" fmla="*/ 1198179 h 126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01776" h="1261241">
                <a:moveTo>
                  <a:pt x="44143" y="1059443"/>
                </a:moveTo>
                <a:lnTo>
                  <a:pt x="44143" y="1059443"/>
                </a:lnTo>
                <a:lnTo>
                  <a:pt x="63062" y="945931"/>
                </a:lnTo>
                <a:lnTo>
                  <a:pt x="170268" y="447741"/>
                </a:lnTo>
                <a:lnTo>
                  <a:pt x="454047" y="0"/>
                </a:lnTo>
                <a:lnTo>
                  <a:pt x="927012" y="0"/>
                </a:lnTo>
                <a:lnTo>
                  <a:pt x="1317997" y="618008"/>
                </a:lnTo>
                <a:lnTo>
                  <a:pt x="1601776" y="1154036"/>
                </a:lnTo>
                <a:lnTo>
                  <a:pt x="1122505" y="1034218"/>
                </a:lnTo>
                <a:lnTo>
                  <a:pt x="838725" y="655845"/>
                </a:lnTo>
                <a:lnTo>
                  <a:pt x="599090" y="605396"/>
                </a:lnTo>
                <a:lnTo>
                  <a:pt x="302698" y="870257"/>
                </a:lnTo>
                <a:lnTo>
                  <a:pt x="170268" y="1261241"/>
                </a:lnTo>
                <a:lnTo>
                  <a:pt x="0" y="1198179"/>
                </a:lnTo>
              </a:path>
            </a:pathLst>
          </a:custGeom>
          <a:solidFill>
            <a:srgbClr val="2E75B6">
              <a:alpha val="47059"/>
            </a:srgbClr>
          </a:solid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7" name="フリーフォーム: 図形 36">
            <a:extLst>
              <a:ext uri="{FF2B5EF4-FFF2-40B4-BE49-F238E27FC236}">
                <a16:creationId xmlns:a16="http://schemas.microsoft.com/office/drawing/2014/main" id="{3B2CEA55-E9AB-6430-D1A7-93AD16B4C54D}"/>
              </a:ext>
            </a:extLst>
          </p:cNvPr>
          <p:cNvSpPr/>
          <p:nvPr/>
        </p:nvSpPr>
        <p:spPr>
          <a:xfrm>
            <a:off x="967375" y="2825591"/>
            <a:ext cx="1141424" cy="1084667"/>
          </a:xfrm>
          <a:custGeom>
            <a:avLst/>
            <a:gdLst>
              <a:gd name="connsiteX0" fmla="*/ 81981 w 1141424"/>
              <a:gd name="connsiteY0" fmla="*/ 1084667 h 1084667"/>
              <a:gd name="connsiteX1" fmla="*/ 81981 w 1141424"/>
              <a:gd name="connsiteY1" fmla="*/ 1084667 h 1084667"/>
              <a:gd name="connsiteX2" fmla="*/ 0 w 1141424"/>
              <a:gd name="connsiteY2" fmla="*/ 227023 h 1084667"/>
              <a:gd name="connsiteX3" fmla="*/ 416210 w 1141424"/>
              <a:gd name="connsiteY3" fmla="*/ 0 h 1084667"/>
              <a:gd name="connsiteX4" fmla="*/ 1072055 w 1141424"/>
              <a:gd name="connsiteY4" fmla="*/ 340535 h 1084667"/>
              <a:gd name="connsiteX5" fmla="*/ 1141424 w 1141424"/>
              <a:gd name="connsiteY5" fmla="*/ 819806 h 1084667"/>
              <a:gd name="connsiteX6" fmla="*/ 1084668 w 1141424"/>
              <a:gd name="connsiteY6" fmla="*/ 1008993 h 1084667"/>
              <a:gd name="connsiteX7" fmla="*/ 668458 w 1141424"/>
              <a:gd name="connsiteY7" fmla="*/ 655845 h 1084667"/>
              <a:gd name="connsiteX8" fmla="*/ 416210 w 1141424"/>
              <a:gd name="connsiteY8" fmla="*/ 769357 h 1084667"/>
              <a:gd name="connsiteX9" fmla="*/ 163962 w 1141424"/>
              <a:gd name="connsiteY9" fmla="*/ 1008993 h 1084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1424" h="1084667">
                <a:moveTo>
                  <a:pt x="81981" y="1084667"/>
                </a:moveTo>
                <a:lnTo>
                  <a:pt x="81981" y="1084667"/>
                </a:lnTo>
                <a:lnTo>
                  <a:pt x="0" y="227023"/>
                </a:lnTo>
                <a:lnTo>
                  <a:pt x="416210" y="0"/>
                </a:lnTo>
                <a:lnTo>
                  <a:pt x="1072055" y="340535"/>
                </a:lnTo>
                <a:lnTo>
                  <a:pt x="1141424" y="819806"/>
                </a:lnTo>
                <a:lnTo>
                  <a:pt x="1084668" y="1008993"/>
                </a:lnTo>
                <a:lnTo>
                  <a:pt x="668458" y="655845"/>
                </a:lnTo>
                <a:lnTo>
                  <a:pt x="416210" y="769357"/>
                </a:lnTo>
                <a:lnTo>
                  <a:pt x="163962" y="1008993"/>
                </a:lnTo>
              </a:path>
            </a:pathLst>
          </a:custGeom>
          <a:solidFill>
            <a:srgbClr val="2E75B6">
              <a:alpha val="47059"/>
            </a:srgbClr>
          </a:solid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8" name="テキスト ボックス 37">
            <a:extLst>
              <a:ext uri="{FF2B5EF4-FFF2-40B4-BE49-F238E27FC236}">
                <a16:creationId xmlns:a16="http://schemas.microsoft.com/office/drawing/2014/main" id="{2C2AF9E6-9812-B027-0C7D-14FBF761B343}"/>
              </a:ext>
            </a:extLst>
          </p:cNvPr>
          <p:cNvSpPr txBox="1"/>
          <p:nvPr/>
        </p:nvSpPr>
        <p:spPr>
          <a:xfrm>
            <a:off x="10011225" y="3276945"/>
            <a:ext cx="6463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きん</a:t>
            </a:r>
          </a:p>
        </p:txBody>
      </p:sp>
    </p:spTree>
    <p:extLst>
      <p:ext uri="{BB962C8B-B14F-4D97-AF65-F5344CB8AC3E}">
        <p14:creationId xmlns:p14="http://schemas.microsoft.com/office/powerpoint/2010/main" val="36842495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randombar(horizontal)">
                                      <p:cBhvr>
                                        <p:cTn id="7" dur="500"/>
                                        <p:tgtEl>
                                          <p:spTgt spid="33"/>
                                        </p:tgtEl>
                                      </p:cBhvr>
                                    </p:animEffect>
                                  </p:childTnLst>
                                </p:cTn>
                              </p:par>
                            </p:childTnLst>
                          </p:cTn>
                        </p:par>
                        <p:par>
                          <p:cTn id="8" fill="hold">
                            <p:stCondLst>
                              <p:cond delay="500"/>
                            </p:stCondLst>
                            <p:childTnLst>
                              <p:par>
                                <p:cTn id="9" presetID="0" presetClass="path" presetSubtype="0" repeatCount="3000" fill="hold" nodeType="afterEffect">
                                  <p:stCondLst>
                                    <p:cond delay="1000"/>
                                  </p:stCondLst>
                                  <p:childTnLst>
                                    <p:animMotion origin="layout" path="M -3.125E-6 -2.96296E-6 L -0.05599 -2.96296E-6 L 0.06927 -0.00463 L -3.125E-6 -2.96296E-6 Z " pathEditMode="relative" rAng="0" ptsTypes="AAAA">
                                      <p:cBhvr>
                                        <p:cTn id="10" dur="2000" fill="hold"/>
                                        <p:tgtEl>
                                          <p:spTgt spid="33"/>
                                        </p:tgtEl>
                                        <p:attrNameLst>
                                          <p:attrName>ppt_x</p:attrName>
                                          <p:attrName>ppt_y</p:attrName>
                                        </p:attrNameLst>
                                      </p:cBhvr>
                                      <p:rCtr x="66400" y="-23100"/>
                                    </p:animMotion>
                                  </p:childTnLst>
                                </p:cTn>
                              </p:par>
                            </p:childTnLst>
                          </p:cTn>
                        </p:par>
                      </p:childTnLst>
                    </p:cTn>
                  </p:par>
                  <p:par>
                    <p:cTn id="11" fill="hold">
                      <p:stCondLst>
                        <p:cond delay="indefinite"/>
                      </p:stCondLst>
                      <p:childTnLst>
                        <p:par>
                          <p:cTn id="12" fill="hold">
                            <p:stCondLst>
                              <p:cond delay="0"/>
                            </p:stCondLst>
                            <p:childTnLst>
                              <p:par>
                                <p:cTn id="13" presetID="14" presetClass="exit" presetSubtype="10" fill="hold" nodeType="clickEffect">
                                  <p:stCondLst>
                                    <p:cond delay="0"/>
                                  </p:stCondLst>
                                  <p:childTnLst>
                                    <p:animEffect transition="out" filter="randombar(horizontal)">
                                      <p:cBhvr>
                                        <p:cTn id="14" dur="500"/>
                                        <p:tgtEl>
                                          <p:spTgt spid="27"/>
                                        </p:tgtEl>
                                      </p:cBhvr>
                                    </p:animEffect>
                                    <p:set>
                                      <p:cBhvr>
                                        <p:cTn id="15" dur="1" fill="hold">
                                          <p:stCondLst>
                                            <p:cond delay="499"/>
                                          </p:stCondLst>
                                        </p:cTn>
                                        <p:tgtEl>
                                          <p:spTgt spid="27"/>
                                        </p:tgtEl>
                                        <p:attrNameLst>
                                          <p:attrName>style.visibility</p:attrName>
                                        </p:attrNameLst>
                                      </p:cBhvr>
                                      <p:to>
                                        <p:strVal val="hidden"/>
                                      </p:to>
                                    </p:set>
                                  </p:childTnLst>
                                </p:cTn>
                              </p:par>
                              <p:par>
                                <p:cTn id="16" presetID="14" presetClass="exit" presetSubtype="10" fill="hold" grpId="0" nodeType="withEffect">
                                  <p:stCondLst>
                                    <p:cond delay="0"/>
                                  </p:stCondLst>
                                  <p:childTnLst>
                                    <p:animEffect transition="out" filter="randombar(horizontal)">
                                      <p:cBhvr>
                                        <p:cTn id="17" dur="500"/>
                                        <p:tgtEl>
                                          <p:spTgt spid="26"/>
                                        </p:tgtEl>
                                      </p:cBhvr>
                                    </p:animEffect>
                                    <p:set>
                                      <p:cBhvr>
                                        <p:cTn id="18" dur="1" fill="hold">
                                          <p:stCondLst>
                                            <p:cond delay="499"/>
                                          </p:stCondLst>
                                        </p:cTn>
                                        <p:tgtEl>
                                          <p:spTgt spid="26"/>
                                        </p:tgtEl>
                                        <p:attrNameLst>
                                          <p:attrName>style.visibility</p:attrName>
                                        </p:attrNameLst>
                                      </p:cBhvr>
                                      <p:to>
                                        <p:strVal val="hidden"/>
                                      </p:to>
                                    </p:set>
                                  </p:childTnLst>
                                </p:cTn>
                              </p:par>
                              <p:par>
                                <p:cTn id="19" presetID="14" presetClass="exit" presetSubtype="10" fill="hold" grpId="0" nodeType="withEffect">
                                  <p:stCondLst>
                                    <p:cond delay="0"/>
                                  </p:stCondLst>
                                  <p:childTnLst>
                                    <p:animEffect transition="out" filter="randombar(horizontal)">
                                      <p:cBhvr>
                                        <p:cTn id="20" dur="500"/>
                                        <p:tgtEl>
                                          <p:spTgt spid="38"/>
                                        </p:tgtEl>
                                      </p:cBhvr>
                                    </p:animEffect>
                                    <p:set>
                                      <p:cBhvr>
                                        <p:cTn id="21" dur="1" fill="hold">
                                          <p:stCondLst>
                                            <p:cond delay="499"/>
                                          </p:stCondLst>
                                        </p:cTn>
                                        <p:tgtEl>
                                          <p:spTgt spid="38"/>
                                        </p:tgtEl>
                                        <p:attrNameLst>
                                          <p:attrName>style.visibility</p:attrName>
                                        </p:attrNameLst>
                                      </p:cBhvr>
                                      <p:to>
                                        <p:strVal val="hidden"/>
                                      </p:to>
                                    </p:set>
                                  </p:childTnLst>
                                </p:cTn>
                              </p:par>
                            </p:childTnLst>
                          </p:cTn>
                        </p:par>
                        <p:par>
                          <p:cTn id="22" fill="hold">
                            <p:stCondLst>
                              <p:cond delay="500"/>
                            </p:stCondLst>
                            <p:childTnLst>
                              <p:par>
                                <p:cTn id="23" presetID="14" presetClass="entr" presetSubtype="10" fill="hold" grpId="0" nodeType="afterEffect">
                                  <p:stCondLst>
                                    <p:cond delay="500"/>
                                  </p:stCondLst>
                                  <p:childTnLst>
                                    <p:set>
                                      <p:cBhvr>
                                        <p:cTn id="24" dur="1" fill="hold">
                                          <p:stCondLst>
                                            <p:cond delay="0"/>
                                          </p:stCondLst>
                                        </p:cTn>
                                        <p:tgtEl>
                                          <p:spTgt spid="32"/>
                                        </p:tgtEl>
                                        <p:attrNameLst>
                                          <p:attrName>style.visibility</p:attrName>
                                        </p:attrNameLst>
                                      </p:cBhvr>
                                      <p:to>
                                        <p:strVal val="visible"/>
                                      </p:to>
                                    </p:set>
                                    <p:animEffect transition="in" filter="randombar(horizontal)">
                                      <p:cBhvr>
                                        <p:cTn id="2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2" grpId="0" animBg="1"/>
      <p:bldP spid="3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04859E-FF91-78EE-A5B1-8C4EC2D1DACE}"/>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3391EFB7-83BC-CB4B-9162-4A39B25006DA}"/>
              </a:ext>
            </a:extLst>
          </p:cNvPr>
          <p:cNvSpPr/>
          <p:nvPr/>
        </p:nvSpPr>
        <p:spPr>
          <a:xfrm>
            <a:off x="0" y="-1"/>
            <a:ext cx="12192000" cy="102870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n-ea"/>
            </a:endParaRPr>
          </a:p>
        </p:txBody>
      </p:sp>
      <p:sp>
        <p:nvSpPr>
          <p:cNvPr id="7" name="テキスト ボックス 6">
            <a:extLst>
              <a:ext uri="{FF2B5EF4-FFF2-40B4-BE49-F238E27FC236}">
                <a16:creationId xmlns:a16="http://schemas.microsoft.com/office/drawing/2014/main" id="{DAE7922A-C532-0C92-28DB-F5267D37C7DC}"/>
              </a:ext>
            </a:extLst>
          </p:cNvPr>
          <p:cNvSpPr txBox="1"/>
          <p:nvPr/>
        </p:nvSpPr>
        <p:spPr>
          <a:xfrm>
            <a:off x="979085" y="-191923"/>
            <a:ext cx="10572125" cy="1220142"/>
          </a:xfrm>
          <a:prstGeom prst="rect">
            <a:avLst/>
          </a:prstGeom>
          <a:noFill/>
        </p:spPr>
        <p:txBody>
          <a:bodyPr wrap="non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54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rPr>
              <a:t>歯肉炎をほっといたらどうなる</a:t>
            </a:r>
            <a:r>
              <a:rPr kumimoji="1" lang="ja-JP" altLang="en-US" sz="5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a:t>
            </a:r>
            <a:endParaRPr kumimoji="1" lang="en-US" altLang="ja-JP" sz="5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graphicFrame>
        <p:nvGraphicFramePr>
          <p:cNvPr id="3" name="オブジェクト 2">
            <a:extLst>
              <a:ext uri="{FF2B5EF4-FFF2-40B4-BE49-F238E27FC236}">
                <a16:creationId xmlns:a16="http://schemas.microsoft.com/office/drawing/2014/main" id="{BC916470-BFDA-D3C4-1170-DA7ED65B5C37}"/>
              </a:ext>
            </a:extLst>
          </p:cNvPr>
          <p:cNvGraphicFramePr>
            <a:graphicFrameLocks noChangeAspect="1"/>
          </p:cNvGraphicFramePr>
          <p:nvPr/>
        </p:nvGraphicFramePr>
        <p:xfrm>
          <a:off x="585733" y="3097073"/>
          <a:ext cx="3534200" cy="2313133"/>
        </p:xfrm>
        <a:graphic>
          <a:graphicData uri="http://schemas.openxmlformats.org/presentationml/2006/ole">
            <mc:AlternateContent xmlns:mc="http://schemas.openxmlformats.org/markup-compatibility/2006">
              <mc:Choice xmlns:v="urn:schemas-microsoft-com:vml" Requires="v">
                <p:oleObj name="Image" r:id="rId2" imgW="20114280" imgH="13257000" progId="Photoshop.Image.13">
                  <p:embed/>
                </p:oleObj>
              </mc:Choice>
              <mc:Fallback>
                <p:oleObj name="Image" r:id="rId2" imgW="20114280" imgH="13257000" progId="Photoshop.Image.13">
                  <p:embed/>
                  <p:pic>
                    <p:nvPicPr>
                      <p:cNvPr id="3" name="オブジェクト 2">
                        <a:extLst>
                          <a:ext uri="{FF2B5EF4-FFF2-40B4-BE49-F238E27FC236}">
                            <a16:creationId xmlns:a16="http://schemas.microsoft.com/office/drawing/2014/main" id="{BC916470-BFDA-D3C4-1170-DA7ED65B5C37}"/>
                          </a:ext>
                        </a:extLst>
                      </p:cNvPr>
                      <p:cNvPicPr/>
                      <p:nvPr/>
                    </p:nvPicPr>
                    <p:blipFill>
                      <a:blip r:embed="rId3"/>
                      <a:stretch>
                        <a:fillRect/>
                      </a:stretch>
                    </p:blipFill>
                    <p:spPr>
                      <a:xfrm>
                        <a:off x="585733" y="3097073"/>
                        <a:ext cx="3534200" cy="2313133"/>
                      </a:xfrm>
                      <a:prstGeom prst="rect">
                        <a:avLst/>
                      </a:prstGeom>
                    </p:spPr>
                  </p:pic>
                </p:oleObj>
              </mc:Fallback>
            </mc:AlternateContent>
          </a:graphicData>
        </a:graphic>
      </p:graphicFrame>
      <p:graphicFrame>
        <p:nvGraphicFramePr>
          <p:cNvPr id="4" name="オブジェクト 3">
            <a:extLst>
              <a:ext uri="{FF2B5EF4-FFF2-40B4-BE49-F238E27FC236}">
                <a16:creationId xmlns:a16="http://schemas.microsoft.com/office/drawing/2014/main" id="{A8634897-D5DC-7DB1-634D-66F5E96D7EA2}"/>
              </a:ext>
            </a:extLst>
          </p:cNvPr>
          <p:cNvGraphicFramePr>
            <a:graphicFrameLocks noChangeAspect="1"/>
          </p:cNvGraphicFramePr>
          <p:nvPr/>
        </p:nvGraphicFramePr>
        <p:xfrm>
          <a:off x="4295537" y="3097073"/>
          <a:ext cx="3600925" cy="2270874"/>
        </p:xfrm>
        <a:graphic>
          <a:graphicData uri="http://schemas.openxmlformats.org/presentationml/2006/ole">
            <mc:AlternateContent xmlns:mc="http://schemas.openxmlformats.org/markup-compatibility/2006">
              <mc:Choice xmlns:v="urn:schemas-microsoft-com:vml" Requires="v">
                <p:oleObj name="Image" r:id="rId4" imgW="20482200" imgH="13015800" progId="Photoshop.Image.13">
                  <p:embed/>
                </p:oleObj>
              </mc:Choice>
              <mc:Fallback>
                <p:oleObj name="Image" r:id="rId4" imgW="20482200" imgH="13015800" progId="Photoshop.Image.13">
                  <p:embed/>
                  <p:pic>
                    <p:nvPicPr>
                      <p:cNvPr id="4" name="オブジェクト 3">
                        <a:extLst>
                          <a:ext uri="{FF2B5EF4-FFF2-40B4-BE49-F238E27FC236}">
                            <a16:creationId xmlns:a16="http://schemas.microsoft.com/office/drawing/2014/main" id="{A8634897-D5DC-7DB1-634D-66F5E96D7EA2}"/>
                          </a:ext>
                        </a:extLst>
                      </p:cNvPr>
                      <p:cNvPicPr/>
                      <p:nvPr/>
                    </p:nvPicPr>
                    <p:blipFill>
                      <a:blip r:embed="rId5"/>
                      <a:stretch>
                        <a:fillRect/>
                      </a:stretch>
                    </p:blipFill>
                    <p:spPr>
                      <a:xfrm>
                        <a:off x="4295537" y="3097073"/>
                        <a:ext cx="3600925" cy="2270874"/>
                      </a:xfrm>
                      <a:prstGeom prst="rect">
                        <a:avLst/>
                      </a:prstGeom>
                    </p:spPr>
                  </p:pic>
                </p:oleObj>
              </mc:Fallback>
            </mc:AlternateContent>
          </a:graphicData>
        </a:graphic>
      </p:graphicFrame>
      <p:grpSp>
        <p:nvGrpSpPr>
          <p:cNvPr id="5" name="グループ化 4">
            <a:extLst>
              <a:ext uri="{FF2B5EF4-FFF2-40B4-BE49-F238E27FC236}">
                <a16:creationId xmlns:a16="http://schemas.microsoft.com/office/drawing/2014/main" id="{8EE8F899-7D79-83CC-2B07-66189C13AF7D}"/>
              </a:ext>
            </a:extLst>
          </p:cNvPr>
          <p:cNvGrpSpPr/>
          <p:nvPr/>
        </p:nvGrpSpPr>
        <p:grpSpPr>
          <a:xfrm>
            <a:off x="490279" y="1819093"/>
            <a:ext cx="3725107" cy="1046386"/>
            <a:chOff x="5119796" y="564986"/>
            <a:chExt cx="3156605" cy="1046386"/>
          </a:xfrm>
        </p:grpSpPr>
        <p:sp>
          <p:nvSpPr>
            <p:cNvPr id="8" name="四角形: 角を丸くする 7">
              <a:extLst>
                <a:ext uri="{FF2B5EF4-FFF2-40B4-BE49-F238E27FC236}">
                  <a16:creationId xmlns:a16="http://schemas.microsoft.com/office/drawing/2014/main" id="{89BDAFB7-4895-D192-F472-13F810494DF9}"/>
                </a:ext>
              </a:extLst>
            </p:cNvPr>
            <p:cNvSpPr/>
            <p:nvPr/>
          </p:nvSpPr>
          <p:spPr>
            <a:xfrm>
              <a:off x="5119796" y="576322"/>
              <a:ext cx="3156605" cy="1035050"/>
            </a:xfrm>
            <a:prstGeom prst="roundRect">
              <a:avLst>
                <a:gd name="adj" fmla="val 14213"/>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tIns="288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4800" b="1" i="0" u="none" strike="noStrike" kern="1200" cap="none" spc="0" normalizeH="0" baseline="0" noProof="0">
                  <a:ln>
                    <a:noFill/>
                  </a:ln>
                  <a:solidFill>
                    <a:srgbClr val="0000FF"/>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健康な歯肉</a:t>
              </a:r>
            </a:p>
          </p:txBody>
        </p:sp>
        <p:sp>
          <p:nvSpPr>
            <p:cNvPr id="9" name="テキスト ボックス 8">
              <a:extLst>
                <a:ext uri="{FF2B5EF4-FFF2-40B4-BE49-F238E27FC236}">
                  <a16:creationId xmlns:a16="http://schemas.microsoft.com/office/drawing/2014/main" id="{7440DA5A-000D-7915-41A3-CCF5131BE8A0}"/>
                </a:ext>
              </a:extLst>
            </p:cNvPr>
            <p:cNvSpPr txBox="1"/>
            <p:nvPr/>
          </p:nvSpPr>
          <p:spPr>
            <a:xfrm>
              <a:off x="5433465" y="564986"/>
              <a:ext cx="2421315" cy="369332"/>
            </a:xfrm>
            <a:prstGeom prst="rect">
              <a:avLst/>
            </a:prstGeom>
            <a:no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srgbClr val="0000FF"/>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けんこう　　　しにく</a:t>
              </a:r>
            </a:p>
          </p:txBody>
        </p:sp>
      </p:grpSp>
      <p:grpSp>
        <p:nvGrpSpPr>
          <p:cNvPr id="10" name="グループ化 9">
            <a:extLst>
              <a:ext uri="{FF2B5EF4-FFF2-40B4-BE49-F238E27FC236}">
                <a16:creationId xmlns:a16="http://schemas.microsoft.com/office/drawing/2014/main" id="{A028CA7A-8275-FD37-92A8-4FED56EE30E9}"/>
              </a:ext>
            </a:extLst>
          </p:cNvPr>
          <p:cNvGrpSpPr/>
          <p:nvPr/>
        </p:nvGrpSpPr>
        <p:grpSpPr>
          <a:xfrm>
            <a:off x="6670561" y="1756284"/>
            <a:ext cx="2857392" cy="1046386"/>
            <a:chOff x="5119796" y="564986"/>
            <a:chExt cx="3156605" cy="1046386"/>
          </a:xfrm>
        </p:grpSpPr>
        <p:sp>
          <p:nvSpPr>
            <p:cNvPr id="11" name="四角形: 角を丸くする 10">
              <a:extLst>
                <a:ext uri="{FF2B5EF4-FFF2-40B4-BE49-F238E27FC236}">
                  <a16:creationId xmlns:a16="http://schemas.microsoft.com/office/drawing/2014/main" id="{5CEAB90C-5C34-CF5C-8107-82630AAAEEBE}"/>
                </a:ext>
              </a:extLst>
            </p:cNvPr>
            <p:cNvSpPr/>
            <p:nvPr/>
          </p:nvSpPr>
          <p:spPr>
            <a:xfrm>
              <a:off x="5119796" y="576322"/>
              <a:ext cx="3156605" cy="1035050"/>
            </a:xfrm>
            <a:prstGeom prst="roundRect">
              <a:avLst>
                <a:gd name="adj" fmla="val 14213"/>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tIns="288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48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歯 肉 炎</a:t>
              </a:r>
            </a:p>
          </p:txBody>
        </p:sp>
        <p:sp>
          <p:nvSpPr>
            <p:cNvPr id="12" name="テキスト ボックス 11">
              <a:extLst>
                <a:ext uri="{FF2B5EF4-FFF2-40B4-BE49-F238E27FC236}">
                  <a16:creationId xmlns:a16="http://schemas.microsoft.com/office/drawing/2014/main" id="{964A7345-93D6-D5B1-6ED8-DD86FECD7B44}"/>
                </a:ext>
              </a:extLst>
            </p:cNvPr>
            <p:cNvSpPr txBox="1"/>
            <p:nvPr/>
          </p:nvSpPr>
          <p:spPr>
            <a:xfrm>
              <a:off x="5433465" y="564986"/>
              <a:ext cx="2421315" cy="369332"/>
            </a:xfrm>
            <a:prstGeom prst="rect">
              <a:avLst/>
            </a:prstGeom>
            <a:no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しにくえん</a:t>
              </a:r>
            </a:p>
          </p:txBody>
        </p:sp>
      </p:grpSp>
      <p:pic>
        <p:nvPicPr>
          <p:cNvPr id="13" name="図 12" descr="皿に置いている様々なフルーツ&#10;&#10;低い精度で自動的に生成された説明">
            <a:extLst>
              <a:ext uri="{FF2B5EF4-FFF2-40B4-BE49-F238E27FC236}">
                <a16:creationId xmlns:a16="http://schemas.microsoft.com/office/drawing/2014/main" id="{99F5B968-9C55-41B7-8733-9A11541D3A0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297583" y="3097073"/>
            <a:ext cx="3206339" cy="2270874"/>
          </a:xfrm>
          <a:prstGeom prst="rect">
            <a:avLst/>
          </a:prstGeom>
        </p:spPr>
      </p:pic>
      <p:sp>
        <p:nvSpPr>
          <p:cNvPr id="14" name="テキスト ボックス 13">
            <a:extLst>
              <a:ext uri="{FF2B5EF4-FFF2-40B4-BE49-F238E27FC236}">
                <a16:creationId xmlns:a16="http://schemas.microsoft.com/office/drawing/2014/main" id="{90101738-7433-621A-CB3C-E1682C3CEEDA}"/>
              </a:ext>
            </a:extLst>
          </p:cNvPr>
          <p:cNvSpPr txBox="1"/>
          <p:nvPr/>
        </p:nvSpPr>
        <p:spPr>
          <a:xfrm>
            <a:off x="5328278" y="5499436"/>
            <a:ext cx="5444238" cy="923330"/>
          </a:xfrm>
          <a:prstGeom prst="rect">
            <a:avLst/>
          </a:prstGeom>
          <a:solidFill>
            <a:srgbClr val="E1FFFF"/>
          </a:solidFill>
          <a:ln>
            <a:solidFill>
              <a:schemeClr val="tx1"/>
            </a:solidFill>
          </a:ln>
        </p:spPr>
        <p:txBody>
          <a:bodyPr wrap="square" rtlCol="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5400" b="1" i="0" u="none" strike="noStrike" kern="100" cap="none" spc="0" normalizeH="0" baseline="0" noProof="0">
                <a:ln>
                  <a:noFill/>
                </a:ln>
                <a:solidFill>
                  <a:srgbClr val="0000FF"/>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rPr>
              <a:t>歯みがき</a:t>
            </a:r>
            <a:r>
              <a:rPr kumimoji="1" lang="ja-JP" altLang="en-US" sz="5400" b="1" i="0" u="none" strike="noStrike" kern="100" cap="none" spc="0" normalizeH="0" baseline="0" noProof="0">
                <a:ln>
                  <a:noFill/>
                </a:ln>
                <a:solidFill>
                  <a:srgbClr val="0000FF"/>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で治る</a:t>
            </a:r>
            <a:endParaRPr kumimoji="1" lang="en-US" altLang="ja-JP" sz="5400" b="1" i="0" u="none" strike="noStrike" kern="100" cap="none" spc="0" normalizeH="0" baseline="0" noProof="0">
              <a:ln>
                <a:noFill/>
              </a:ln>
              <a:solidFill>
                <a:srgbClr val="0000FF"/>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pic>
        <p:nvPicPr>
          <p:cNvPr id="15" name="Picture 2" descr="歯のクリーニングのイラスト「歯科衛生士さんと子供」">
            <a:extLst>
              <a:ext uri="{FF2B5EF4-FFF2-40B4-BE49-F238E27FC236}">
                <a16:creationId xmlns:a16="http://schemas.microsoft.com/office/drawing/2014/main" id="{A304091C-4E00-36BB-D343-40211EB3E470}"/>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9664700" y="1490053"/>
            <a:ext cx="2354175" cy="2354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46235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オブジェクト 5">
            <a:extLst>
              <a:ext uri="{FF2B5EF4-FFF2-40B4-BE49-F238E27FC236}">
                <a16:creationId xmlns:a16="http://schemas.microsoft.com/office/drawing/2014/main" id="{DF2662CF-87A7-3FEB-4339-98F936750E52}"/>
              </a:ext>
            </a:extLst>
          </p:cNvPr>
          <p:cNvGraphicFramePr>
            <a:graphicFrameLocks noChangeAspect="1"/>
          </p:cNvGraphicFramePr>
          <p:nvPr/>
        </p:nvGraphicFramePr>
        <p:xfrm>
          <a:off x="585733" y="3097073"/>
          <a:ext cx="3534200" cy="2313133"/>
        </p:xfrm>
        <a:graphic>
          <a:graphicData uri="http://schemas.openxmlformats.org/presentationml/2006/ole">
            <mc:AlternateContent xmlns:mc="http://schemas.openxmlformats.org/markup-compatibility/2006">
              <mc:Choice xmlns:v="urn:schemas-microsoft-com:vml" Requires="v">
                <p:oleObj name="Image" r:id="rId3" imgW="20114280" imgH="13257000" progId="Photoshop.Image.13">
                  <p:embed/>
                </p:oleObj>
              </mc:Choice>
              <mc:Fallback>
                <p:oleObj name="Image" r:id="rId3" imgW="20114280" imgH="13257000" progId="Photoshop.Image.13">
                  <p:embed/>
                  <p:pic>
                    <p:nvPicPr>
                      <p:cNvPr id="6" name="オブジェクト 5">
                        <a:extLst>
                          <a:ext uri="{FF2B5EF4-FFF2-40B4-BE49-F238E27FC236}">
                            <a16:creationId xmlns:a16="http://schemas.microsoft.com/office/drawing/2014/main" id="{DF2662CF-87A7-3FEB-4339-98F936750E52}"/>
                          </a:ext>
                        </a:extLst>
                      </p:cNvPr>
                      <p:cNvPicPr/>
                      <p:nvPr/>
                    </p:nvPicPr>
                    <p:blipFill>
                      <a:blip r:embed="rId4"/>
                      <a:stretch>
                        <a:fillRect/>
                      </a:stretch>
                    </p:blipFill>
                    <p:spPr>
                      <a:xfrm>
                        <a:off x="585733" y="3097073"/>
                        <a:ext cx="3534200" cy="2313133"/>
                      </a:xfrm>
                      <a:prstGeom prst="rect">
                        <a:avLst/>
                      </a:prstGeom>
                    </p:spPr>
                  </p:pic>
                </p:oleObj>
              </mc:Fallback>
            </mc:AlternateContent>
          </a:graphicData>
        </a:graphic>
      </p:graphicFrame>
      <p:graphicFrame>
        <p:nvGraphicFramePr>
          <p:cNvPr id="7" name="オブジェクト 6">
            <a:extLst>
              <a:ext uri="{FF2B5EF4-FFF2-40B4-BE49-F238E27FC236}">
                <a16:creationId xmlns:a16="http://schemas.microsoft.com/office/drawing/2014/main" id="{C2BE531E-F6D5-AE28-5231-8E92FCCE8A92}"/>
              </a:ext>
            </a:extLst>
          </p:cNvPr>
          <p:cNvGraphicFramePr>
            <a:graphicFrameLocks noChangeAspect="1"/>
          </p:cNvGraphicFramePr>
          <p:nvPr/>
        </p:nvGraphicFramePr>
        <p:xfrm>
          <a:off x="4295537" y="3097073"/>
          <a:ext cx="3600925" cy="2270874"/>
        </p:xfrm>
        <a:graphic>
          <a:graphicData uri="http://schemas.openxmlformats.org/presentationml/2006/ole">
            <mc:AlternateContent xmlns:mc="http://schemas.openxmlformats.org/markup-compatibility/2006">
              <mc:Choice xmlns:v="urn:schemas-microsoft-com:vml" Requires="v">
                <p:oleObj name="Image" r:id="rId5" imgW="20482200" imgH="13015800" progId="Photoshop.Image.13">
                  <p:embed/>
                </p:oleObj>
              </mc:Choice>
              <mc:Fallback>
                <p:oleObj name="Image" r:id="rId5" imgW="20482200" imgH="13015800" progId="Photoshop.Image.13">
                  <p:embed/>
                  <p:pic>
                    <p:nvPicPr>
                      <p:cNvPr id="7" name="オブジェクト 6">
                        <a:extLst>
                          <a:ext uri="{FF2B5EF4-FFF2-40B4-BE49-F238E27FC236}">
                            <a16:creationId xmlns:a16="http://schemas.microsoft.com/office/drawing/2014/main" id="{C2BE531E-F6D5-AE28-5231-8E92FCCE8A92}"/>
                          </a:ext>
                        </a:extLst>
                      </p:cNvPr>
                      <p:cNvPicPr/>
                      <p:nvPr/>
                    </p:nvPicPr>
                    <p:blipFill>
                      <a:blip r:embed="rId6"/>
                      <a:stretch>
                        <a:fillRect/>
                      </a:stretch>
                    </p:blipFill>
                    <p:spPr>
                      <a:xfrm>
                        <a:off x="4295537" y="3097073"/>
                        <a:ext cx="3600925" cy="2270874"/>
                      </a:xfrm>
                      <a:prstGeom prst="rect">
                        <a:avLst/>
                      </a:prstGeom>
                    </p:spPr>
                  </p:pic>
                </p:oleObj>
              </mc:Fallback>
            </mc:AlternateContent>
          </a:graphicData>
        </a:graphic>
      </p:graphicFrame>
      <p:grpSp>
        <p:nvGrpSpPr>
          <p:cNvPr id="11" name="グループ化 10">
            <a:extLst>
              <a:ext uri="{FF2B5EF4-FFF2-40B4-BE49-F238E27FC236}">
                <a16:creationId xmlns:a16="http://schemas.microsoft.com/office/drawing/2014/main" id="{26309215-658E-888D-FE2A-DEC690EC66BA}"/>
              </a:ext>
            </a:extLst>
          </p:cNvPr>
          <p:cNvGrpSpPr/>
          <p:nvPr/>
        </p:nvGrpSpPr>
        <p:grpSpPr>
          <a:xfrm>
            <a:off x="490279" y="1819093"/>
            <a:ext cx="3725107" cy="1046386"/>
            <a:chOff x="5119796" y="564986"/>
            <a:chExt cx="3156605" cy="1046386"/>
          </a:xfrm>
        </p:grpSpPr>
        <p:sp>
          <p:nvSpPr>
            <p:cNvPr id="12" name="四角形: 角を丸くする 11">
              <a:extLst>
                <a:ext uri="{FF2B5EF4-FFF2-40B4-BE49-F238E27FC236}">
                  <a16:creationId xmlns:a16="http://schemas.microsoft.com/office/drawing/2014/main" id="{44CA825B-1846-688D-A892-4FE67A801E24}"/>
                </a:ext>
              </a:extLst>
            </p:cNvPr>
            <p:cNvSpPr/>
            <p:nvPr/>
          </p:nvSpPr>
          <p:spPr>
            <a:xfrm>
              <a:off x="5119796" y="576322"/>
              <a:ext cx="3156605" cy="1035050"/>
            </a:xfrm>
            <a:prstGeom prst="roundRect">
              <a:avLst>
                <a:gd name="adj" fmla="val 14213"/>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tIns="288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4800" b="1" i="0" u="none" strike="noStrike" kern="1200" cap="none" spc="0" normalizeH="0" baseline="0" noProof="0">
                  <a:ln>
                    <a:noFill/>
                  </a:ln>
                  <a:solidFill>
                    <a:srgbClr val="0000FF"/>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健康な歯肉</a:t>
              </a:r>
            </a:p>
          </p:txBody>
        </p:sp>
        <p:sp>
          <p:nvSpPr>
            <p:cNvPr id="13" name="テキスト ボックス 12">
              <a:extLst>
                <a:ext uri="{FF2B5EF4-FFF2-40B4-BE49-F238E27FC236}">
                  <a16:creationId xmlns:a16="http://schemas.microsoft.com/office/drawing/2014/main" id="{3E6F0AA3-8B9D-0D8F-297F-018D5DE5DB01}"/>
                </a:ext>
              </a:extLst>
            </p:cNvPr>
            <p:cNvSpPr txBox="1"/>
            <p:nvPr/>
          </p:nvSpPr>
          <p:spPr>
            <a:xfrm>
              <a:off x="5433465" y="564986"/>
              <a:ext cx="2421315" cy="369332"/>
            </a:xfrm>
            <a:prstGeom prst="rect">
              <a:avLst/>
            </a:prstGeom>
            <a:no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srgbClr val="0000FF"/>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けんこう　　　しにく</a:t>
              </a:r>
            </a:p>
          </p:txBody>
        </p:sp>
      </p:grpSp>
      <p:grpSp>
        <p:nvGrpSpPr>
          <p:cNvPr id="14" name="グループ化 13">
            <a:extLst>
              <a:ext uri="{FF2B5EF4-FFF2-40B4-BE49-F238E27FC236}">
                <a16:creationId xmlns:a16="http://schemas.microsoft.com/office/drawing/2014/main" id="{7AA69A06-36B8-2F3F-41AE-AA94571545E0}"/>
              </a:ext>
            </a:extLst>
          </p:cNvPr>
          <p:cNvGrpSpPr/>
          <p:nvPr/>
        </p:nvGrpSpPr>
        <p:grpSpPr>
          <a:xfrm>
            <a:off x="6670561" y="1756284"/>
            <a:ext cx="2857392" cy="1046386"/>
            <a:chOff x="5119796" y="564986"/>
            <a:chExt cx="3156605" cy="1046386"/>
          </a:xfrm>
        </p:grpSpPr>
        <p:sp>
          <p:nvSpPr>
            <p:cNvPr id="15" name="四角形: 角を丸くする 14">
              <a:extLst>
                <a:ext uri="{FF2B5EF4-FFF2-40B4-BE49-F238E27FC236}">
                  <a16:creationId xmlns:a16="http://schemas.microsoft.com/office/drawing/2014/main" id="{6F4FB7BF-8CCA-9A04-9C1D-98AC02C68606}"/>
                </a:ext>
              </a:extLst>
            </p:cNvPr>
            <p:cNvSpPr/>
            <p:nvPr/>
          </p:nvSpPr>
          <p:spPr>
            <a:xfrm>
              <a:off x="5119796" y="576322"/>
              <a:ext cx="3156605" cy="1035050"/>
            </a:xfrm>
            <a:prstGeom prst="roundRect">
              <a:avLst>
                <a:gd name="adj" fmla="val 14213"/>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tIns="288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48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歯 肉 炎</a:t>
              </a:r>
            </a:p>
          </p:txBody>
        </p:sp>
        <p:sp>
          <p:nvSpPr>
            <p:cNvPr id="16" name="テキスト ボックス 15">
              <a:extLst>
                <a:ext uri="{FF2B5EF4-FFF2-40B4-BE49-F238E27FC236}">
                  <a16:creationId xmlns:a16="http://schemas.microsoft.com/office/drawing/2014/main" id="{AFD9FBA2-F432-9475-03DE-C56D78BA59C2}"/>
                </a:ext>
              </a:extLst>
            </p:cNvPr>
            <p:cNvSpPr txBox="1"/>
            <p:nvPr/>
          </p:nvSpPr>
          <p:spPr>
            <a:xfrm>
              <a:off x="5433465" y="564986"/>
              <a:ext cx="2421315" cy="369332"/>
            </a:xfrm>
            <a:prstGeom prst="rect">
              <a:avLst/>
            </a:prstGeom>
            <a:no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しにくえん</a:t>
              </a:r>
            </a:p>
          </p:txBody>
        </p:sp>
      </p:grpSp>
      <p:pic>
        <p:nvPicPr>
          <p:cNvPr id="8" name="図 7" descr="皿に置いている様々なフルーツ&#10;&#10;低い精度で自動的に生成された説明">
            <a:extLst>
              <a:ext uri="{FF2B5EF4-FFF2-40B4-BE49-F238E27FC236}">
                <a16:creationId xmlns:a16="http://schemas.microsoft.com/office/drawing/2014/main" id="{B73A59CF-D035-02E5-DEC8-2388CA82BAB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297583" y="3097073"/>
            <a:ext cx="3206339" cy="2270874"/>
          </a:xfrm>
          <a:prstGeom prst="rect">
            <a:avLst/>
          </a:prstGeom>
        </p:spPr>
      </p:pic>
      <p:sp>
        <p:nvSpPr>
          <p:cNvPr id="2" name="正方形/長方形 1">
            <a:extLst>
              <a:ext uri="{FF2B5EF4-FFF2-40B4-BE49-F238E27FC236}">
                <a16:creationId xmlns:a16="http://schemas.microsoft.com/office/drawing/2014/main" id="{EBEE2DDD-19D1-9B17-B324-E9C208D135D9}"/>
              </a:ext>
            </a:extLst>
          </p:cNvPr>
          <p:cNvSpPr/>
          <p:nvPr/>
        </p:nvSpPr>
        <p:spPr>
          <a:xfrm>
            <a:off x="0" y="-1"/>
            <a:ext cx="12192000" cy="102870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n-ea"/>
            </a:endParaRPr>
          </a:p>
        </p:txBody>
      </p:sp>
      <p:sp>
        <p:nvSpPr>
          <p:cNvPr id="3" name="テキスト ボックス 2">
            <a:extLst>
              <a:ext uri="{FF2B5EF4-FFF2-40B4-BE49-F238E27FC236}">
                <a16:creationId xmlns:a16="http://schemas.microsoft.com/office/drawing/2014/main" id="{24EACD5F-D784-D92F-2084-FC6C825E0362}"/>
              </a:ext>
            </a:extLst>
          </p:cNvPr>
          <p:cNvSpPr txBox="1"/>
          <p:nvPr/>
        </p:nvSpPr>
        <p:spPr>
          <a:xfrm>
            <a:off x="979085" y="-191923"/>
            <a:ext cx="10572125" cy="1220142"/>
          </a:xfrm>
          <a:prstGeom prst="rect">
            <a:avLst/>
          </a:prstGeom>
          <a:noFill/>
        </p:spPr>
        <p:txBody>
          <a:bodyPr wrap="non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54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rPr>
              <a:t>歯肉炎がひどくなるとどうなる</a:t>
            </a:r>
            <a:r>
              <a:rPr kumimoji="1" lang="ja-JP" altLang="en-US" sz="5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a:t>
            </a:r>
            <a:endParaRPr kumimoji="1" lang="en-US" altLang="ja-JP" sz="5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spTree>
    <p:extLst>
      <p:ext uri="{BB962C8B-B14F-4D97-AF65-F5344CB8AC3E}">
        <p14:creationId xmlns:p14="http://schemas.microsoft.com/office/powerpoint/2010/main" val="38835630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オブジェクト 5">
            <a:extLst>
              <a:ext uri="{FF2B5EF4-FFF2-40B4-BE49-F238E27FC236}">
                <a16:creationId xmlns:a16="http://schemas.microsoft.com/office/drawing/2014/main" id="{DF2662CF-87A7-3FEB-4339-98F936750E52}"/>
              </a:ext>
            </a:extLst>
          </p:cNvPr>
          <p:cNvGraphicFramePr>
            <a:graphicFrameLocks noChangeAspect="1"/>
          </p:cNvGraphicFramePr>
          <p:nvPr/>
        </p:nvGraphicFramePr>
        <p:xfrm>
          <a:off x="585733" y="3097073"/>
          <a:ext cx="3534200" cy="2313133"/>
        </p:xfrm>
        <a:graphic>
          <a:graphicData uri="http://schemas.openxmlformats.org/presentationml/2006/ole">
            <mc:AlternateContent xmlns:mc="http://schemas.openxmlformats.org/markup-compatibility/2006">
              <mc:Choice xmlns:v="urn:schemas-microsoft-com:vml" Requires="v">
                <p:oleObj name="Image" r:id="rId3" imgW="20114280" imgH="13257000" progId="Photoshop.Image.13">
                  <p:embed/>
                </p:oleObj>
              </mc:Choice>
              <mc:Fallback>
                <p:oleObj name="Image" r:id="rId3" imgW="20114280" imgH="13257000" progId="Photoshop.Image.13">
                  <p:embed/>
                  <p:pic>
                    <p:nvPicPr>
                      <p:cNvPr id="6" name="オブジェクト 5">
                        <a:extLst>
                          <a:ext uri="{FF2B5EF4-FFF2-40B4-BE49-F238E27FC236}">
                            <a16:creationId xmlns:a16="http://schemas.microsoft.com/office/drawing/2014/main" id="{DF2662CF-87A7-3FEB-4339-98F936750E52}"/>
                          </a:ext>
                        </a:extLst>
                      </p:cNvPr>
                      <p:cNvPicPr/>
                      <p:nvPr/>
                    </p:nvPicPr>
                    <p:blipFill>
                      <a:blip r:embed="rId4"/>
                      <a:stretch>
                        <a:fillRect/>
                      </a:stretch>
                    </p:blipFill>
                    <p:spPr>
                      <a:xfrm>
                        <a:off x="585733" y="3097073"/>
                        <a:ext cx="3534200" cy="2313133"/>
                      </a:xfrm>
                      <a:prstGeom prst="rect">
                        <a:avLst/>
                      </a:prstGeom>
                    </p:spPr>
                  </p:pic>
                </p:oleObj>
              </mc:Fallback>
            </mc:AlternateContent>
          </a:graphicData>
        </a:graphic>
      </p:graphicFrame>
      <p:graphicFrame>
        <p:nvGraphicFramePr>
          <p:cNvPr id="7" name="オブジェクト 6">
            <a:extLst>
              <a:ext uri="{FF2B5EF4-FFF2-40B4-BE49-F238E27FC236}">
                <a16:creationId xmlns:a16="http://schemas.microsoft.com/office/drawing/2014/main" id="{C2BE531E-F6D5-AE28-5231-8E92FCCE8A92}"/>
              </a:ext>
            </a:extLst>
          </p:cNvPr>
          <p:cNvGraphicFramePr>
            <a:graphicFrameLocks noChangeAspect="1"/>
          </p:cNvGraphicFramePr>
          <p:nvPr/>
        </p:nvGraphicFramePr>
        <p:xfrm>
          <a:off x="4295537" y="3097073"/>
          <a:ext cx="3600925" cy="2270874"/>
        </p:xfrm>
        <a:graphic>
          <a:graphicData uri="http://schemas.openxmlformats.org/presentationml/2006/ole">
            <mc:AlternateContent xmlns:mc="http://schemas.openxmlformats.org/markup-compatibility/2006">
              <mc:Choice xmlns:v="urn:schemas-microsoft-com:vml" Requires="v">
                <p:oleObj name="Image" r:id="rId5" imgW="20482200" imgH="13015800" progId="Photoshop.Image.13">
                  <p:embed/>
                </p:oleObj>
              </mc:Choice>
              <mc:Fallback>
                <p:oleObj name="Image" r:id="rId5" imgW="20482200" imgH="13015800" progId="Photoshop.Image.13">
                  <p:embed/>
                  <p:pic>
                    <p:nvPicPr>
                      <p:cNvPr id="7" name="オブジェクト 6">
                        <a:extLst>
                          <a:ext uri="{FF2B5EF4-FFF2-40B4-BE49-F238E27FC236}">
                            <a16:creationId xmlns:a16="http://schemas.microsoft.com/office/drawing/2014/main" id="{C2BE531E-F6D5-AE28-5231-8E92FCCE8A92}"/>
                          </a:ext>
                        </a:extLst>
                      </p:cNvPr>
                      <p:cNvPicPr/>
                      <p:nvPr/>
                    </p:nvPicPr>
                    <p:blipFill>
                      <a:blip r:embed="rId6"/>
                      <a:stretch>
                        <a:fillRect/>
                      </a:stretch>
                    </p:blipFill>
                    <p:spPr>
                      <a:xfrm>
                        <a:off x="4295537" y="3097073"/>
                        <a:ext cx="3600925" cy="2270874"/>
                      </a:xfrm>
                      <a:prstGeom prst="rect">
                        <a:avLst/>
                      </a:prstGeom>
                    </p:spPr>
                  </p:pic>
                </p:oleObj>
              </mc:Fallback>
            </mc:AlternateContent>
          </a:graphicData>
        </a:graphic>
      </p:graphicFrame>
      <p:grpSp>
        <p:nvGrpSpPr>
          <p:cNvPr id="11" name="グループ化 10">
            <a:extLst>
              <a:ext uri="{FF2B5EF4-FFF2-40B4-BE49-F238E27FC236}">
                <a16:creationId xmlns:a16="http://schemas.microsoft.com/office/drawing/2014/main" id="{26309215-658E-888D-FE2A-DEC690EC66BA}"/>
              </a:ext>
            </a:extLst>
          </p:cNvPr>
          <p:cNvGrpSpPr/>
          <p:nvPr/>
        </p:nvGrpSpPr>
        <p:grpSpPr>
          <a:xfrm>
            <a:off x="490279" y="1819093"/>
            <a:ext cx="3725107" cy="1046386"/>
            <a:chOff x="5119796" y="564986"/>
            <a:chExt cx="3156605" cy="1046386"/>
          </a:xfrm>
        </p:grpSpPr>
        <p:sp>
          <p:nvSpPr>
            <p:cNvPr id="12" name="四角形: 角を丸くする 11">
              <a:extLst>
                <a:ext uri="{FF2B5EF4-FFF2-40B4-BE49-F238E27FC236}">
                  <a16:creationId xmlns:a16="http://schemas.microsoft.com/office/drawing/2014/main" id="{44CA825B-1846-688D-A892-4FE67A801E24}"/>
                </a:ext>
              </a:extLst>
            </p:cNvPr>
            <p:cNvSpPr/>
            <p:nvPr/>
          </p:nvSpPr>
          <p:spPr>
            <a:xfrm>
              <a:off x="5119796" y="576322"/>
              <a:ext cx="3156605" cy="1035050"/>
            </a:xfrm>
            <a:prstGeom prst="roundRect">
              <a:avLst>
                <a:gd name="adj" fmla="val 14213"/>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tIns="288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4800" b="1" i="0" u="none" strike="noStrike" kern="1200" cap="none" spc="0" normalizeH="0" baseline="0" noProof="0">
                  <a:ln>
                    <a:noFill/>
                  </a:ln>
                  <a:solidFill>
                    <a:srgbClr val="0000FF"/>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健康な歯肉</a:t>
              </a:r>
            </a:p>
          </p:txBody>
        </p:sp>
        <p:sp>
          <p:nvSpPr>
            <p:cNvPr id="13" name="テキスト ボックス 12">
              <a:extLst>
                <a:ext uri="{FF2B5EF4-FFF2-40B4-BE49-F238E27FC236}">
                  <a16:creationId xmlns:a16="http://schemas.microsoft.com/office/drawing/2014/main" id="{3E6F0AA3-8B9D-0D8F-297F-018D5DE5DB01}"/>
                </a:ext>
              </a:extLst>
            </p:cNvPr>
            <p:cNvSpPr txBox="1"/>
            <p:nvPr/>
          </p:nvSpPr>
          <p:spPr>
            <a:xfrm>
              <a:off x="5433465" y="564986"/>
              <a:ext cx="2421315" cy="369332"/>
            </a:xfrm>
            <a:prstGeom prst="rect">
              <a:avLst/>
            </a:prstGeom>
            <a:no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srgbClr val="0000FF"/>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けんこう　　　しにく</a:t>
              </a:r>
            </a:p>
          </p:txBody>
        </p:sp>
      </p:grpSp>
      <p:grpSp>
        <p:nvGrpSpPr>
          <p:cNvPr id="14" name="グループ化 13">
            <a:extLst>
              <a:ext uri="{FF2B5EF4-FFF2-40B4-BE49-F238E27FC236}">
                <a16:creationId xmlns:a16="http://schemas.microsoft.com/office/drawing/2014/main" id="{7AA69A06-36B8-2F3F-41AE-AA94571545E0}"/>
              </a:ext>
            </a:extLst>
          </p:cNvPr>
          <p:cNvGrpSpPr/>
          <p:nvPr/>
        </p:nvGrpSpPr>
        <p:grpSpPr>
          <a:xfrm>
            <a:off x="4705665" y="1830429"/>
            <a:ext cx="2857392" cy="1046386"/>
            <a:chOff x="2949145" y="639131"/>
            <a:chExt cx="3156605" cy="1046386"/>
          </a:xfrm>
        </p:grpSpPr>
        <p:sp>
          <p:nvSpPr>
            <p:cNvPr id="15" name="四角形: 角を丸くする 14">
              <a:extLst>
                <a:ext uri="{FF2B5EF4-FFF2-40B4-BE49-F238E27FC236}">
                  <a16:creationId xmlns:a16="http://schemas.microsoft.com/office/drawing/2014/main" id="{6F4FB7BF-8CCA-9A04-9C1D-98AC02C68606}"/>
                </a:ext>
              </a:extLst>
            </p:cNvPr>
            <p:cNvSpPr/>
            <p:nvPr/>
          </p:nvSpPr>
          <p:spPr>
            <a:xfrm>
              <a:off x="2949145" y="650467"/>
              <a:ext cx="3156605" cy="1035050"/>
            </a:xfrm>
            <a:prstGeom prst="roundRect">
              <a:avLst>
                <a:gd name="adj" fmla="val 14213"/>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tIns="288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48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歯 肉 炎</a:t>
              </a:r>
            </a:p>
          </p:txBody>
        </p:sp>
        <p:sp>
          <p:nvSpPr>
            <p:cNvPr id="16" name="テキスト ボックス 15">
              <a:extLst>
                <a:ext uri="{FF2B5EF4-FFF2-40B4-BE49-F238E27FC236}">
                  <a16:creationId xmlns:a16="http://schemas.microsoft.com/office/drawing/2014/main" id="{AFD9FBA2-F432-9475-03DE-C56D78BA59C2}"/>
                </a:ext>
              </a:extLst>
            </p:cNvPr>
            <p:cNvSpPr txBox="1"/>
            <p:nvPr/>
          </p:nvSpPr>
          <p:spPr>
            <a:xfrm>
              <a:off x="3262814" y="639131"/>
              <a:ext cx="2421315" cy="369332"/>
            </a:xfrm>
            <a:prstGeom prst="rect">
              <a:avLst/>
            </a:prstGeom>
            <a:no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しにくえん</a:t>
              </a:r>
            </a:p>
          </p:txBody>
        </p:sp>
      </p:grpSp>
      <p:pic>
        <p:nvPicPr>
          <p:cNvPr id="2" name="図 1" descr="ホットドッグを持っている手&#10;&#10;中程度の精度で自動的に生成された説明">
            <a:extLst>
              <a:ext uri="{FF2B5EF4-FFF2-40B4-BE49-F238E27FC236}">
                <a16:creationId xmlns:a16="http://schemas.microsoft.com/office/drawing/2014/main" id="{CE9D20BC-ABC1-0E0D-4349-C7B70AB8E90A}"/>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072066" y="3038118"/>
            <a:ext cx="3715477" cy="2446304"/>
          </a:xfrm>
          <a:prstGeom prst="rect">
            <a:avLst/>
          </a:prstGeom>
        </p:spPr>
      </p:pic>
      <p:grpSp>
        <p:nvGrpSpPr>
          <p:cNvPr id="5" name="グループ化 4">
            <a:extLst>
              <a:ext uri="{FF2B5EF4-FFF2-40B4-BE49-F238E27FC236}">
                <a16:creationId xmlns:a16="http://schemas.microsoft.com/office/drawing/2014/main" id="{7E3E0FCE-2B5E-9F7C-7046-4C3C4ECCE452}"/>
              </a:ext>
            </a:extLst>
          </p:cNvPr>
          <p:cNvGrpSpPr/>
          <p:nvPr/>
        </p:nvGrpSpPr>
        <p:grpSpPr>
          <a:xfrm>
            <a:off x="8465860" y="1807551"/>
            <a:ext cx="2951703" cy="1084659"/>
            <a:chOff x="5069941" y="542231"/>
            <a:chExt cx="3156605" cy="1073033"/>
          </a:xfrm>
          <a:solidFill>
            <a:schemeClr val="tx1"/>
          </a:solidFill>
        </p:grpSpPr>
        <p:sp>
          <p:nvSpPr>
            <p:cNvPr id="9" name="四角形: 角を丸くする 8">
              <a:extLst>
                <a:ext uri="{FF2B5EF4-FFF2-40B4-BE49-F238E27FC236}">
                  <a16:creationId xmlns:a16="http://schemas.microsoft.com/office/drawing/2014/main" id="{FC15B5A6-A4C1-7C95-2DD2-913389ECA337}"/>
                </a:ext>
              </a:extLst>
            </p:cNvPr>
            <p:cNvSpPr/>
            <p:nvPr/>
          </p:nvSpPr>
          <p:spPr>
            <a:xfrm>
              <a:off x="5069941" y="553650"/>
              <a:ext cx="3156605" cy="1061614"/>
            </a:xfrm>
            <a:prstGeom prst="roundRect">
              <a:avLst>
                <a:gd name="adj" fmla="val 14213"/>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tIns="288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48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歯 周 炎</a:t>
              </a:r>
            </a:p>
          </p:txBody>
        </p:sp>
        <p:sp>
          <p:nvSpPr>
            <p:cNvPr id="10" name="テキスト ボックス 9">
              <a:extLst>
                <a:ext uri="{FF2B5EF4-FFF2-40B4-BE49-F238E27FC236}">
                  <a16:creationId xmlns:a16="http://schemas.microsoft.com/office/drawing/2014/main" id="{2CC36A2A-A67A-A884-9E59-F83C7BE78825}"/>
                </a:ext>
              </a:extLst>
            </p:cNvPr>
            <p:cNvSpPr txBox="1"/>
            <p:nvPr/>
          </p:nvSpPr>
          <p:spPr>
            <a:xfrm>
              <a:off x="5416094" y="542231"/>
              <a:ext cx="2421315" cy="369332"/>
            </a:xfrm>
            <a:prstGeom prst="rect">
              <a:avLst/>
            </a:prstGeom>
            <a:grp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ししゅうえん</a:t>
              </a:r>
            </a:p>
          </p:txBody>
        </p:sp>
      </p:grpSp>
      <p:sp>
        <p:nvSpPr>
          <p:cNvPr id="3" name="正方形/長方形 2">
            <a:extLst>
              <a:ext uri="{FF2B5EF4-FFF2-40B4-BE49-F238E27FC236}">
                <a16:creationId xmlns:a16="http://schemas.microsoft.com/office/drawing/2014/main" id="{C1DB9328-66FC-9B4E-F6C3-FB822BFE0FFA}"/>
              </a:ext>
            </a:extLst>
          </p:cNvPr>
          <p:cNvSpPr/>
          <p:nvPr/>
        </p:nvSpPr>
        <p:spPr>
          <a:xfrm>
            <a:off x="0" y="-1"/>
            <a:ext cx="12192000" cy="102870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n-ea"/>
            </a:endParaRPr>
          </a:p>
        </p:txBody>
      </p:sp>
      <p:sp>
        <p:nvSpPr>
          <p:cNvPr id="17" name="テキスト ボックス 16">
            <a:extLst>
              <a:ext uri="{FF2B5EF4-FFF2-40B4-BE49-F238E27FC236}">
                <a16:creationId xmlns:a16="http://schemas.microsoft.com/office/drawing/2014/main" id="{CC6F57E1-F782-C506-8ABF-76F86E9E0426}"/>
              </a:ext>
            </a:extLst>
          </p:cNvPr>
          <p:cNvSpPr txBox="1"/>
          <p:nvPr/>
        </p:nvSpPr>
        <p:spPr>
          <a:xfrm>
            <a:off x="979085" y="-191923"/>
            <a:ext cx="10572125" cy="1220142"/>
          </a:xfrm>
          <a:prstGeom prst="rect">
            <a:avLst/>
          </a:prstGeom>
          <a:noFill/>
        </p:spPr>
        <p:txBody>
          <a:bodyPr wrap="non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54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rPr>
              <a:t>歯肉炎がひどくなるとどうなる</a:t>
            </a:r>
            <a:r>
              <a:rPr kumimoji="1" lang="ja-JP" altLang="en-US" sz="5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a:t>
            </a:r>
            <a:endParaRPr kumimoji="1" lang="en-US" altLang="ja-JP" sz="5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spTree>
    <p:extLst>
      <p:ext uri="{BB962C8B-B14F-4D97-AF65-F5344CB8AC3E}">
        <p14:creationId xmlns:p14="http://schemas.microsoft.com/office/powerpoint/2010/main" val="507005466"/>
      </p:ext>
    </p:extLst>
  </p:cSld>
  <p:clrMapOvr>
    <a:masterClrMapping/>
  </p:clrMapOvr>
  <p:transition spd="slow">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ホットドッグを持っている手&#10;&#10;中程度の精度で自動的に生成された説明">
            <a:extLst>
              <a:ext uri="{FF2B5EF4-FFF2-40B4-BE49-F238E27FC236}">
                <a16:creationId xmlns:a16="http://schemas.microsoft.com/office/drawing/2014/main" id="{CE9D20BC-ABC1-0E0D-4349-C7B70AB8E90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14450" y="3255502"/>
            <a:ext cx="3715477" cy="2446304"/>
          </a:xfrm>
          <a:prstGeom prst="rect">
            <a:avLst/>
          </a:prstGeom>
        </p:spPr>
      </p:pic>
      <p:grpSp>
        <p:nvGrpSpPr>
          <p:cNvPr id="5" name="グループ化 4">
            <a:extLst>
              <a:ext uri="{FF2B5EF4-FFF2-40B4-BE49-F238E27FC236}">
                <a16:creationId xmlns:a16="http://schemas.microsoft.com/office/drawing/2014/main" id="{7E3E0FCE-2B5E-9F7C-7046-4C3C4ECCE452}"/>
              </a:ext>
            </a:extLst>
          </p:cNvPr>
          <p:cNvGrpSpPr/>
          <p:nvPr/>
        </p:nvGrpSpPr>
        <p:grpSpPr>
          <a:xfrm>
            <a:off x="1681806" y="2059149"/>
            <a:ext cx="2857392" cy="1086544"/>
            <a:chOff x="5038053" y="564986"/>
            <a:chExt cx="3156605" cy="1086544"/>
          </a:xfrm>
          <a:solidFill>
            <a:schemeClr val="tx1"/>
          </a:solidFill>
        </p:grpSpPr>
        <p:sp>
          <p:nvSpPr>
            <p:cNvPr id="9" name="四角形: 角を丸くする 8">
              <a:extLst>
                <a:ext uri="{FF2B5EF4-FFF2-40B4-BE49-F238E27FC236}">
                  <a16:creationId xmlns:a16="http://schemas.microsoft.com/office/drawing/2014/main" id="{FC15B5A6-A4C1-7C95-2DD2-913389ECA337}"/>
                </a:ext>
              </a:extLst>
            </p:cNvPr>
            <p:cNvSpPr/>
            <p:nvPr/>
          </p:nvSpPr>
          <p:spPr>
            <a:xfrm>
              <a:off x="5038053" y="564986"/>
              <a:ext cx="3156605" cy="1086544"/>
            </a:xfrm>
            <a:prstGeom prst="roundRect">
              <a:avLst>
                <a:gd name="adj" fmla="val 14213"/>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tIns="288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4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歯 周 炎</a:t>
              </a:r>
            </a:p>
          </p:txBody>
        </p:sp>
        <p:sp>
          <p:nvSpPr>
            <p:cNvPr id="10" name="テキスト ボックス 9">
              <a:extLst>
                <a:ext uri="{FF2B5EF4-FFF2-40B4-BE49-F238E27FC236}">
                  <a16:creationId xmlns:a16="http://schemas.microsoft.com/office/drawing/2014/main" id="{2CC36A2A-A67A-A884-9E59-F83C7BE78825}"/>
                </a:ext>
              </a:extLst>
            </p:cNvPr>
            <p:cNvSpPr txBox="1"/>
            <p:nvPr/>
          </p:nvSpPr>
          <p:spPr>
            <a:xfrm>
              <a:off x="5433465" y="564986"/>
              <a:ext cx="2421315" cy="369332"/>
            </a:xfrm>
            <a:prstGeom prst="rect">
              <a:avLst/>
            </a:prstGeom>
            <a:grp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ししゅうえん</a:t>
              </a:r>
            </a:p>
          </p:txBody>
        </p:sp>
      </p:grpSp>
      <p:pic>
        <p:nvPicPr>
          <p:cNvPr id="24" name="図 23">
            <a:extLst>
              <a:ext uri="{FF2B5EF4-FFF2-40B4-BE49-F238E27FC236}">
                <a16:creationId xmlns:a16="http://schemas.microsoft.com/office/drawing/2014/main" id="{F339ED42-78E9-2488-6BEF-800ECB1DBDB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436887" y="1832134"/>
            <a:ext cx="4073307" cy="4263520"/>
          </a:xfrm>
          <a:prstGeom prst="rect">
            <a:avLst/>
          </a:prstGeom>
        </p:spPr>
      </p:pic>
      <p:sp>
        <p:nvSpPr>
          <p:cNvPr id="3" name="吹き出し: 角を丸めた四角形 2">
            <a:extLst>
              <a:ext uri="{FF2B5EF4-FFF2-40B4-BE49-F238E27FC236}">
                <a16:creationId xmlns:a16="http://schemas.microsoft.com/office/drawing/2014/main" id="{3CBFB752-D9A7-2151-6DB2-70D19252E05D}"/>
              </a:ext>
            </a:extLst>
          </p:cNvPr>
          <p:cNvSpPr/>
          <p:nvPr/>
        </p:nvSpPr>
        <p:spPr>
          <a:xfrm>
            <a:off x="9548446" y="3594562"/>
            <a:ext cx="2368708" cy="937140"/>
          </a:xfrm>
          <a:prstGeom prst="wedgeRoundRectCallout">
            <a:avLst>
              <a:gd name="adj1" fmla="val -53801"/>
              <a:gd name="adj2" fmla="val 120726"/>
              <a:gd name="adj3" fmla="val 16667"/>
            </a:avLst>
          </a:prstGeom>
          <a:ln w="38100"/>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0" numCol="1" spcCol="0" rtlCol="0" fromWordArt="0" anchor="b" anchorCtr="0" forceAA="0" compatLnSpc="1">
            <a:prstTxWarp prst="textNoShape">
              <a:avLst/>
            </a:prstTxWarp>
            <a:noAutofit/>
          </a:bodyPr>
          <a:lstStyle/>
          <a:p>
            <a:pPr algn="ctr"/>
            <a:r>
              <a:rPr lang="ja-JP" sz="4000" b="1" kern="100">
                <a:effectLst/>
                <a:latin typeface="游ゴシック" panose="020B0400000000000000" pitchFamily="50" charset="-128"/>
                <a:ea typeface="游ゴシック" panose="020B0400000000000000" pitchFamily="50" charset="-128"/>
                <a:cs typeface="Times New Roman" panose="02020603050405020304" pitchFamily="18" charset="0"/>
              </a:rPr>
              <a:t>あごの骨</a:t>
            </a:r>
            <a:endParaRPr lang="ja-JP" sz="3200" b="1" kern="10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6" name="テキスト ボックス 5">
            <a:extLst>
              <a:ext uri="{FF2B5EF4-FFF2-40B4-BE49-F238E27FC236}">
                <a16:creationId xmlns:a16="http://schemas.microsoft.com/office/drawing/2014/main" id="{3CEEE41A-D288-880C-E859-1A129A74ED3D}"/>
              </a:ext>
            </a:extLst>
          </p:cNvPr>
          <p:cNvSpPr txBox="1"/>
          <p:nvPr/>
        </p:nvSpPr>
        <p:spPr>
          <a:xfrm>
            <a:off x="11174968" y="3594562"/>
            <a:ext cx="6463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b="1">
                <a:solidFill>
                  <a:prstClr val="black"/>
                </a:solidFill>
                <a:latin typeface="Calibri" panose="020F0502020204030204"/>
                <a:ea typeface="游ゴシック" panose="020B0400000000000000" pitchFamily="50" charset="-128"/>
              </a:rPr>
              <a:t>ほね</a:t>
            </a:r>
            <a:endParaRPr kumimoji="1" lang="ja-JP" altLang="en-US" sz="1800" b="1"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 name="正方形/長方形 6">
            <a:extLst>
              <a:ext uri="{FF2B5EF4-FFF2-40B4-BE49-F238E27FC236}">
                <a16:creationId xmlns:a16="http://schemas.microsoft.com/office/drawing/2014/main" id="{95E5FE46-FC1E-D54F-5206-6B33803D69CE}"/>
              </a:ext>
            </a:extLst>
          </p:cNvPr>
          <p:cNvSpPr/>
          <p:nvPr/>
        </p:nvSpPr>
        <p:spPr>
          <a:xfrm>
            <a:off x="0" y="-1"/>
            <a:ext cx="12192000" cy="102870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n-ea"/>
            </a:endParaRPr>
          </a:p>
        </p:txBody>
      </p:sp>
      <p:sp>
        <p:nvSpPr>
          <p:cNvPr id="8" name="テキスト ボックス 7">
            <a:extLst>
              <a:ext uri="{FF2B5EF4-FFF2-40B4-BE49-F238E27FC236}">
                <a16:creationId xmlns:a16="http://schemas.microsoft.com/office/drawing/2014/main" id="{AFB644F5-D35F-4749-5968-AAD5523D1E36}"/>
              </a:ext>
            </a:extLst>
          </p:cNvPr>
          <p:cNvSpPr txBox="1"/>
          <p:nvPr/>
        </p:nvSpPr>
        <p:spPr>
          <a:xfrm>
            <a:off x="2710332" y="-191923"/>
            <a:ext cx="7109639" cy="1220142"/>
          </a:xfrm>
          <a:prstGeom prst="rect">
            <a:avLst/>
          </a:prstGeom>
          <a:noFill/>
        </p:spPr>
        <p:txBody>
          <a:bodyPr wrap="non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5400" b="1" kern="100" dirty="0">
                <a:solidFill>
                  <a:prstClr val="black"/>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Times New Roman" panose="02020603050405020304" pitchFamily="18" charset="0"/>
              </a:rPr>
              <a:t>歯周炎はどんな病気</a:t>
            </a:r>
            <a:r>
              <a:rPr kumimoji="1" lang="ja-JP" altLang="en-US" sz="5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a:t>
            </a:r>
            <a:endParaRPr kumimoji="1" lang="en-US" altLang="ja-JP" sz="5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spTree>
    <p:extLst>
      <p:ext uri="{BB962C8B-B14F-4D97-AF65-F5344CB8AC3E}">
        <p14:creationId xmlns:p14="http://schemas.microsoft.com/office/powerpoint/2010/main" val="16685267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ホットドッグを持っている手&#10;&#10;中程度の精度で自動的に生成された説明">
            <a:extLst>
              <a:ext uri="{FF2B5EF4-FFF2-40B4-BE49-F238E27FC236}">
                <a16:creationId xmlns:a16="http://schemas.microsoft.com/office/drawing/2014/main" id="{CE9D20BC-ABC1-0E0D-4349-C7B70AB8E90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14450" y="3255502"/>
            <a:ext cx="3715477" cy="2446304"/>
          </a:xfrm>
          <a:prstGeom prst="rect">
            <a:avLst/>
          </a:prstGeom>
        </p:spPr>
      </p:pic>
      <p:pic>
        <p:nvPicPr>
          <p:cNvPr id="25" name="図 24">
            <a:extLst>
              <a:ext uri="{FF2B5EF4-FFF2-40B4-BE49-F238E27FC236}">
                <a16:creationId xmlns:a16="http://schemas.microsoft.com/office/drawing/2014/main" id="{E0F188B1-F923-28E0-4B8B-2A4B9AACD25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92028" y="1825784"/>
            <a:ext cx="4263520" cy="4263520"/>
          </a:xfrm>
          <a:prstGeom prst="rect">
            <a:avLst/>
          </a:prstGeom>
        </p:spPr>
      </p:pic>
      <p:sp>
        <p:nvSpPr>
          <p:cNvPr id="3" name="吹き出し: 円形 2">
            <a:extLst>
              <a:ext uri="{FF2B5EF4-FFF2-40B4-BE49-F238E27FC236}">
                <a16:creationId xmlns:a16="http://schemas.microsoft.com/office/drawing/2014/main" id="{CC3E157F-33F7-3861-4486-5AB4B2BCF0E2}"/>
              </a:ext>
            </a:extLst>
          </p:cNvPr>
          <p:cNvSpPr/>
          <p:nvPr/>
        </p:nvSpPr>
        <p:spPr>
          <a:xfrm>
            <a:off x="9249874" y="1731578"/>
            <a:ext cx="2900099" cy="1830811"/>
          </a:xfrm>
          <a:prstGeom prst="wedgeEllipseCallout">
            <a:avLst>
              <a:gd name="adj1" fmla="val -45859"/>
              <a:gd name="adj2" fmla="val 105908"/>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bIns="0" rtlCol="0" anchor="b" anchorCtr="0"/>
          <a:lstStyle/>
          <a:p>
            <a:pPr algn="ctr"/>
            <a:r>
              <a:rPr kumimoji="1" lang="ja-JP" altLang="en-US" sz="4000" b="1">
                <a:solidFill>
                  <a:schemeClr val="tx1"/>
                </a:solidFill>
                <a:effectLst>
                  <a:outerShdw blurRad="38100" dist="38100" dir="2700000" algn="tl">
                    <a:srgbClr val="000000">
                      <a:alpha val="43137"/>
                    </a:srgbClr>
                  </a:outerShdw>
                </a:effectLst>
              </a:rPr>
              <a:t>骨が</a:t>
            </a:r>
            <a:endParaRPr kumimoji="1" lang="en-US" altLang="ja-JP" sz="4000" b="1">
              <a:solidFill>
                <a:schemeClr val="tx1"/>
              </a:solidFill>
              <a:effectLst>
                <a:outerShdw blurRad="38100" dist="38100" dir="2700000" algn="tl">
                  <a:srgbClr val="000000">
                    <a:alpha val="43137"/>
                  </a:srgbClr>
                </a:outerShdw>
              </a:effectLst>
            </a:endParaRPr>
          </a:p>
          <a:p>
            <a:pPr algn="ctr"/>
            <a:r>
              <a:rPr kumimoji="1" lang="ja-JP" altLang="en-US" sz="4000" b="1">
                <a:solidFill>
                  <a:schemeClr val="tx1"/>
                </a:solidFill>
                <a:effectLst>
                  <a:outerShdw blurRad="38100" dist="38100" dir="2700000" algn="tl">
                    <a:srgbClr val="000000">
                      <a:alpha val="43137"/>
                    </a:srgbClr>
                  </a:outerShdw>
                </a:effectLst>
              </a:rPr>
              <a:t>とける</a:t>
            </a:r>
          </a:p>
        </p:txBody>
      </p:sp>
      <p:sp>
        <p:nvSpPr>
          <p:cNvPr id="7" name="テキスト ボックス 6">
            <a:extLst>
              <a:ext uri="{FF2B5EF4-FFF2-40B4-BE49-F238E27FC236}">
                <a16:creationId xmlns:a16="http://schemas.microsoft.com/office/drawing/2014/main" id="{0346B755-2C9D-EA08-E860-053BD8D0FAC7}"/>
              </a:ext>
            </a:extLst>
          </p:cNvPr>
          <p:cNvSpPr txBox="1"/>
          <p:nvPr/>
        </p:nvSpPr>
        <p:spPr>
          <a:xfrm>
            <a:off x="10152263" y="1814060"/>
            <a:ext cx="6463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b="1">
                <a:solidFill>
                  <a:prstClr val="black"/>
                </a:solidFill>
                <a:latin typeface="Calibri" panose="020F0502020204030204"/>
                <a:ea typeface="游ゴシック" panose="020B0400000000000000" pitchFamily="50" charset="-128"/>
              </a:rPr>
              <a:t>ほね</a:t>
            </a:r>
            <a:endParaRPr kumimoji="1" lang="ja-JP" altLang="en-US" sz="1800" b="1"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 name="正方形/長方形 5">
            <a:extLst>
              <a:ext uri="{FF2B5EF4-FFF2-40B4-BE49-F238E27FC236}">
                <a16:creationId xmlns:a16="http://schemas.microsoft.com/office/drawing/2014/main" id="{4F74DA2C-F45E-F7BD-1CC8-3370F180EF26}"/>
              </a:ext>
            </a:extLst>
          </p:cNvPr>
          <p:cNvSpPr/>
          <p:nvPr/>
        </p:nvSpPr>
        <p:spPr>
          <a:xfrm>
            <a:off x="0" y="-1"/>
            <a:ext cx="12192000" cy="102870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n-ea"/>
            </a:endParaRPr>
          </a:p>
        </p:txBody>
      </p:sp>
      <p:sp>
        <p:nvSpPr>
          <p:cNvPr id="8" name="テキスト ボックス 7">
            <a:extLst>
              <a:ext uri="{FF2B5EF4-FFF2-40B4-BE49-F238E27FC236}">
                <a16:creationId xmlns:a16="http://schemas.microsoft.com/office/drawing/2014/main" id="{01121E54-AB1C-FA86-3D49-4BF2F68CA224}"/>
              </a:ext>
            </a:extLst>
          </p:cNvPr>
          <p:cNvSpPr txBox="1"/>
          <p:nvPr/>
        </p:nvSpPr>
        <p:spPr>
          <a:xfrm>
            <a:off x="2710332" y="-191923"/>
            <a:ext cx="7109639" cy="1220142"/>
          </a:xfrm>
          <a:prstGeom prst="rect">
            <a:avLst/>
          </a:prstGeom>
          <a:noFill/>
        </p:spPr>
        <p:txBody>
          <a:bodyPr wrap="non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5400" b="1" kern="100" dirty="0">
                <a:solidFill>
                  <a:prstClr val="black"/>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Times New Roman" panose="02020603050405020304" pitchFamily="18" charset="0"/>
              </a:rPr>
              <a:t>歯周炎はどんな病気</a:t>
            </a:r>
            <a:r>
              <a:rPr kumimoji="1" lang="ja-JP" altLang="en-US" sz="5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a:t>
            </a:r>
            <a:endParaRPr kumimoji="1" lang="en-US" altLang="ja-JP" sz="5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grpSp>
        <p:nvGrpSpPr>
          <p:cNvPr id="4" name="グループ化 3">
            <a:extLst>
              <a:ext uri="{FF2B5EF4-FFF2-40B4-BE49-F238E27FC236}">
                <a16:creationId xmlns:a16="http://schemas.microsoft.com/office/drawing/2014/main" id="{00E1B836-F36E-73CF-1F32-92171D4B250D}"/>
              </a:ext>
            </a:extLst>
          </p:cNvPr>
          <p:cNvGrpSpPr/>
          <p:nvPr/>
        </p:nvGrpSpPr>
        <p:grpSpPr>
          <a:xfrm>
            <a:off x="1681806" y="2059149"/>
            <a:ext cx="2857392" cy="1086544"/>
            <a:chOff x="5038053" y="564986"/>
            <a:chExt cx="3156605" cy="1086544"/>
          </a:xfrm>
          <a:solidFill>
            <a:schemeClr val="tx1"/>
          </a:solidFill>
        </p:grpSpPr>
        <p:sp>
          <p:nvSpPr>
            <p:cNvPr id="11" name="四角形: 角を丸くする 10">
              <a:extLst>
                <a:ext uri="{FF2B5EF4-FFF2-40B4-BE49-F238E27FC236}">
                  <a16:creationId xmlns:a16="http://schemas.microsoft.com/office/drawing/2014/main" id="{B6F2AB05-FB51-A8F7-0860-9D3C97A4ABA5}"/>
                </a:ext>
              </a:extLst>
            </p:cNvPr>
            <p:cNvSpPr/>
            <p:nvPr/>
          </p:nvSpPr>
          <p:spPr>
            <a:xfrm>
              <a:off x="5038053" y="564986"/>
              <a:ext cx="3156605" cy="1086544"/>
            </a:xfrm>
            <a:prstGeom prst="roundRect">
              <a:avLst>
                <a:gd name="adj" fmla="val 14213"/>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tIns="288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4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歯 周 炎</a:t>
              </a:r>
            </a:p>
          </p:txBody>
        </p:sp>
        <p:sp>
          <p:nvSpPr>
            <p:cNvPr id="12" name="テキスト ボックス 11">
              <a:extLst>
                <a:ext uri="{FF2B5EF4-FFF2-40B4-BE49-F238E27FC236}">
                  <a16:creationId xmlns:a16="http://schemas.microsoft.com/office/drawing/2014/main" id="{832C438C-DDDB-1A01-47FF-CE8DA8C4F629}"/>
                </a:ext>
              </a:extLst>
            </p:cNvPr>
            <p:cNvSpPr txBox="1"/>
            <p:nvPr/>
          </p:nvSpPr>
          <p:spPr>
            <a:xfrm>
              <a:off x="5433465" y="564986"/>
              <a:ext cx="2421315" cy="369332"/>
            </a:xfrm>
            <a:prstGeom prst="rect">
              <a:avLst/>
            </a:prstGeom>
            <a:grp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ししゅうえん</a:t>
              </a:r>
            </a:p>
          </p:txBody>
        </p:sp>
      </p:grpSp>
    </p:spTree>
    <p:extLst>
      <p:ext uri="{BB962C8B-B14F-4D97-AF65-F5344CB8AC3E}">
        <p14:creationId xmlns:p14="http://schemas.microsoft.com/office/powerpoint/2010/main" val="3690683853"/>
      </p:ext>
    </p:extLst>
  </p:cSld>
  <p:clrMapOvr>
    <a:masterClrMapping/>
  </p:clrMapOvr>
  <p:transition spd="slow">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ホットドッグを持っている手&#10;&#10;中程度の精度で自動的に生成された説明">
            <a:extLst>
              <a:ext uri="{FF2B5EF4-FFF2-40B4-BE49-F238E27FC236}">
                <a16:creationId xmlns:a16="http://schemas.microsoft.com/office/drawing/2014/main" id="{CE9D20BC-ABC1-0E0D-4349-C7B70AB8E90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14450" y="3255502"/>
            <a:ext cx="3715477" cy="2446304"/>
          </a:xfrm>
          <a:prstGeom prst="rect">
            <a:avLst/>
          </a:prstGeom>
        </p:spPr>
      </p:pic>
      <p:pic>
        <p:nvPicPr>
          <p:cNvPr id="26" name="図 25" descr="スポーツゲーム が含まれている画像&#10;&#10;自動的に生成された説明">
            <a:extLst>
              <a:ext uri="{FF2B5EF4-FFF2-40B4-BE49-F238E27FC236}">
                <a16:creationId xmlns:a16="http://schemas.microsoft.com/office/drawing/2014/main" id="{F3109B92-F30B-851B-8AF7-6932929FACF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614030" y="1825785"/>
            <a:ext cx="4263520" cy="4263519"/>
          </a:xfrm>
          <a:prstGeom prst="rect">
            <a:avLst/>
          </a:prstGeom>
        </p:spPr>
      </p:pic>
      <p:sp>
        <p:nvSpPr>
          <p:cNvPr id="11" name="爆発: 8 pt 10">
            <a:extLst>
              <a:ext uri="{FF2B5EF4-FFF2-40B4-BE49-F238E27FC236}">
                <a16:creationId xmlns:a16="http://schemas.microsoft.com/office/drawing/2014/main" id="{E7582BE4-E0C7-A3D9-2D73-DD1AA462FE36}"/>
              </a:ext>
            </a:extLst>
          </p:cNvPr>
          <p:cNvSpPr/>
          <p:nvPr/>
        </p:nvSpPr>
        <p:spPr>
          <a:xfrm>
            <a:off x="7624025" y="4373436"/>
            <a:ext cx="3437719" cy="2344001"/>
          </a:xfrm>
          <a:prstGeom prst="irregularSeal1">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歯が</a:t>
            </a:r>
            <a:endParaRPr kumimoji="1" lang="en-US" altLang="ja-JP" sz="36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600" b="1">
                <a:solidFill>
                  <a:srgbClr val="FF0000"/>
                </a:solidFill>
                <a:effectLst>
                  <a:outerShdw blurRad="38100" dist="38100" dir="2700000" algn="tl">
                    <a:srgbClr val="000000">
                      <a:alpha val="43137"/>
                    </a:srgbClr>
                  </a:outerShdw>
                </a:effectLst>
                <a:latin typeface="Calibri" panose="020F0502020204030204"/>
                <a:ea typeface="游ゴシック" panose="020B0400000000000000" pitchFamily="50" charset="-128"/>
              </a:rPr>
              <a:t>ぬ</a:t>
            </a:r>
            <a:r>
              <a:rPr kumimoji="1" lang="ja-JP" altLang="en-US" sz="36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ける</a:t>
            </a:r>
          </a:p>
        </p:txBody>
      </p:sp>
      <p:sp>
        <p:nvSpPr>
          <p:cNvPr id="3" name="吹き出し: 円形 2">
            <a:extLst>
              <a:ext uri="{FF2B5EF4-FFF2-40B4-BE49-F238E27FC236}">
                <a16:creationId xmlns:a16="http://schemas.microsoft.com/office/drawing/2014/main" id="{714638F2-DA8A-170C-16EF-1C986A1E6C28}"/>
              </a:ext>
            </a:extLst>
          </p:cNvPr>
          <p:cNvSpPr/>
          <p:nvPr/>
        </p:nvSpPr>
        <p:spPr>
          <a:xfrm>
            <a:off x="9821344" y="1996974"/>
            <a:ext cx="2291009" cy="1748329"/>
          </a:xfrm>
          <a:prstGeom prst="wedgeEllipseCallout">
            <a:avLst>
              <a:gd name="adj1" fmla="val -45859"/>
              <a:gd name="adj2" fmla="val 105908"/>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bIns="0" rtlCol="0" anchor="b" anchorCtr="0"/>
          <a:lstStyle/>
          <a:p>
            <a:pPr algn="ctr"/>
            <a:r>
              <a:rPr kumimoji="1" lang="ja-JP" altLang="en-US" sz="3600" b="1">
                <a:solidFill>
                  <a:schemeClr val="tx1"/>
                </a:solidFill>
                <a:effectLst>
                  <a:outerShdw blurRad="38100" dist="38100" dir="2700000" algn="tl">
                    <a:srgbClr val="000000">
                      <a:alpha val="43137"/>
                    </a:srgbClr>
                  </a:outerShdw>
                </a:effectLst>
              </a:rPr>
              <a:t>骨が</a:t>
            </a:r>
            <a:endParaRPr kumimoji="1" lang="en-US" altLang="ja-JP" sz="3600" b="1">
              <a:solidFill>
                <a:schemeClr val="tx1"/>
              </a:solidFill>
              <a:effectLst>
                <a:outerShdw blurRad="38100" dist="38100" dir="2700000" algn="tl">
                  <a:srgbClr val="000000">
                    <a:alpha val="43137"/>
                  </a:srgbClr>
                </a:outerShdw>
              </a:effectLst>
            </a:endParaRPr>
          </a:p>
          <a:p>
            <a:pPr algn="ctr"/>
            <a:r>
              <a:rPr kumimoji="1" lang="ja-JP" altLang="en-US" sz="3600" b="1">
                <a:solidFill>
                  <a:schemeClr val="tx1"/>
                </a:solidFill>
                <a:effectLst>
                  <a:outerShdw blurRad="38100" dist="38100" dir="2700000" algn="tl">
                    <a:srgbClr val="000000">
                      <a:alpha val="43137"/>
                    </a:srgbClr>
                  </a:outerShdw>
                </a:effectLst>
              </a:rPr>
              <a:t>とける</a:t>
            </a:r>
          </a:p>
        </p:txBody>
      </p:sp>
      <p:sp>
        <p:nvSpPr>
          <p:cNvPr id="8" name="テキスト ボックス 7">
            <a:extLst>
              <a:ext uri="{FF2B5EF4-FFF2-40B4-BE49-F238E27FC236}">
                <a16:creationId xmlns:a16="http://schemas.microsoft.com/office/drawing/2014/main" id="{2703CB6A-758E-8AAE-4D60-05A8EB01F64F}"/>
              </a:ext>
            </a:extLst>
          </p:cNvPr>
          <p:cNvSpPr txBox="1"/>
          <p:nvPr/>
        </p:nvSpPr>
        <p:spPr>
          <a:xfrm>
            <a:off x="10424306" y="2119705"/>
            <a:ext cx="6463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b="1">
                <a:solidFill>
                  <a:prstClr val="black"/>
                </a:solidFill>
                <a:latin typeface="Calibri" panose="020F0502020204030204"/>
                <a:ea typeface="游ゴシック" panose="020B0400000000000000" pitchFamily="50" charset="-128"/>
              </a:rPr>
              <a:t>ほね</a:t>
            </a:r>
            <a:endParaRPr kumimoji="1" lang="ja-JP" altLang="en-US" sz="1800" b="1"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3" name="吹き出し: 円形 12">
            <a:extLst>
              <a:ext uri="{FF2B5EF4-FFF2-40B4-BE49-F238E27FC236}">
                <a16:creationId xmlns:a16="http://schemas.microsoft.com/office/drawing/2014/main" id="{714775DB-B033-C737-2646-4C818724AE87}"/>
              </a:ext>
            </a:extLst>
          </p:cNvPr>
          <p:cNvSpPr/>
          <p:nvPr/>
        </p:nvSpPr>
        <p:spPr>
          <a:xfrm>
            <a:off x="5377683" y="2269609"/>
            <a:ext cx="2230434" cy="1587897"/>
          </a:xfrm>
          <a:prstGeom prst="wedgeEllipseCallout">
            <a:avLst>
              <a:gd name="adj1" fmla="val 51865"/>
              <a:gd name="adj2" fmla="val 110740"/>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bIns="0" rtlCol="0" anchor="b" anchorCtr="0"/>
          <a:lstStyle/>
          <a:p>
            <a:pPr algn="ctr"/>
            <a:r>
              <a:rPr kumimoji="1" lang="ja-JP" altLang="en-US" sz="3600" b="1">
                <a:solidFill>
                  <a:schemeClr val="tx1"/>
                </a:solidFill>
                <a:effectLst>
                  <a:outerShdw blurRad="38100" dist="38100" dir="2700000" algn="tl">
                    <a:srgbClr val="000000">
                      <a:alpha val="43137"/>
                    </a:srgbClr>
                  </a:outerShdw>
                </a:effectLst>
              </a:rPr>
              <a:t>骨が</a:t>
            </a:r>
            <a:endParaRPr kumimoji="1" lang="en-US" altLang="ja-JP" sz="3600" b="1">
              <a:solidFill>
                <a:schemeClr val="tx1"/>
              </a:solidFill>
              <a:effectLst>
                <a:outerShdw blurRad="38100" dist="38100" dir="2700000" algn="tl">
                  <a:srgbClr val="000000">
                    <a:alpha val="43137"/>
                  </a:srgbClr>
                </a:outerShdw>
              </a:effectLst>
            </a:endParaRPr>
          </a:p>
          <a:p>
            <a:pPr algn="ctr"/>
            <a:r>
              <a:rPr kumimoji="1" lang="ja-JP" altLang="en-US" sz="3600" b="1">
                <a:solidFill>
                  <a:schemeClr val="tx1"/>
                </a:solidFill>
                <a:effectLst>
                  <a:outerShdw blurRad="38100" dist="38100" dir="2700000" algn="tl">
                    <a:srgbClr val="000000">
                      <a:alpha val="43137"/>
                    </a:srgbClr>
                  </a:outerShdw>
                </a:effectLst>
              </a:rPr>
              <a:t>とける</a:t>
            </a:r>
          </a:p>
        </p:txBody>
      </p:sp>
      <p:sp>
        <p:nvSpPr>
          <p:cNvPr id="14" name="テキスト ボックス 13">
            <a:extLst>
              <a:ext uri="{FF2B5EF4-FFF2-40B4-BE49-F238E27FC236}">
                <a16:creationId xmlns:a16="http://schemas.microsoft.com/office/drawing/2014/main" id="{2DA1B7B2-56AF-956B-4524-71267EF7CA05}"/>
              </a:ext>
            </a:extLst>
          </p:cNvPr>
          <p:cNvSpPr txBox="1"/>
          <p:nvPr/>
        </p:nvSpPr>
        <p:spPr>
          <a:xfrm>
            <a:off x="5948108" y="2269609"/>
            <a:ext cx="6463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b="1">
                <a:solidFill>
                  <a:prstClr val="black"/>
                </a:solidFill>
                <a:latin typeface="Calibri" panose="020F0502020204030204"/>
                <a:ea typeface="游ゴシック" panose="020B0400000000000000" pitchFamily="50" charset="-128"/>
              </a:rPr>
              <a:t>ほね</a:t>
            </a:r>
            <a:endParaRPr kumimoji="1" lang="ja-JP" altLang="en-US" sz="1800" b="1"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 name="正方形/長方形 5">
            <a:extLst>
              <a:ext uri="{FF2B5EF4-FFF2-40B4-BE49-F238E27FC236}">
                <a16:creationId xmlns:a16="http://schemas.microsoft.com/office/drawing/2014/main" id="{7F464264-EA57-A901-D7B1-93D59C1AB344}"/>
              </a:ext>
            </a:extLst>
          </p:cNvPr>
          <p:cNvSpPr/>
          <p:nvPr/>
        </p:nvSpPr>
        <p:spPr>
          <a:xfrm>
            <a:off x="0" y="-1"/>
            <a:ext cx="12192000" cy="102870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n-ea"/>
            </a:endParaRPr>
          </a:p>
        </p:txBody>
      </p:sp>
      <p:sp>
        <p:nvSpPr>
          <p:cNvPr id="7" name="テキスト ボックス 6">
            <a:extLst>
              <a:ext uri="{FF2B5EF4-FFF2-40B4-BE49-F238E27FC236}">
                <a16:creationId xmlns:a16="http://schemas.microsoft.com/office/drawing/2014/main" id="{68EB11CF-DBE7-A65E-2571-2B5C78F31566}"/>
              </a:ext>
            </a:extLst>
          </p:cNvPr>
          <p:cNvSpPr txBox="1"/>
          <p:nvPr/>
        </p:nvSpPr>
        <p:spPr>
          <a:xfrm>
            <a:off x="2710332" y="-191923"/>
            <a:ext cx="7109639" cy="1220142"/>
          </a:xfrm>
          <a:prstGeom prst="rect">
            <a:avLst/>
          </a:prstGeom>
          <a:noFill/>
        </p:spPr>
        <p:txBody>
          <a:bodyPr wrap="non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5400" b="1" kern="100" dirty="0">
                <a:solidFill>
                  <a:prstClr val="black"/>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Times New Roman" panose="02020603050405020304" pitchFamily="18" charset="0"/>
              </a:rPr>
              <a:t>歯周炎はどんな病気</a:t>
            </a:r>
            <a:r>
              <a:rPr kumimoji="1" lang="ja-JP" altLang="en-US" sz="5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a:t>
            </a:r>
            <a:endParaRPr kumimoji="1" lang="en-US" altLang="ja-JP" sz="5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grpSp>
        <p:nvGrpSpPr>
          <p:cNvPr id="4" name="グループ化 3">
            <a:extLst>
              <a:ext uri="{FF2B5EF4-FFF2-40B4-BE49-F238E27FC236}">
                <a16:creationId xmlns:a16="http://schemas.microsoft.com/office/drawing/2014/main" id="{602E1CA6-E76A-DDBD-1B28-6DA17F3E8FFA}"/>
              </a:ext>
            </a:extLst>
          </p:cNvPr>
          <p:cNvGrpSpPr/>
          <p:nvPr/>
        </p:nvGrpSpPr>
        <p:grpSpPr>
          <a:xfrm>
            <a:off x="1681806" y="2059149"/>
            <a:ext cx="2857392" cy="1086544"/>
            <a:chOff x="5038053" y="564986"/>
            <a:chExt cx="3156605" cy="1086544"/>
          </a:xfrm>
          <a:solidFill>
            <a:schemeClr val="tx1"/>
          </a:solidFill>
        </p:grpSpPr>
        <p:sp>
          <p:nvSpPr>
            <p:cNvPr id="12" name="四角形: 角を丸くする 11">
              <a:extLst>
                <a:ext uri="{FF2B5EF4-FFF2-40B4-BE49-F238E27FC236}">
                  <a16:creationId xmlns:a16="http://schemas.microsoft.com/office/drawing/2014/main" id="{08F84A95-9999-29F4-1045-05921FF4D780}"/>
                </a:ext>
              </a:extLst>
            </p:cNvPr>
            <p:cNvSpPr/>
            <p:nvPr/>
          </p:nvSpPr>
          <p:spPr>
            <a:xfrm>
              <a:off x="5038053" y="564986"/>
              <a:ext cx="3156605" cy="1086544"/>
            </a:xfrm>
            <a:prstGeom prst="roundRect">
              <a:avLst>
                <a:gd name="adj" fmla="val 14213"/>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tIns="288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4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歯 周 炎</a:t>
              </a:r>
            </a:p>
          </p:txBody>
        </p:sp>
        <p:sp>
          <p:nvSpPr>
            <p:cNvPr id="15" name="テキスト ボックス 14">
              <a:extLst>
                <a:ext uri="{FF2B5EF4-FFF2-40B4-BE49-F238E27FC236}">
                  <a16:creationId xmlns:a16="http://schemas.microsoft.com/office/drawing/2014/main" id="{FBB7E381-FF9F-D423-DE34-01EDFD4BEF84}"/>
                </a:ext>
              </a:extLst>
            </p:cNvPr>
            <p:cNvSpPr txBox="1"/>
            <p:nvPr/>
          </p:nvSpPr>
          <p:spPr>
            <a:xfrm>
              <a:off x="5433465" y="564986"/>
              <a:ext cx="2421315" cy="369332"/>
            </a:xfrm>
            <a:prstGeom prst="rect">
              <a:avLst/>
            </a:prstGeom>
            <a:grp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ししゅうえん</a:t>
              </a:r>
            </a:p>
          </p:txBody>
        </p:sp>
      </p:grpSp>
    </p:spTree>
    <p:extLst>
      <p:ext uri="{BB962C8B-B14F-4D97-AF65-F5344CB8AC3E}">
        <p14:creationId xmlns:p14="http://schemas.microsoft.com/office/powerpoint/2010/main" val="28131150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ホットドッグを持っている手&#10;&#10;中程度の精度で自動的に生成された説明">
            <a:extLst>
              <a:ext uri="{FF2B5EF4-FFF2-40B4-BE49-F238E27FC236}">
                <a16:creationId xmlns:a16="http://schemas.microsoft.com/office/drawing/2014/main" id="{CE9D20BC-ABC1-0E0D-4349-C7B70AB8E90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14450" y="3255502"/>
            <a:ext cx="3715477" cy="2446304"/>
          </a:xfrm>
          <a:prstGeom prst="rect">
            <a:avLst/>
          </a:prstGeom>
        </p:spPr>
      </p:pic>
      <p:sp>
        <p:nvSpPr>
          <p:cNvPr id="3" name="テキスト ボックス 2">
            <a:extLst>
              <a:ext uri="{FF2B5EF4-FFF2-40B4-BE49-F238E27FC236}">
                <a16:creationId xmlns:a16="http://schemas.microsoft.com/office/drawing/2014/main" id="{64B8FC99-924E-C425-52FF-E1F3CEA081AA}"/>
              </a:ext>
            </a:extLst>
          </p:cNvPr>
          <p:cNvSpPr txBox="1"/>
          <p:nvPr/>
        </p:nvSpPr>
        <p:spPr>
          <a:xfrm>
            <a:off x="6084027" y="3429000"/>
            <a:ext cx="5149123" cy="1754326"/>
          </a:xfrm>
          <a:prstGeom prst="rect">
            <a:avLst/>
          </a:prstGeom>
          <a:solidFill>
            <a:srgbClr val="FFCCFF"/>
          </a:solidFill>
          <a:ln>
            <a:solidFill>
              <a:schemeClr val="tx1"/>
            </a:solidFill>
          </a:ln>
        </p:spPr>
        <p:txBody>
          <a:bodyPr wrap="square" rtlCol="0" anchor="ctr" anchorCtr="0">
            <a:spAutoFit/>
          </a:bodyPr>
          <a:lstStyle/>
          <a:p>
            <a:pPr marL="0" marR="0" lvl="0" indent="0" algn="ctr" defTabSz="457200" rtl="0" eaLnBrk="1" fontAlgn="auto" latinLnBrk="0" hangingPunct="1">
              <a:spcBef>
                <a:spcPts val="0"/>
              </a:spcBef>
              <a:spcAft>
                <a:spcPts val="0"/>
              </a:spcAft>
              <a:buClrTx/>
              <a:buSzTx/>
              <a:buFontTx/>
              <a:buNone/>
              <a:tabLst/>
              <a:defRPr/>
            </a:pPr>
            <a:r>
              <a:rPr kumimoji="1" lang="ja-JP" altLang="en-US" sz="5400" b="1" i="0" u="none" strike="noStrike" kern="100" cap="none" spc="0" normalizeH="0" baseline="0" noProof="0">
                <a:ln>
                  <a:noFill/>
                </a:ln>
                <a:solidFill>
                  <a:srgbClr val="FF0000"/>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歯みがきでは</a:t>
            </a:r>
            <a:endParaRPr kumimoji="1" lang="en-US" altLang="ja-JP" sz="5400" b="1" i="0" u="none" strike="noStrike" kern="100" cap="none" spc="0" normalizeH="0" baseline="0" noProof="0">
              <a:ln>
                <a:noFill/>
              </a:ln>
              <a:solidFill>
                <a:srgbClr val="FF0000"/>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a:p>
            <a:pPr marL="0" marR="0" lvl="0" indent="0" algn="ctr" defTabSz="457200" rtl="0" eaLnBrk="1" fontAlgn="auto" latinLnBrk="0" hangingPunct="1">
              <a:spcBef>
                <a:spcPts val="0"/>
              </a:spcBef>
              <a:spcAft>
                <a:spcPts val="0"/>
              </a:spcAft>
              <a:buClrTx/>
              <a:buSzTx/>
              <a:buFontTx/>
              <a:buNone/>
              <a:tabLst/>
              <a:defRPr/>
            </a:pPr>
            <a:r>
              <a:rPr kumimoji="1" lang="ja-JP" altLang="en-US" sz="5400" b="1" kern="100">
                <a:solidFill>
                  <a:srgbClr val="FF0000"/>
                </a:solidFill>
                <a:latin typeface="游ゴシック" panose="020B0400000000000000" pitchFamily="50" charset="-128"/>
                <a:ea typeface="游ゴシック" panose="020B0400000000000000" pitchFamily="50" charset="-128"/>
                <a:cs typeface="Times New Roman" panose="02020603050405020304" pitchFamily="18" charset="0"/>
              </a:rPr>
              <a:t>治らない</a:t>
            </a:r>
            <a:endParaRPr kumimoji="1" lang="en-US" altLang="ja-JP" sz="5400" b="1" i="0" u="none" strike="noStrike" kern="100" cap="none" spc="0" normalizeH="0" baseline="0" noProof="0">
              <a:ln>
                <a:noFill/>
              </a:ln>
              <a:solidFill>
                <a:srgbClr val="FF0000"/>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6" name="正方形/長方形 5">
            <a:extLst>
              <a:ext uri="{FF2B5EF4-FFF2-40B4-BE49-F238E27FC236}">
                <a16:creationId xmlns:a16="http://schemas.microsoft.com/office/drawing/2014/main" id="{62F0BFFB-1F63-933C-7CF0-13BE9DA65A45}"/>
              </a:ext>
            </a:extLst>
          </p:cNvPr>
          <p:cNvSpPr/>
          <p:nvPr/>
        </p:nvSpPr>
        <p:spPr>
          <a:xfrm>
            <a:off x="0" y="-1"/>
            <a:ext cx="12192000" cy="102870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n-ea"/>
            </a:endParaRPr>
          </a:p>
        </p:txBody>
      </p:sp>
      <p:sp>
        <p:nvSpPr>
          <p:cNvPr id="7" name="テキスト ボックス 6">
            <a:extLst>
              <a:ext uri="{FF2B5EF4-FFF2-40B4-BE49-F238E27FC236}">
                <a16:creationId xmlns:a16="http://schemas.microsoft.com/office/drawing/2014/main" id="{7E1E2F89-A42E-998C-8111-49FAFF7019F0}"/>
              </a:ext>
            </a:extLst>
          </p:cNvPr>
          <p:cNvSpPr txBox="1"/>
          <p:nvPr/>
        </p:nvSpPr>
        <p:spPr>
          <a:xfrm>
            <a:off x="2710332" y="-191923"/>
            <a:ext cx="7109639" cy="1220142"/>
          </a:xfrm>
          <a:prstGeom prst="rect">
            <a:avLst/>
          </a:prstGeom>
          <a:noFill/>
        </p:spPr>
        <p:txBody>
          <a:bodyPr wrap="non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5400" b="1" kern="100" dirty="0">
                <a:solidFill>
                  <a:prstClr val="black"/>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Times New Roman" panose="02020603050405020304" pitchFamily="18" charset="0"/>
              </a:rPr>
              <a:t>歯周炎はどんな病気</a:t>
            </a:r>
            <a:r>
              <a:rPr kumimoji="1" lang="ja-JP" altLang="en-US" sz="5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a:t>
            </a:r>
            <a:endParaRPr kumimoji="1" lang="en-US" altLang="ja-JP" sz="5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grpSp>
        <p:nvGrpSpPr>
          <p:cNvPr id="4" name="グループ化 3">
            <a:extLst>
              <a:ext uri="{FF2B5EF4-FFF2-40B4-BE49-F238E27FC236}">
                <a16:creationId xmlns:a16="http://schemas.microsoft.com/office/drawing/2014/main" id="{C6A8C331-7DAE-BF69-811C-9BA6E66DE2B3}"/>
              </a:ext>
            </a:extLst>
          </p:cNvPr>
          <p:cNvGrpSpPr/>
          <p:nvPr/>
        </p:nvGrpSpPr>
        <p:grpSpPr>
          <a:xfrm>
            <a:off x="1681806" y="2059149"/>
            <a:ext cx="2857392" cy="1086544"/>
            <a:chOff x="5038053" y="564986"/>
            <a:chExt cx="3156605" cy="1086544"/>
          </a:xfrm>
          <a:solidFill>
            <a:schemeClr val="tx1"/>
          </a:solidFill>
        </p:grpSpPr>
        <p:sp>
          <p:nvSpPr>
            <p:cNvPr id="8" name="四角形: 角を丸くする 7">
              <a:extLst>
                <a:ext uri="{FF2B5EF4-FFF2-40B4-BE49-F238E27FC236}">
                  <a16:creationId xmlns:a16="http://schemas.microsoft.com/office/drawing/2014/main" id="{0B822F97-8515-33B7-AA79-F39C7F69C6F3}"/>
                </a:ext>
              </a:extLst>
            </p:cNvPr>
            <p:cNvSpPr/>
            <p:nvPr/>
          </p:nvSpPr>
          <p:spPr>
            <a:xfrm>
              <a:off x="5038053" y="564986"/>
              <a:ext cx="3156605" cy="1086544"/>
            </a:xfrm>
            <a:prstGeom prst="roundRect">
              <a:avLst>
                <a:gd name="adj" fmla="val 14213"/>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tIns="288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4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歯 周 炎</a:t>
              </a:r>
            </a:p>
          </p:txBody>
        </p:sp>
        <p:sp>
          <p:nvSpPr>
            <p:cNvPr id="11" name="テキスト ボックス 10">
              <a:extLst>
                <a:ext uri="{FF2B5EF4-FFF2-40B4-BE49-F238E27FC236}">
                  <a16:creationId xmlns:a16="http://schemas.microsoft.com/office/drawing/2014/main" id="{F61E9310-2EDC-AA40-57E6-3DFEEE8144FF}"/>
                </a:ext>
              </a:extLst>
            </p:cNvPr>
            <p:cNvSpPr txBox="1"/>
            <p:nvPr/>
          </p:nvSpPr>
          <p:spPr>
            <a:xfrm>
              <a:off x="5433465" y="564986"/>
              <a:ext cx="2421315" cy="369332"/>
            </a:xfrm>
            <a:prstGeom prst="rect">
              <a:avLst/>
            </a:prstGeom>
            <a:grp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ししゅうえん</a:t>
              </a:r>
            </a:p>
          </p:txBody>
        </p:sp>
      </p:grpSp>
    </p:spTree>
    <p:extLst>
      <p:ext uri="{BB962C8B-B14F-4D97-AF65-F5344CB8AC3E}">
        <p14:creationId xmlns:p14="http://schemas.microsoft.com/office/powerpoint/2010/main" val="2921947518"/>
      </p:ext>
    </p:extLst>
  </p:cSld>
  <p:clrMapOvr>
    <a:masterClrMapping/>
  </p:clrMapOvr>
  <p:transition spd="slow">
    <p:randomBar dir="ver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ホットドッグを持っている手&#10;&#10;中程度の精度で自動的に生成された説明">
            <a:extLst>
              <a:ext uri="{FF2B5EF4-FFF2-40B4-BE49-F238E27FC236}">
                <a16:creationId xmlns:a16="http://schemas.microsoft.com/office/drawing/2014/main" id="{1CD736FF-4B98-525E-E7CB-150272580F4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772619" y="3168318"/>
            <a:ext cx="3715477" cy="2446304"/>
          </a:xfrm>
          <a:prstGeom prst="rect">
            <a:avLst/>
          </a:prstGeom>
        </p:spPr>
      </p:pic>
      <p:sp>
        <p:nvSpPr>
          <p:cNvPr id="10" name="楕円 9">
            <a:extLst>
              <a:ext uri="{FF2B5EF4-FFF2-40B4-BE49-F238E27FC236}">
                <a16:creationId xmlns:a16="http://schemas.microsoft.com/office/drawing/2014/main" id="{329066BA-B95C-E942-1CAC-A2A1014EB3A1}"/>
              </a:ext>
            </a:extLst>
          </p:cNvPr>
          <p:cNvSpPr/>
          <p:nvPr/>
        </p:nvSpPr>
        <p:spPr>
          <a:xfrm>
            <a:off x="401053" y="1799461"/>
            <a:ext cx="11389894" cy="4697592"/>
          </a:xfrm>
          <a:prstGeom prst="ellipse">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0" name="四角形: 角を丸くする 19">
            <a:extLst>
              <a:ext uri="{FF2B5EF4-FFF2-40B4-BE49-F238E27FC236}">
                <a16:creationId xmlns:a16="http://schemas.microsoft.com/office/drawing/2014/main" id="{5ADA79D3-0B35-39E9-2FB2-F804128644C9}"/>
              </a:ext>
            </a:extLst>
          </p:cNvPr>
          <p:cNvSpPr/>
          <p:nvPr/>
        </p:nvSpPr>
        <p:spPr>
          <a:xfrm>
            <a:off x="7636268" y="2449810"/>
            <a:ext cx="1988178" cy="1133042"/>
          </a:xfrm>
          <a:prstGeom prst="roundRect">
            <a:avLst/>
          </a:prstGeom>
          <a:solidFill>
            <a:srgbClr val="FF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tIns="288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歯周炎</a:t>
            </a:r>
          </a:p>
        </p:txBody>
      </p:sp>
      <p:sp>
        <p:nvSpPr>
          <p:cNvPr id="5" name="四角形: 角を丸くする 4">
            <a:extLst>
              <a:ext uri="{FF2B5EF4-FFF2-40B4-BE49-F238E27FC236}">
                <a16:creationId xmlns:a16="http://schemas.microsoft.com/office/drawing/2014/main" id="{FCAC85A1-75BC-3E55-9699-7518076AE6F5}"/>
              </a:ext>
            </a:extLst>
          </p:cNvPr>
          <p:cNvSpPr/>
          <p:nvPr/>
        </p:nvSpPr>
        <p:spPr>
          <a:xfrm>
            <a:off x="4956978" y="1315169"/>
            <a:ext cx="2278044" cy="1057855"/>
          </a:xfrm>
          <a:prstGeom prst="roundRect">
            <a:avLst/>
          </a:prstGeom>
          <a:solidFill>
            <a:schemeClr val="accent4">
              <a:lumMod val="20000"/>
              <a:lumOff val="80000"/>
            </a:schemeClr>
          </a:solid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tIns="288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4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歯周病</a:t>
            </a:r>
          </a:p>
        </p:txBody>
      </p:sp>
      <p:pic>
        <p:nvPicPr>
          <p:cNvPr id="7" name="図 6">
            <a:extLst>
              <a:ext uri="{FF2B5EF4-FFF2-40B4-BE49-F238E27FC236}">
                <a16:creationId xmlns:a16="http://schemas.microsoft.com/office/drawing/2014/main" id="{B9CCF201-399B-6C14-6281-E954C6B5C24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898311" y="3151962"/>
            <a:ext cx="3765864" cy="2462660"/>
          </a:xfrm>
          <a:prstGeom prst="rect">
            <a:avLst/>
          </a:prstGeom>
        </p:spPr>
      </p:pic>
      <p:sp>
        <p:nvSpPr>
          <p:cNvPr id="31" name="四角形: 角を丸くする 30">
            <a:extLst>
              <a:ext uri="{FF2B5EF4-FFF2-40B4-BE49-F238E27FC236}">
                <a16:creationId xmlns:a16="http://schemas.microsoft.com/office/drawing/2014/main" id="{E1BABBA9-2D7B-EB5B-F460-F09EBAFCD8D1}"/>
              </a:ext>
            </a:extLst>
          </p:cNvPr>
          <p:cNvSpPr/>
          <p:nvPr/>
        </p:nvSpPr>
        <p:spPr>
          <a:xfrm>
            <a:off x="2882433" y="2449810"/>
            <a:ext cx="1988179" cy="1057855"/>
          </a:xfrm>
          <a:prstGeom prst="roundRect">
            <a:avLst/>
          </a:prstGeom>
          <a:solidFill>
            <a:srgbClr val="0070C0"/>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tIns="288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歯肉炎</a:t>
            </a:r>
          </a:p>
        </p:txBody>
      </p:sp>
      <p:sp>
        <p:nvSpPr>
          <p:cNvPr id="6" name="正方形/長方形 5">
            <a:extLst>
              <a:ext uri="{FF2B5EF4-FFF2-40B4-BE49-F238E27FC236}">
                <a16:creationId xmlns:a16="http://schemas.microsoft.com/office/drawing/2014/main" id="{AC0620A0-AA4A-A96D-8FE0-13F3D96CBF5D}"/>
              </a:ext>
            </a:extLst>
          </p:cNvPr>
          <p:cNvSpPr/>
          <p:nvPr/>
        </p:nvSpPr>
        <p:spPr>
          <a:xfrm>
            <a:off x="0" y="-1"/>
            <a:ext cx="12192000" cy="102870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n-ea"/>
            </a:endParaRPr>
          </a:p>
        </p:txBody>
      </p:sp>
      <p:sp>
        <p:nvSpPr>
          <p:cNvPr id="8" name="テキスト ボックス 7">
            <a:extLst>
              <a:ext uri="{FF2B5EF4-FFF2-40B4-BE49-F238E27FC236}">
                <a16:creationId xmlns:a16="http://schemas.microsoft.com/office/drawing/2014/main" id="{C1FFE1F6-014B-BD84-868A-E2BE4BBAB8BB}"/>
              </a:ext>
            </a:extLst>
          </p:cNvPr>
          <p:cNvSpPr txBox="1"/>
          <p:nvPr/>
        </p:nvSpPr>
        <p:spPr>
          <a:xfrm>
            <a:off x="1325339" y="-191923"/>
            <a:ext cx="9879628" cy="1220142"/>
          </a:xfrm>
          <a:prstGeom prst="rect">
            <a:avLst/>
          </a:prstGeom>
          <a:noFill/>
        </p:spPr>
        <p:txBody>
          <a:bodyPr wrap="non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5400" b="1" kern="100" dirty="0">
                <a:solidFill>
                  <a:prstClr val="black"/>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Times New Roman" panose="02020603050405020304" pitchFamily="18" charset="0"/>
              </a:rPr>
              <a:t>よくテレビで聞く歯周病って</a:t>
            </a:r>
            <a:r>
              <a:rPr kumimoji="1" lang="ja-JP" altLang="en-US" sz="5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a:t>
            </a:r>
            <a:endParaRPr kumimoji="1" lang="en-US" altLang="ja-JP" sz="5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2" name="テキスト ボックス 1">
            <a:extLst>
              <a:ext uri="{FF2B5EF4-FFF2-40B4-BE49-F238E27FC236}">
                <a16:creationId xmlns:a16="http://schemas.microsoft.com/office/drawing/2014/main" id="{24B173C7-6EAE-8B8C-4121-BFC2EF13036D}"/>
              </a:ext>
            </a:extLst>
          </p:cNvPr>
          <p:cNvSpPr txBox="1"/>
          <p:nvPr/>
        </p:nvSpPr>
        <p:spPr>
          <a:xfrm>
            <a:off x="5222249" y="1353732"/>
            <a:ext cx="1765331" cy="338554"/>
          </a:xfrm>
          <a:prstGeom prst="rect">
            <a:avLst/>
          </a:prstGeom>
          <a:no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ja-JP" altLang="en-US" sz="1600" b="1" dirty="0">
                <a:latin typeface="Calibri" panose="020F0502020204030204"/>
                <a:ea typeface="游ゴシック" panose="020B0400000000000000" pitchFamily="50" charset="-128"/>
              </a:rPr>
              <a:t>ししゅうびょう</a:t>
            </a:r>
            <a:endParaRPr kumimoji="1" lang="ja-JP" altLang="en-US" sz="1600" b="1" i="0" u="none" strike="noStrike" kern="1200" cap="none" spc="0" normalizeH="0" baseline="0" noProof="0" dirty="0">
              <a:ln>
                <a:noFill/>
              </a:ln>
              <a:uLnTx/>
              <a:uFillTx/>
              <a:latin typeface="Calibri" panose="020F0502020204030204"/>
              <a:ea typeface="游ゴシック" panose="020B0400000000000000" pitchFamily="50" charset="-128"/>
            </a:endParaRPr>
          </a:p>
        </p:txBody>
      </p:sp>
      <p:sp>
        <p:nvSpPr>
          <p:cNvPr id="4" name="テキスト ボックス 3">
            <a:extLst>
              <a:ext uri="{FF2B5EF4-FFF2-40B4-BE49-F238E27FC236}">
                <a16:creationId xmlns:a16="http://schemas.microsoft.com/office/drawing/2014/main" id="{6FC2883F-0109-6FDC-4D1C-12A03F4809D6}"/>
              </a:ext>
            </a:extLst>
          </p:cNvPr>
          <p:cNvSpPr txBox="1"/>
          <p:nvPr/>
        </p:nvSpPr>
        <p:spPr>
          <a:xfrm>
            <a:off x="3037001" y="2519010"/>
            <a:ext cx="1679041" cy="338554"/>
          </a:xfrm>
          <a:prstGeom prst="rect">
            <a:avLst/>
          </a:prstGeom>
          <a:no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ja-JP" altLang="en-US" sz="1600" b="1" dirty="0">
                <a:solidFill>
                  <a:schemeClr val="bg1"/>
                </a:solidFill>
                <a:latin typeface="Calibri" panose="020F0502020204030204"/>
                <a:ea typeface="游ゴシック" panose="020B0400000000000000" pitchFamily="50" charset="-128"/>
              </a:rPr>
              <a:t>しにくえん</a:t>
            </a:r>
            <a:endParaRPr kumimoji="1" lang="ja-JP" altLang="en-US" sz="1600" b="1" i="0" u="none" strike="noStrike" kern="1200" cap="none" spc="0" normalizeH="0" baseline="0" noProof="0" dirty="0">
              <a:ln>
                <a:noFill/>
              </a:ln>
              <a:solidFill>
                <a:schemeClr val="bg1"/>
              </a:solidFill>
              <a:uLnTx/>
              <a:uFillTx/>
              <a:latin typeface="Calibri" panose="020F0502020204030204"/>
              <a:ea typeface="游ゴシック" panose="020B0400000000000000" pitchFamily="50" charset="-128"/>
            </a:endParaRPr>
          </a:p>
        </p:txBody>
      </p:sp>
      <p:sp>
        <p:nvSpPr>
          <p:cNvPr id="9" name="テキスト ボックス 8">
            <a:extLst>
              <a:ext uri="{FF2B5EF4-FFF2-40B4-BE49-F238E27FC236}">
                <a16:creationId xmlns:a16="http://schemas.microsoft.com/office/drawing/2014/main" id="{46D6B2B6-5DB9-D283-AA65-0B8FAC8F2727}"/>
              </a:ext>
            </a:extLst>
          </p:cNvPr>
          <p:cNvSpPr txBox="1"/>
          <p:nvPr/>
        </p:nvSpPr>
        <p:spPr>
          <a:xfrm>
            <a:off x="7834749" y="2519010"/>
            <a:ext cx="1679041" cy="338554"/>
          </a:xfrm>
          <a:prstGeom prst="rect">
            <a:avLst/>
          </a:prstGeom>
          <a:no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ja-JP" altLang="en-US" sz="1600" b="1" dirty="0">
                <a:solidFill>
                  <a:schemeClr val="bg1"/>
                </a:solidFill>
                <a:latin typeface="Calibri" panose="020F0502020204030204"/>
                <a:ea typeface="游ゴシック" panose="020B0400000000000000" pitchFamily="50" charset="-128"/>
              </a:rPr>
              <a:t>ししゅうえん</a:t>
            </a:r>
            <a:endParaRPr kumimoji="1" lang="en-US" altLang="ja-JP" sz="1600" b="1" dirty="0">
              <a:solidFill>
                <a:schemeClr val="bg1"/>
              </a:solidFill>
              <a:latin typeface="Calibri" panose="020F0502020204030204"/>
              <a:ea typeface="游ゴシック" panose="020B0400000000000000" pitchFamily="50" charset="-128"/>
            </a:endParaRPr>
          </a:p>
        </p:txBody>
      </p:sp>
    </p:spTree>
    <p:extLst>
      <p:ext uri="{BB962C8B-B14F-4D97-AF65-F5344CB8AC3E}">
        <p14:creationId xmlns:p14="http://schemas.microsoft.com/office/powerpoint/2010/main" val="24768599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グループ化 6">
            <a:extLst>
              <a:ext uri="{FF2B5EF4-FFF2-40B4-BE49-F238E27FC236}">
                <a16:creationId xmlns:a16="http://schemas.microsoft.com/office/drawing/2014/main" id="{551577C4-760C-3EA7-F0CE-2CEB25B41CDA}"/>
              </a:ext>
            </a:extLst>
          </p:cNvPr>
          <p:cNvGrpSpPr/>
          <p:nvPr/>
        </p:nvGrpSpPr>
        <p:grpSpPr>
          <a:xfrm>
            <a:off x="660390" y="2890417"/>
            <a:ext cx="5012654" cy="2761159"/>
            <a:chOff x="214690" y="1912378"/>
            <a:chExt cx="4703700" cy="2262246"/>
          </a:xfrm>
        </p:grpSpPr>
        <p:sp>
          <p:nvSpPr>
            <p:cNvPr id="3" name="テキスト ボックス 2">
              <a:extLst>
                <a:ext uri="{FF2B5EF4-FFF2-40B4-BE49-F238E27FC236}">
                  <a16:creationId xmlns:a16="http://schemas.microsoft.com/office/drawing/2014/main" id="{B6CC55DC-3670-D3A1-DF3E-AC0DAADF76D2}"/>
                </a:ext>
              </a:extLst>
            </p:cNvPr>
            <p:cNvSpPr txBox="1"/>
            <p:nvPr/>
          </p:nvSpPr>
          <p:spPr>
            <a:xfrm>
              <a:off x="214690" y="1912378"/>
              <a:ext cx="4520712" cy="2146130"/>
            </a:xfrm>
            <a:prstGeom prst="rect">
              <a:avLst/>
            </a:prstGeom>
            <a:noFill/>
          </p:spPr>
          <p:txBody>
            <a:bodyPr wrap="square" rtlCol="0">
              <a:spAutoFit/>
            </a:bodyPr>
            <a:lstStyle/>
            <a:p>
              <a:pPr marL="0" marR="0" lvl="0" indent="0" algn="l" defTabSz="457200" rtl="0" eaLnBrk="1" fontAlgn="auto" latinLnBrk="0" hangingPunct="1">
                <a:lnSpc>
                  <a:spcPct val="200000"/>
                </a:lnSpc>
                <a:spcBef>
                  <a:spcPts val="0"/>
                </a:spcBef>
                <a:spcAft>
                  <a:spcPts val="0"/>
                </a:spcAft>
                <a:buClrTx/>
                <a:buSzTx/>
                <a:buFontTx/>
                <a:buNone/>
                <a:tabLst/>
                <a:defRPr/>
              </a:pPr>
              <a:r>
                <a:rPr kumimoji="1" lang="ja-JP" altLang="en-US" sz="4400" b="1" i="0" u="none" strike="noStrike" kern="1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 </a:t>
              </a:r>
              <a:r>
                <a:rPr kumimoji="1" lang="en-US" altLang="ja-JP" sz="4400" b="1" i="0" u="none" strike="noStrike" kern="1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8020</a:t>
              </a:r>
              <a:r>
                <a:rPr kumimoji="1" lang="ja-JP" altLang="en-US" sz="4400" b="1" i="0" u="none" strike="noStrike" kern="1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 達成者</a:t>
              </a:r>
              <a:endParaRPr kumimoji="1" lang="en-US" altLang="ja-JP" sz="4400" b="1" i="0" u="none" strike="noStrike" kern="1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a:p>
              <a:pPr marL="0" marR="0" lvl="0" indent="0" algn="l" defTabSz="457200" rtl="0" eaLnBrk="1" fontAlgn="auto" latinLnBrk="0" hangingPunct="1">
                <a:lnSpc>
                  <a:spcPct val="200000"/>
                </a:lnSpc>
                <a:spcBef>
                  <a:spcPts val="0"/>
                </a:spcBef>
                <a:spcAft>
                  <a:spcPts val="0"/>
                </a:spcAft>
                <a:buClrTx/>
                <a:buSzTx/>
                <a:buFontTx/>
                <a:buNone/>
                <a:tabLst/>
                <a:defRPr/>
              </a:pPr>
              <a:r>
                <a:rPr kumimoji="1" lang="ja-JP" altLang="en-US" sz="4400" b="1" i="0" u="none" strike="noStrike" kern="1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 歯周病の人</a:t>
              </a:r>
              <a:endParaRPr kumimoji="1" lang="en-US" altLang="ja-JP" sz="4400" b="1" i="0" u="none" strike="noStrike" kern="1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6" name="右中かっこ 5">
              <a:extLst>
                <a:ext uri="{FF2B5EF4-FFF2-40B4-BE49-F238E27FC236}">
                  <a16:creationId xmlns:a16="http://schemas.microsoft.com/office/drawing/2014/main" id="{1B159802-285C-F03C-667D-0F69AD866FC8}"/>
                </a:ext>
              </a:extLst>
            </p:cNvPr>
            <p:cNvSpPr/>
            <p:nvPr/>
          </p:nvSpPr>
          <p:spPr>
            <a:xfrm>
              <a:off x="4372957" y="2155198"/>
              <a:ext cx="545433" cy="2019426"/>
            </a:xfrm>
            <a:prstGeom prst="rightBrace">
              <a:avLst/>
            </a:prstGeom>
            <a:ln w="38100"/>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grpSp>
      <p:sp>
        <p:nvSpPr>
          <p:cNvPr id="8" name="テキスト ボックス 7">
            <a:extLst>
              <a:ext uri="{FF2B5EF4-FFF2-40B4-BE49-F238E27FC236}">
                <a16:creationId xmlns:a16="http://schemas.microsoft.com/office/drawing/2014/main" id="{72861A9B-91D0-1966-6093-0CC410113482}"/>
              </a:ext>
            </a:extLst>
          </p:cNvPr>
          <p:cNvSpPr txBox="1"/>
          <p:nvPr/>
        </p:nvSpPr>
        <p:spPr>
          <a:xfrm>
            <a:off x="5863906" y="2543746"/>
            <a:ext cx="5826730" cy="1094852"/>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4800" b="1" i="0" u="none" strike="noStrike" kern="1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どちらも</a:t>
            </a:r>
            <a:r>
              <a:rPr kumimoji="1" lang="ja-JP" altLang="en-US" sz="4800" b="1" i="0" u="none" strike="noStrike" kern="100" cap="none" spc="0" normalizeH="0" baseline="0" noProof="0">
                <a:ln>
                  <a:noFill/>
                </a:ln>
                <a:solidFill>
                  <a:srgbClr val="FF0000"/>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２人に１人</a:t>
            </a:r>
            <a:endParaRPr kumimoji="1" lang="en-US" altLang="ja-JP" sz="4800" b="1" i="0" u="none" strike="noStrike" kern="100" cap="none" spc="0" normalizeH="0" baseline="0" noProof="0">
              <a:ln>
                <a:noFill/>
              </a:ln>
              <a:solidFill>
                <a:srgbClr val="FF0000"/>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22" name="テキスト ボックス 21">
            <a:extLst>
              <a:ext uri="{FF2B5EF4-FFF2-40B4-BE49-F238E27FC236}">
                <a16:creationId xmlns:a16="http://schemas.microsoft.com/office/drawing/2014/main" id="{F2161FD9-A406-3996-2F61-00CD95E9F35C}"/>
              </a:ext>
            </a:extLst>
          </p:cNvPr>
          <p:cNvSpPr txBox="1"/>
          <p:nvPr/>
        </p:nvSpPr>
        <p:spPr>
          <a:xfrm>
            <a:off x="7149985" y="6365402"/>
            <a:ext cx="8922276" cy="426463"/>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1600"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出典　令和４年度　厚生労働省「歯科疾患実態調査」</a:t>
            </a:r>
            <a:endParaRPr kumimoji="1" lang="en-US" altLang="ja-JP" sz="1600"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pic>
        <p:nvPicPr>
          <p:cNvPr id="27" name="図 26">
            <a:extLst>
              <a:ext uri="{FF2B5EF4-FFF2-40B4-BE49-F238E27FC236}">
                <a16:creationId xmlns:a16="http://schemas.microsoft.com/office/drawing/2014/main" id="{5E1BD12F-23E8-E1DF-E63D-12A170A531F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10834" y="3556085"/>
            <a:ext cx="1872723" cy="1986973"/>
          </a:xfrm>
          <a:prstGeom prst="rect">
            <a:avLst/>
          </a:prstGeom>
        </p:spPr>
      </p:pic>
      <p:pic>
        <p:nvPicPr>
          <p:cNvPr id="30" name="図 29" descr="人の顔の絵&#10;&#10;低い精度で自動的に生成された説明">
            <a:extLst>
              <a:ext uri="{FF2B5EF4-FFF2-40B4-BE49-F238E27FC236}">
                <a16:creationId xmlns:a16="http://schemas.microsoft.com/office/drawing/2014/main" id="{6E757CDC-85F6-E7A5-1DA5-B469088C7B9F}"/>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a:ext>
            </a:extLst>
          </a:blip>
          <a:stretch>
            <a:fillRect/>
          </a:stretch>
        </p:blipFill>
        <p:spPr>
          <a:xfrm>
            <a:off x="9088090" y="3427259"/>
            <a:ext cx="1841393" cy="2128777"/>
          </a:xfrm>
          <a:prstGeom prst="rect">
            <a:avLst/>
          </a:prstGeom>
        </p:spPr>
      </p:pic>
      <p:sp>
        <p:nvSpPr>
          <p:cNvPr id="34" name="四角形: 角を丸くする 33">
            <a:extLst>
              <a:ext uri="{FF2B5EF4-FFF2-40B4-BE49-F238E27FC236}">
                <a16:creationId xmlns:a16="http://schemas.microsoft.com/office/drawing/2014/main" id="{EF838D16-53A3-1CFA-5802-1EA2A9811126}"/>
              </a:ext>
            </a:extLst>
          </p:cNvPr>
          <p:cNvSpPr/>
          <p:nvPr/>
        </p:nvSpPr>
        <p:spPr>
          <a:xfrm>
            <a:off x="1382339" y="3391373"/>
            <a:ext cx="1455761" cy="665668"/>
          </a:xfrm>
          <a:prstGeom prst="round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37" name="直線矢印コネクタ 36">
            <a:extLst>
              <a:ext uri="{FF2B5EF4-FFF2-40B4-BE49-F238E27FC236}">
                <a16:creationId xmlns:a16="http://schemas.microsoft.com/office/drawing/2014/main" id="{8E20AC9F-E24A-A82A-E7F7-B42A6223EBDD}"/>
              </a:ext>
            </a:extLst>
          </p:cNvPr>
          <p:cNvCxnSpPr>
            <a:cxnSpLocks/>
          </p:cNvCxnSpPr>
          <p:nvPr/>
        </p:nvCxnSpPr>
        <p:spPr>
          <a:xfrm>
            <a:off x="2134558" y="2886810"/>
            <a:ext cx="13647" cy="536842"/>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40" name="四角形: 角を丸くする 39">
            <a:extLst>
              <a:ext uri="{FF2B5EF4-FFF2-40B4-BE49-F238E27FC236}">
                <a16:creationId xmlns:a16="http://schemas.microsoft.com/office/drawing/2014/main" id="{0A39B2BF-CF2A-B939-D838-72F33A2D09A8}"/>
              </a:ext>
            </a:extLst>
          </p:cNvPr>
          <p:cNvSpPr/>
          <p:nvPr/>
        </p:nvSpPr>
        <p:spPr>
          <a:xfrm>
            <a:off x="465383" y="2210912"/>
            <a:ext cx="5605497" cy="665668"/>
          </a:xfrm>
          <a:prstGeom prst="round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８０歳で歯が２０本以上残ってる</a:t>
            </a:r>
          </a:p>
        </p:txBody>
      </p:sp>
      <p:sp>
        <p:nvSpPr>
          <p:cNvPr id="5" name="正方形/長方形 4">
            <a:extLst>
              <a:ext uri="{FF2B5EF4-FFF2-40B4-BE49-F238E27FC236}">
                <a16:creationId xmlns:a16="http://schemas.microsoft.com/office/drawing/2014/main" id="{9874D115-E664-B0A5-D6D5-F6193F2CB124}"/>
              </a:ext>
            </a:extLst>
          </p:cNvPr>
          <p:cNvSpPr/>
          <p:nvPr/>
        </p:nvSpPr>
        <p:spPr>
          <a:xfrm>
            <a:off x="0" y="-1"/>
            <a:ext cx="12192000" cy="102870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n-ea"/>
            </a:endParaRPr>
          </a:p>
        </p:txBody>
      </p:sp>
      <p:sp>
        <p:nvSpPr>
          <p:cNvPr id="9" name="テキスト ボックス 8">
            <a:extLst>
              <a:ext uri="{FF2B5EF4-FFF2-40B4-BE49-F238E27FC236}">
                <a16:creationId xmlns:a16="http://schemas.microsoft.com/office/drawing/2014/main" id="{FACFC428-FCBC-8F83-615A-2EEAB09751B4}"/>
              </a:ext>
            </a:extLst>
          </p:cNvPr>
          <p:cNvSpPr txBox="1"/>
          <p:nvPr/>
        </p:nvSpPr>
        <p:spPr>
          <a:xfrm>
            <a:off x="1325339" y="-191923"/>
            <a:ext cx="9879628" cy="1220142"/>
          </a:xfrm>
          <a:prstGeom prst="rect">
            <a:avLst/>
          </a:prstGeom>
          <a:noFill/>
        </p:spPr>
        <p:txBody>
          <a:bodyPr wrap="non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5400" b="1" kern="100" dirty="0">
                <a:solidFill>
                  <a:prstClr val="black"/>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Times New Roman" panose="02020603050405020304" pitchFamily="18" charset="0"/>
              </a:rPr>
              <a:t>よくテレビで聞く歯周病って</a:t>
            </a:r>
            <a:r>
              <a:rPr kumimoji="1" lang="ja-JP" altLang="en-US" sz="5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a:t>
            </a:r>
            <a:endParaRPr kumimoji="1" lang="en-US" altLang="ja-JP" sz="5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spTree>
    <p:extLst>
      <p:ext uri="{BB962C8B-B14F-4D97-AF65-F5344CB8AC3E}">
        <p14:creationId xmlns:p14="http://schemas.microsoft.com/office/powerpoint/2010/main" val="12552232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テーブルの上に置いている様々な書類&#10;&#10;低い精度で自動的に生成された説明">
            <a:extLst>
              <a:ext uri="{FF2B5EF4-FFF2-40B4-BE49-F238E27FC236}">
                <a16:creationId xmlns:a16="http://schemas.microsoft.com/office/drawing/2014/main" id="{9CFC14C4-ED2B-F7DF-6EE1-C633405219D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420586" y="268832"/>
            <a:ext cx="9546772" cy="6320336"/>
          </a:xfrm>
          <a:prstGeom prst="rect">
            <a:avLst/>
          </a:prstGeom>
        </p:spPr>
      </p:pic>
      <p:sp>
        <p:nvSpPr>
          <p:cNvPr id="6" name="思考の吹き出し: 雲形 5">
            <a:extLst>
              <a:ext uri="{FF2B5EF4-FFF2-40B4-BE49-F238E27FC236}">
                <a16:creationId xmlns:a16="http://schemas.microsoft.com/office/drawing/2014/main" id="{AAB13496-D44E-A2C8-370B-EE2279D94E47}"/>
              </a:ext>
            </a:extLst>
          </p:cNvPr>
          <p:cNvSpPr/>
          <p:nvPr/>
        </p:nvSpPr>
        <p:spPr>
          <a:xfrm>
            <a:off x="3610247" y="268832"/>
            <a:ext cx="3140530" cy="979713"/>
          </a:xfrm>
          <a:prstGeom prst="cloudCallout">
            <a:avLst>
              <a:gd name="adj1" fmla="val -58018"/>
              <a:gd name="adj2" fmla="val 37282"/>
            </a:avLst>
          </a:prstGeom>
          <a:ln w="28575">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1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   は</a:t>
            </a:r>
            <a:endParaRPr lang="en-US" altLang="ja-JP" sz="1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ctr"/>
            <a:r>
              <a:rPr lang="ja-JP" sz="2000" b="1" kern="100" dirty="0">
                <a:effectLst/>
                <a:ea typeface="HG丸ｺﾞｼｯｸM-PRO" panose="020F0600000000000000" pitchFamily="50" charset="-128"/>
                <a:cs typeface="Times New Roman" panose="02020603050405020304" pitchFamily="18" charset="0"/>
              </a:rPr>
              <a:t> </a:t>
            </a:r>
            <a:r>
              <a:rPr lang="en-US" sz="2000" b="1" kern="100" dirty="0">
                <a:effectLst/>
                <a:ea typeface="HG丸ｺﾞｼｯｸM-PRO" panose="020F0600000000000000" pitchFamily="50" charset="-128"/>
                <a:cs typeface="Times New Roman" panose="02020603050405020304" pitchFamily="18" charset="0"/>
              </a:rPr>
              <a:t>歯</a:t>
            </a:r>
            <a:r>
              <a:rPr lang="ja-JP" sz="2000" b="1" kern="100" dirty="0">
                <a:effectLst/>
                <a:ea typeface="HG丸ｺﾞｼｯｸM-PRO" panose="020F0600000000000000" pitchFamily="50" charset="-128"/>
                <a:cs typeface="Times New Roman" panose="02020603050405020304" pitchFamily="18" charset="0"/>
              </a:rPr>
              <a:t>みがきしらべ</a:t>
            </a:r>
            <a:endParaRPr lang="ja-JP" sz="2000" b="1" kern="100" dirty="0">
              <a:effectLst/>
              <a:ea typeface="ＭＳ 明朝" panose="02020609040205080304" pitchFamily="17" charset="-128"/>
              <a:cs typeface="Times New Roman" panose="02020603050405020304" pitchFamily="18" charset="0"/>
            </a:endParaRPr>
          </a:p>
        </p:txBody>
      </p:sp>
      <p:sp>
        <p:nvSpPr>
          <p:cNvPr id="7" name="思考の吹き出し: 雲形 6">
            <a:extLst>
              <a:ext uri="{FF2B5EF4-FFF2-40B4-BE49-F238E27FC236}">
                <a16:creationId xmlns:a16="http://schemas.microsoft.com/office/drawing/2014/main" id="{25AFF104-D829-F2F2-497E-1F5DCC3E751C}"/>
              </a:ext>
            </a:extLst>
          </p:cNvPr>
          <p:cNvSpPr/>
          <p:nvPr/>
        </p:nvSpPr>
        <p:spPr>
          <a:xfrm>
            <a:off x="7986305" y="644450"/>
            <a:ext cx="3868238" cy="822403"/>
          </a:xfrm>
          <a:prstGeom prst="cloudCallout">
            <a:avLst>
              <a:gd name="adj1" fmla="val -46605"/>
              <a:gd name="adj2" fmla="val 60020"/>
            </a:avLst>
          </a:prstGeom>
          <a:solidFill>
            <a:sysClr val="window" lastClr="FFFFFF"/>
          </a:solidFill>
          <a:ln w="28575"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1000"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  </a:t>
            </a:r>
            <a:r>
              <a:rPr lang="ja-JP" altLang="en-US" sz="1000" b="1"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は　                  　せっと     　ふくろ</a:t>
            </a:r>
            <a:r>
              <a:rPr lang="en-US" sz="1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 </a:t>
            </a:r>
          </a:p>
          <a:p>
            <a:pPr algn="ctr"/>
            <a:r>
              <a:rPr lang="en-US" sz="2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歯</a:t>
            </a:r>
            <a:r>
              <a:rPr lang="ja-JP" sz="2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みがき</a:t>
            </a:r>
            <a:r>
              <a:rPr lang="ja-JP" altLang="en-US" sz="2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セット</a:t>
            </a:r>
            <a:r>
              <a:rPr lang="ja-JP" sz="2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の</a:t>
            </a:r>
            <a:r>
              <a:rPr lang="ja-JP" altLang="en-US" sz="2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袋</a:t>
            </a:r>
            <a:endParaRPr lang="ja-JP" sz="2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ctr"/>
            <a:r>
              <a:rPr lang="en-US" sz="1050" kern="100" dirty="0">
                <a:effectLst/>
                <a:latin typeface="Century" panose="02040604050505020304" pitchFamily="18" charset="0"/>
                <a:ea typeface="ＭＳ 明朝" panose="02020609040205080304" pitchFamily="17" charset="-128"/>
                <a:cs typeface="Times New Roman" panose="02020603050405020304" pitchFamily="18" charset="0"/>
              </a:rPr>
              <a:t> </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8" name="思考の吹き出し: 雲形 7">
            <a:extLst>
              <a:ext uri="{FF2B5EF4-FFF2-40B4-BE49-F238E27FC236}">
                <a16:creationId xmlns:a16="http://schemas.microsoft.com/office/drawing/2014/main" id="{12D47375-3656-AF75-C1E3-6B0CDC75AF1F}"/>
              </a:ext>
            </a:extLst>
          </p:cNvPr>
          <p:cNvSpPr/>
          <p:nvPr/>
        </p:nvSpPr>
        <p:spPr>
          <a:xfrm flipH="1">
            <a:off x="8727621" y="2606597"/>
            <a:ext cx="2756810" cy="822403"/>
          </a:xfrm>
          <a:prstGeom prst="cloudCallout">
            <a:avLst>
              <a:gd name="adj1" fmla="val 42086"/>
              <a:gd name="adj2" fmla="val -83336"/>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10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   </a:t>
            </a:r>
            <a:r>
              <a:rPr lang="ja-JP" altLang="en-US" sz="1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　  は　ぶ　ら　し</a:t>
            </a:r>
            <a:endParaRPr lang="en-US" altLang="ja-JP" sz="1000" b="1" kern="100" dirty="0">
              <a:latin typeface="HG丸ｺﾞｼｯｸM-PRO" panose="020F0600000000000000" pitchFamily="50" charset="-128"/>
              <a:ea typeface="HG丸ｺﾞｼｯｸM-PRO" panose="020F0600000000000000" pitchFamily="50" charset="-128"/>
              <a:cs typeface="Times New Roman" panose="02020603050405020304" pitchFamily="18" charset="0"/>
            </a:endParaRPr>
          </a:p>
          <a:p>
            <a:r>
              <a:rPr lang="ja-JP" altLang="en-US" sz="1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　　</a:t>
            </a:r>
            <a:r>
              <a:rPr lang="ja-JP" sz="2000" b="1" kern="100" dirty="0">
                <a:effectLst/>
                <a:ea typeface="HG丸ｺﾞｼｯｸM-PRO" panose="020F0600000000000000" pitchFamily="50" charset="-128"/>
                <a:cs typeface="Times New Roman" panose="02020603050405020304" pitchFamily="18" charset="0"/>
              </a:rPr>
              <a:t> </a:t>
            </a:r>
            <a:r>
              <a:rPr lang="en-US" sz="2000" b="1" kern="100" dirty="0">
                <a:effectLst/>
                <a:ea typeface="HG丸ｺﾞｼｯｸM-PRO" panose="020F0600000000000000" pitchFamily="50" charset="-128"/>
                <a:cs typeface="Times New Roman" panose="02020603050405020304" pitchFamily="18" charset="0"/>
              </a:rPr>
              <a:t>歯</a:t>
            </a:r>
            <a:r>
              <a:rPr lang="ja-JP" altLang="en-US" sz="2000" b="1" kern="100" dirty="0">
                <a:ea typeface="HG丸ｺﾞｼｯｸM-PRO" panose="020F0600000000000000" pitchFamily="50" charset="-128"/>
                <a:cs typeface="Times New Roman" panose="02020603050405020304" pitchFamily="18" charset="0"/>
              </a:rPr>
              <a:t>ブラシ</a:t>
            </a:r>
            <a:endParaRPr lang="ja-JP" sz="2000" b="1" kern="100" dirty="0">
              <a:effectLst/>
              <a:ea typeface="ＭＳ 明朝" panose="02020609040205080304" pitchFamily="17" charset="-128"/>
              <a:cs typeface="Times New Roman" panose="02020603050405020304" pitchFamily="18" charset="0"/>
            </a:endParaRPr>
          </a:p>
        </p:txBody>
      </p:sp>
      <p:sp>
        <p:nvSpPr>
          <p:cNvPr id="9" name="思考の吹き出し: 雲形 8">
            <a:extLst>
              <a:ext uri="{FF2B5EF4-FFF2-40B4-BE49-F238E27FC236}">
                <a16:creationId xmlns:a16="http://schemas.microsoft.com/office/drawing/2014/main" id="{9066F235-FC2E-EADC-0119-6E98823C38F9}"/>
              </a:ext>
            </a:extLst>
          </p:cNvPr>
          <p:cNvSpPr/>
          <p:nvPr/>
        </p:nvSpPr>
        <p:spPr>
          <a:xfrm>
            <a:off x="3804556" y="5061055"/>
            <a:ext cx="1741715" cy="979713"/>
          </a:xfrm>
          <a:prstGeom prst="cloudCallout">
            <a:avLst>
              <a:gd name="adj1" fmla="val 79509"/>
              <a:gd name="adj2" fmla="val 17282"/>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10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　 </a:t>
            </a:r>
            <a:r>
              <a:rPr lang="ja-JP" altLang="en-US" sz="1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こっぷ    </a:t>
            </a:r>
            <a:endParaRPr lang="en-US" altLang="ja-JP" sz="1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r>
              <a:rPr lang="ja-JP" sz="2000" b="1" kern="100" dirty="0">
                <a:effectLst/>
                <a:ea typeface="HG丸ｺﾞｼｯｸM-PRO" panose="020F0600000000000000" pitchFamily="50" charset="-128"/>
                <a:cs typeface="Times New Roman" panose="02020603050405020304" pitchFamily="18" charset="0"/>
              </a:rPr>
              <a:t> </a:t>
            </a:r>
            <a:r>
              <a:rPr lang="ja-JP" altLang="en-US" sz="2000" b="1" kern="100" dirty="0">
                <a:effectLst/>
                <a:ea typeface="HG丸ｺﾞｼｯｸM-PRO" panose="020F0600000000000000" pitchFamily="50" charset="-128"/>
                <a:cs typeface="Times New Roman" panose="02020603050405020304" pitchFamily="18" charset="0"/>
              </a:rPr>
              <a:t>コップ</a:t>
            </a:r>
            <a:endParaRPr lang="ja-JP" sz="2000" b="1" kern="100" dirty="0">
              <a:effectLst/>
              <a:ea typeface="ＭＳ 明朝" panose="02020609040205080304" pitchFamily="17" charset="-128"/>
              <a:cs typeface="Times New Roman" panose="02020603050405020304" pitchFamily="18" charset="0"/>
            </a:endParaRPr>
          </a:p>
        </p:txBody>
      </p:sp>
      <p:sp>
        <p:nvSpPr>
          <p:cNvPr id="10" name="思考の吹き出し: 雲形 9">
            <a:extLst>
              <a:ext uri="{FF2B5EF4-FFF2-40B4-BE49-F238E27FC236}">
                <a16:creationId xmlns:a16="http://schemas.microsoft.com/office/drawing/2014/main" id="{9C40FFFA-0936-EB08-4A42-81319DF6BCBE}"/>
              </a:ext>
            </a:extLst>
          </p:cNvPr>
          <p:cNvSpPr/>
          <p:nvPr/>
        </p:nvSpPr>
        <p:spPr>
          <a:xfrm>
            <a:off x="9546772" y="4863253"/>
            <a:ext cx="1589314" cy="979713"/>
          </a:xfrm>
          <a:prstGeom prst="cloudCallout">
            <a:avLst>
              <a:gd name="adj1" fmla="val -79483"/>
              <a:gd name="adj2" fmla="val -28273"/>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10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    </a:t>
            </a:r>
            <a:r>
              <a:rPr lang="ja-JP" altLang="en-US" sz="1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てかがみ</a:t>
            </a:r>
            <a:endParaRPr lang="en-US" altLang="ja-JP" sz="1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ctr"/>
            <a:r>
              <a:rPr lang="ja-JP" sz="2000" b="1" kern="100" dirty="0">
                <a:effectLst/>
                <a:ea typeface="HG丸ｺﾞｼｯｸM-PRO" panose="020F0600000000000000" pitchFamily="50" charset="-128"/>
                <a:cs typeface="Times New Roman" panose="02020603050405020304" pitchFamily="18" charset="0"/>
              </a:rPr>
              <a:t> </a:t>
            </a:r>
            <a:r>
              <a:rPr lang="ja-JP" altLang="en-US" sz="2000" b="1" kern="100" dirty="0">
                <a:ea typeface="HG丸ｺﾞｼｯｸM-PRO" panose="020F0600000000000000" pitchFamily="50" charset="-128"/>
                <a:cs typeface="Times New Roman" panose="02020603050405020304" pitchFamily="18" charset="0"/>
              </a:rPr>
              <a:t>手鏡</a:t>
            </a:r>
            <a:endParaRPr lang="ja-JP" sz="2000" b="1" kern="100" dirty="0">
              <a:effectLst/>
              <a:ea typeface="ＭＳ 明朝" panose="02020609040205080304" pitchFamily="17" charset="-128"/>
              <a:cs typeface="Times New Roman" panose="02020603050405020304" pitchFamily="18" charset="0"/>
            </a:endParaRPr>
          </a:p>
        </p:txBody>
      </p:sp>
      <p:sp>
        <p:nvSpPr>
          <p:cNvPr id="11" name="思考の吹き出し: 雲形 10">
            <a:extLst>
              <a:ext uri="{FF2B5EF4-FFF2-40B4-BE49-F238E27FC236}">
                <a16:creationId xmlns:a16="http://schemas.microsoft.com/office/drawing/2014/main" id="{01DD24EB-7D75-FABF-DF38-F9BA15F17258}"/>
              </a:ext>
            </a:extLst>
          </p:cNvPr>
          <p:cNvSpPr/>
          <p:nvPr/>
        </p:nvSpPr>
        <p:spPr>
          <a:xfrm>
            <a:off x="805542" y="4183968"/>
            <a:ext cx="2634343" cy="2035086"/>
          </a:xfrm>
          <a:prstGeom prst="cloudCallout">
            <a:avLst>
              <a:gd name="adj1" fmla="val 112796"/>
              <a:gd name="adj2" fmla="val -96915"/>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indent="330200"/>
            <a:r>
              <a:rPr lang="ja-JP" altLang="en-US" sz="1000" b="1"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えんぴつ</a:t>
            </a:r>
            <a:endParaRPr lang="en-US" altLang="ja-JP" sz="1000" b="1" kern="100" dirty="0">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indent="330200" algn="just"/>
            <a:r>
              <a:rPr lang="ja-JP" altLang="en-US" sz="2000" b="1"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鉛筆</a:t>
            </a:r>
            <a:endParaRPr lang="en-US" altLang="ja-JP" sz="2000" b="1" kern="100" dirty="0">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indent="330200"/>
            <a:r>
              <a:rPr lang="ja-JP" altLang="en-US" sz="1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あかえんぴつ</a:t>
            </a:r>
            <a:endParaRPr lang="ja-JP" sz="1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indent="330200" algn="just"/>
            <a:r>
              <a:rPr lang="ja-JP" altLang="en-US" sz="2000" b="1"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赤鉛筆</a:t>
            </a:r>
            <a:endParaRPr lang="en-US" altLang="ja-JP" sz="2000" b="1" kern="100" dirty="0">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indent="330200"/>
            <a:r>
              <a:rPr lang="ja-JP" altLang="en-US" sz="1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 け　        ごむ</a:t>
            </a:r>
            <a:endParaRPr lang="ja-JP" sz="1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indent="330200" algn="just"/>
            <a:r>
              <a:rPr lang="ja-JP" altLang="en-US" sz="2000" b="1"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消</a:t>
            </a:r>
            <a:r>
              <a:rPr lang="ja-JP" sz="2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し</a:t>
            </a:r>
            <a:r>
              <a:rPr lang="en-US" sz="2000" b="1" kern="100" dirty="0" err="1">
                <a:effectLst/>
                <a:latin typeface="HG丸ｺﾞｼｯｸM-PRO" panose="020F0600000000000000" pitchFamily="50" charset="-128"/>
                <a:ea typeface="HG丸ｺﾞｼｯｸM-PRO" panose="020F0600000000000000" pitchFamily="50" charset="-128"/>
                <a:cs typeface="Times New Roman" panose="02020603050405020304" pitchFamily="18" charset="0"/>
              </a:rPr>
              <a:t>ゴム</a:t>
            </a:r>
            <a:endParaRPr lang="ja-JP" sz="2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spTree>
    <p:extLst>
      <p:ext uri="{BB962C8B-B14F-4D97-AF65-F5344CB8AC3E}">
        <p14:creationId xmlns:p14="http://schemas.microsoft.com/office/powerpoint/2010/main" val="35065742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11327-22DB-740B-B574-E448224AE1EB}"/>
            </a:ext>
          </a:extLst>
        </p:cNvPr>
        <p:cNvGrpSpPr/>
        <p:nvPr/>
      </p:nvGrpSpPr>
      <p:grpSpPr>
        <a:xfrm>
          <a:off x="0" y="0"/>
          <a:ext cx="0" cy="0"/>
          <a:chOff x="0" y="0"/>
          <a:chExt cx="0" cy="0"/>
        </a:xfrm>
      </p:grpSpPr>
      <p:pic>
        <p:nvPicPr>
          <p:cNvPr id="11" name="図 10" descr="人の顔&#10;&#10;AI によって生成されたコンテンツは間違っている可能性があります。">
            <a:extLst>
              <a:ext uri="{FF2B5EF4-FFF2-40B4-BE49-F238E27FC236}">
                <a16:creationId xmlns:a16="http://schemas.microsoft.com/office/drawing/2014/main" id="{4479EEDB-ACB6-980F-604F-BAB4416329A3}"/>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574904" y="1121674"/>
            <a:ext cx="5258886" cy="3801980"/>
          </a:xfrm>
          <a:prstGeom prst="rect">
            <a:avLst/>
          </a:prstGeom>
        </p:spPr>
      </p:pic>
      <p:pic>
        <p:nvPicPr>
          <p:cNvPr id="9" name="図 8" descr="ボウルの中にあるホットドッグ&#10;&#10;AI によって生成されたコンテンツは間違っている可能性があります。">
            <a:extLst>
              <a:ext uri="{FF2B5EF4-FFF2-40B4-BE49-F238E27FC236}">
                <a16:creationId xmlns:a16="http://schemas.microsoft.com/office/drawing/2014/main" id="{5D906D34-89CB-6432-4D98-9DF7A907AF7E}"/>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6093971" y="2231979"/>
            <a:ext cx="6053975" cy="4338843"/>
          </a:xfrm>
          <a:prstGeom prst="rect">
            <a:avLst/>
          </a:prstGeom>
        </p:spPr>
      </p:pic>
      <p:sp>
        <p:nvSpPr>
          <p:cNvPr id="6" name="正方形/長方形 5">
            <a:extLst>
              <a:ext uri="{FF2B5EF4-FFF2-40B4-BE49-F238E27FC236}">
                <a16:creationId xmlns:a16="http://schemas.microsoft.com/office/drawing/2014/main" id="{08B0839E-E9EA-CE12-4686-152863FD6CD0}"/>
              </a:ext>
            </a:extLst>
          </p:cNvPr>
          <p:cNvSpPr/>
          <p:nvPr/>
        </p:nvSpPr>
        <p:spPr>
          <a:xfrm>
            <a:off x="0" y="-1"/>
            <a:ext cx="12192000" cy="102870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n-ea"/>
            </a:endParaRPr>
          </a:p>
        </p:txBody>
      </p:sp>
      <p:sp>
        <p:nvSpPr>
          <p:cNvPr id="7" name="テキスト ボックス 6">
            <a:extLst>
              <a:ext uri="{FF2B5EF4-FFF2-40B4-BE49-F238E27FC236}">
                <a16:creationId xmlns:a16="http://schemas.microsoft.com/office/drawing/2014/main" id="{595B6345-9872-AFFB-B999-94726391BFF8}"/>
              </a:ext>
            </a:extLst>
          </p:cNvPr>
          <p:cNvSpPr txBox="1"/>
          <p:nvPr/>
        </p:nvSpPr>
        <p:spPr>
          <a:xfrm>
            <a:off x="2610140" y="-191923"/>
            <a:ext cx="7310014" cy="1220142"/>
          </a:xfrm>
          <a:prstGeom prst="rect">
            <a:avLst/>
          </a:prstGeom>
          <a:noFill/>
        </p:spPr>
        <p:txBody>
          <a:bodyPr wrap="non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en-US" altLang="ja-JP" sz="54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rPr>
              <a:t>CO</a:t>
            </a:r>
            <a:r>
              <a:rPr kumimoji="1" lang="en-US" altLang="ja-JP" sz="5400" b="1" kern="100" dirty="0">
                <a:solidFill>
                  <a:prstClr val="black"/>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Times New Roman" panose="02020603050405020304" pitchFamily="18" charset="0"/>
              </a:rPr>
              <a:t>(</a:t>
            </a:r>
            <a:r>
              <a:rPr kumimoji="1" lang="ja-JP" altLang="en-US" sz="5400" b="1" kern="100" dirty="0">
                <a:solidFill>
                  <a:prstClr val="black"/>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Times New Roman" panose="02020603050405020304" pitchFamily="18" charset="0"/>
              </a:rPr>
              <a:t>シーオー</a:t>
            </a:r>
            <a:r>
              <a:rPr kumimoji="1" lang="en-US" altLang="ja-JP" sz="5400" b="1" kern="100" dirty="0">
                <a:solidFill>
                  <a:prstClr val="black"/>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Times New Roman" panose="02020603050405020304" pitchFamily="18" charset="0"/>
              </a:rPr>
              <a:t>)</a:t>
            </a:r>
            <a:r>
              <a:rPr kumimoji="1" lang="ja-JP" altLang="en-US" sz="5400" b="1" kern="100" dirty="0">
                <a:solidFill>
                  <a:prstClr val="black"/>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Times New Roman" panose="02020603050405020304" pitchFamily="18" charset="0"/>
              </a:rPr>
              <a:t>って何</a:t>
            </a:r>
            <a:r>
              <a:rPr kumimoji="1" lang="ja-JP" altLang="en-US" sz="5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a:t>
            </a:r>
            <a:endParaRPr kumimoji="1" lang="en-US" altLang="ja-JP" sz="5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2" name="楕円 1">
            <a:extLst>
              <a:ext uri="{FF2B5EF4-FFF2-40B4-BE49-F238E27FC236}">
                <a16:creationId xmlns:a16="http://schemas.microsoft.com/office/drawing/2014/main" id="{2665F3C3-3A2C-4552-60B4-B6B445BE542E}"/>
              </a:ext>
            </a:extLst>
          </p:cNvPr>
          <p:cNvSpPr/>
          <p:nvPr/>
        </p:nvSpPr>
        <p:spPr>
          <a:xfrm>
            <a:off x="2398709" y="1610497"/>
            <a:ext cx="1612861" cy="1586931"/>
          </a:xfrm>
          <a:prstGeom prst="ellipse">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 name="楕円 2">
            <a:extLst>
              <a:ext uri="{FF2B5EF4-FFF2-40B4-BE49-F238E27FC236}">
                <a16:creationId xmlns:a16="http://schemas.microsoft.com/office/drawing/2014/main" id="{497548A5-47FC-6383-B1D9-38A3D65926A1}"/>
              </a:ext>
            </a:extLst>
          </p:cNvPr>
          <p:cNvSpPr/>
          <p:nvPr/>
        </p:nvSpPr>
        <p:spPr>
          <a:xfrm>
            <a:off x="7461390" y="4698905"/>
            <a:ext cx="3598680" cy="992342"/>
          </a:xfrm>
          <a:prstGeom prst="ellipse">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 name="思考の吹き出し: 雲形 3">
            <a:extLst>
              <a:ext uri="{FF2B5EF4-FFF2-40B4-BE49-F238E27FC236}">
                <a16:creationId xmlns:a16="http://schemas.microsoft.com/office/drawing/2014/main" id="{2CB9596D-C20F-62A9-47B7-3034C931EB42}"/>
              </a:ext>
            </a:extLst>
          </p:cNvPr>
          <p:cNvSpPr/>
          <p:nvPr/>
        </p:nvSpPr>
        <p:spPr>
          <a:xfrm>
            <a:off x="1242021" y="4588588"/>
            <a:ext cx="4308312" cy="2205318"/>
          </a:xfrm>
          <a:prstGeom prst="cloudCallout">
            <a:avLst>
              <a:gd name="adj1" fmla="val -12526"/>
              <a:gd name="adj2" fmla="val -103575"/>
            </a:avLst>
          </a:prstGeom>
          <a:solidFill>
            <a:srgbClr val="FFFF99"/>
          </a:solidFill>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lnSpc>
                <a:spcPct val="150000"/>
              </a:lnSpc>
            </a:pPr>
            <a:r>
              <a:rPr kumimoji="1" lang="ja-JP" altLang="en-US" sz="2800" b="1" dirty="0">
                <a:solidFill>
                  <a:schemeClr val="tx1"/>
                </a:solidFill>
              </a:rPr>
              <a:t>甘い飲み物などを頻繁に飲む</a:t>
            </a:r>
          </a:p>
        </p:txBody>
      </p:sp>
      <p:sp>
        <p:nvSpPr>
          <p:cNvPr id="5" name="テキスト ボックス 4">
            <a:extLst>
              <a:ext uri="{FF2B5EF4-FFF2-40B4-BE49-F238E27FC236}">
                <a16:creationId xmlns:a16="http://schemas.microsoft.com/office/drawing/2014/main" id="{93BE09F1-8D10-831F-71D6-41042DDABF6C}"/>
              </a:ext>
            </a:extLst>
          </p:cNvPr>
          <p:cNvSpPr txBox="1"/>
          <p:nvPr/>
        </p:nvSpPr>
        <p:spPr>
          <a:xfrm>
            <a:off x="2398709" y="5567049"/>
            <a:ext cx="598552" cy="338554"/>
          </a:xfrm>
          <a:prstGeom prst="rect">
            <a:avLst/>
          </a:prstGeom>
          <a:no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ja-JP" altLang="en-US" sz="1600" b="1" dirty="0">
                <a:latin typeface="Calibri" panose="020F0502020204030204"/>
                <a:ea typeface="游ゴシック" panose="020B0400000000000000" pitchFamily="50" charset="-128"/>
              </a:rPr>
              <a:t>ひん</a:t>
            </a:r>
            <a:endParaRPr kumimoji="1" lang="ja-JP" altLang="en-US" sz="1600" b="1" i="0" u="none" strike="noStrike" kern="1200" cap="none" spc="0" normalizeH="0" baseline="0" noProof="0" dirty="0">
              <a:ln>
                <a:noFill/>
              </a:ln>
              <a:uLnTx/>
              <a:uFillTx/>
              <a:latin typeface="Calibri" panose="020F0502020204030204"/>
              <a:ea typeface="游ゴシック" panose="020B0400000000000000" pitchFamily="50" charset="-128"/>
            </a:endParaRPr>
          </a:p>
        </p:txBody>
      </p:sp>
    </p:spTree>
    <p:extLst>
      <p:ext uri="{BB962C8B-B14F-4D97-AF65-F5344CB8AC3E}">
        <p14:creationId xmlns:p14="http://schemas.microsoft.com/office/powerpoint/2010/main" val="22257421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65EC53-72E9-F7A8-BDAF-1AA23BC647A9}"/>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3CF0969F-BF20-8151-4888-C73C0B75FEE0}"/>
              </a:ext>
            </a:extLst>
          </p:cNvPr>
          <p:cNvSpPr/>
          <p:nvPr/>
        </p:nvSpPr>
        <p:spPr>
          <a:xfrm>
            <a:off x="0" y="-1"/>
            <a:ext cx="12192000" cy="102870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n-ea"/>
            </a:endParaRPr>
          </a:p>
        </p:txBody>
      </p:sp>
      <p:sp>
        <p:nvSpPr>
          <p:cNvPr id="7" name="テキスト ボックス 6">
            <a:extLst>
              <a:ext uri="{FF2B5EF4-FFF2-40B4-BE49-F238E27FC236}">
                <a16:creationId xmlns:a16="http://schemas.microsoft.com/office/drawing/2014/main" id="{3C761EFE-D993-A61D-B8CE-CC80F727388F}"/>
              </a:ext>
            </a:extLst>
          </p:cNvPr>
          <p:cNvSpPr txBox="1"/>
          <p:nvPr/>
        </p:nvSpPr>
        <p:spPr>
          <a:xfrm>
            <a:off x="117440" y="-192716"/>
            <a:ext cx="11957119" cy="1220142"/>
          </a:xfrm>
          <a:prstGeom prst="rect">
            <a:avLst/>
          </a:prstGeom>
          <a:noFill/>
        </p:spPr>
        <p:txBody>
          <a:bodyPr wrap="non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54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rPr>
              <a:t>むし歯や歯周病になりやすい生活習慣</a:t>
            </a:r>
            <a:endParaRPr kumimoji="1" lang="en-US" altLang="ja-JP" sz="5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2" name="テキスト ボックス 1">
            <a:extLst>
              <a:ext uri="{FF2B5EF4-FFF2-40B4-BE49-F238E27FC236}">
                <a16:creationId xmlns:a16="http://schemas.microsoft.com/office/drawing/2014/main" id="{4633B861-AB53-DBF5-8649-FE9BFBDF09FC}"/>
              </a:ext>
            </a:extLst>
          </p:cNvPr>
          <p:cNvSpPr txBox="1"/>
          <p:nvPr/>
        </p:nvSpPr>
        <p:spPr>
          <a:xfrm>
            <a:off x="502429" y="1164484"/>
            <a:ext cx="11187142" cy="4943341"/>
          </a:xfrm>
          <a:prstGeom prst="rect">
            <a:avLst/>
          </a:prstGeom>
          <a:noFill/>
        </p:spPr>
        <p:txBody>
          <a:bodyPr wrap="square" rtlCol="0">
            <a:spAutoFit/>
          </a:bodyPr>
          <a:lstStyle/>
          <a:p>
            <a:pPr>
              <a:lnSpc>
                <a:spcPts val="3800"/>
              </a:lnSpc>
            </a:pPr>
            <a:r>
              <a:rPr kumimoji="1" lang="ja-JP" altLang="en-US" sz="2800" dirty="0"/>
              <a:t>□　起きる時間や寝る時間が決まってない</a:t>
            </a:r>
          </a:p>
          <a:p>
            <a:pPr>
              <a:lnSpc>
                <a:spcPts val="3800"/>
              </a:lnSpc>
            </a:pPr>
            <a:r>
              <a:rPr kumimoji="1" lang="ja-JP" altLang="en-US" sz="2800" dirty="0"/>
              <a:t>□　食事とおやつを食べる時間は不規則になりがち</a:t>
            </a:r>
          </a:p>
          <a:p>
            <a:pPr>
              <a:lnSpc>
                <a:spcPts val="3800"/>
              </a:lnSpc>
            </a:pPr>
            <a:r>
              <a:rPr kumimoji="1" lang="ja-JP" altLang="en-US" sz="2800" dirty="0"/>
              <a:t>□　野菜類など歯ごたえのある食べ物はあまり食べない</a:t>
            </a:r>
          </a:p>
          <a:p>
            <a:pPr>
              <a:lnSpc>
                <a:spcPts val="3800"/>
              </a:lnSpc>
            </a:pPr>
            <a:r>
              <a:rPr kumimoji="1" lang="ja-JP" altLang="en-US" sz="2800" dirty="0"/>
              <a:t>□　よくかまないで飲み込む</a:t>
            </a:r>
          </a:p>
          <a:p>
            <a:pPr>
              <a:lnSpc>
                <a:spcPts val="3800"/>
              </a:lnSpc>
            </a:pPr>
            <a:r>
              <a:rPr kumimoji="1" lang="ja-JP" altLang="en-US" sz="2800" dirty="0"/>
              <a:t>□　お茶や水よりジュースや清涼飲料水を飲むことが多い</a:t>
            </a:r>
          </a:p>
          <a:p>
            <a:pPr>
              <a:lnSpc>
                <a:spcPts val="3800"/>
              </a:lnSpc>
            </a:pPr>
            <a:r>
              <a:rPr kumimoji="1" lang="ja-JP" altLang="en-US" sz="2800" dirty="0"/>
              <a:t>□　甘い物などの間食、夜食をよくとる</a:t>
            </a:r>
          </a:p>
          <a:p>
            <a:pPr>
              <a:lnSpc>
                <a:spcPts val="3800"/>
              </a:lnSpc>
            </a:pPr>
            <a:r>
              <a:rPr kumimoji="1" lang="ja-JP" altLang="en-US" sz="2800" dirty="0"/>
              <a:t>□　食後に必ず歯をみがくわけではない</a:t>
            </a:r>
          </a:p>
          <a:p>
            <a:pPr>
              <a:lnSpc>
                <a:spcPts val="3800"/>
              </a:lnSpc>
            </a:pPr>
            <a:r>
              <a:rPr kumimoji="1" lang="ja-JP" altLang="en-US" sz="2800" dirty="0"/>
              <a:t>□　歯をみがかずに寝てしまうことがある</a:t>
            </a:r>
          </a:p>
          <a:p>
            <a:pPr>
              <a:lnSpc>
                <a:spcPts val="3800"/>
              </a:lnSpc>
            </a:pPr>
            <a:r>
              <a:rPr kumimoji="1" lang="ja-JP" altLang="en-US" sz="2800" dirty="0"/>
              <a:t>□　ストレスを感じることが多い</a:t>
            </a:r>
          </a:p>
          <a:p>
            <a:pPr>
              <a:lnSpc>
                <a:spcPts val="3800"/>
              </a:lnSpc>
            </a:pPr>
            <a:r>
              <a:rPr kumimoji="1" lang="ja-JP" altLang="en-US" sz="2800" dirty="0"/>
              <a:t>□　たばこを吸う習慣がある</a:t>
            </a:r>
          </a:p>
        </p:txBody>
      </p:sp>
      <p:sp>
        <p:nvSpPr>
          <p:cNvPr id="3" name="テキスト ボックス 2">
            <a:extLst>
              <a:ext uri="{FF2B5EF4-FFF2-40B4-BE49-F238E27FC236}">
                <a16:creationId xmlns:a16="http://schemas.microsoft.com/office/drawing/2014/main" id="{D76C9F72-E906-E3FC-27DC-BE98BA8A47C5}"/>
              </a:ext>
            </a:extLst>
          </p:cNvPr>
          <p:cNvSpPr txBox="1"/>
          <p:nvPr/>
        </p:nvSpPr>
        <p:spPr>
          <a:xfrm>
            <a:off x="3604763" y="6244883"/>
            <a:ext cx="11187142" cy="613117"/>
          </a:xfrm>
          <a:prstGeom prst="rect">
            <a:avLst/>
          </a:prstGeom>
          <a:noFill/>
        </p:spPr>
        <p:txBody>
          <a:bodyPr wrap="square" rtlCol="0">
            <a:spAutoFit/>
          </a:bodyPr>
          <a:lstStyle/>
          <a:p>
            <a:pPr>
              <a:lnSpc>
                <a:spcPts val="3800"/>
              </a:lnSpc>
            </a:pPr>
            <a:r>
              <a:rPr kumimoji="1" lang="ja-JP" altLang="en-US" sz="4000" b="1" dirty="0"/>
              <a:t>あなたは大丈夫？</a:t>
            </a:r>
          </a:p>
        </p:txBody>
      </p:sp>
    </p:spTree>
    <p:extLst>
      <p:ext uri="{BB962C8B-B14F-4D97-AF65-F5344CB8AC3E}">
        <p14:creationId xmlns:p14="http://schemas.microsoft.com/office/powerpoint/2010/main" val="28808135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E50FA4-29DF-A406-0DBC-B997CFB408A7}"/>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84BA9A18-9875-07EB-4594-2D8F4E44FEAD}"/>
              </a:ext>
            </a:extLst>
          </p:cNvPr>
          <p:cNvSpPr/>
          <p:nvPr/>
        </p:nvSpPr>
        <p:spPr>
          <a:xfrm>
            <a:off x="0" y="-1"/>
            <a:ext cx="12192000" cy="102870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n-ea"/>
            </a:endParaRPr>
          </a:p>
        </p:txBody>
      </p:sp>
      <p:sp>
        <p:nvSpPr>
          <p:cNvPr id="7" name="テキスト ボックス 6">
            <a:extLst>
              <a:ext uri="{FF2B5EF4-FFF2-40B4-BE49-F238E27FC236}">
                <a16:creationId xmlns:a16="http://schemas.microsoft.com/office/drawing/2014/main" id="{11603B08-673C-9DCA-4609-269C392BA67B}"/>
              </a:ext>
            </a:extLst>
          </p:cNvPr>
          <p:cNvSpPr txBox="1"/>
          <p:nvPr/>
        </p:nvSpPr>
        <p:spPr>
          <a:xfrm>
            <a:off x="3233677" y="-191442"/>
            <a:ext cx="5724644" cy="1220142"/>
          </a:xfrm>
          <a:prstGeom prst="rect">
            <a:avLst/>
          </a:prstGeom>
          <a:noFill/>
        </p:spPr>
        <p:txBody>
          <a:bodyPr wrap="non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54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rPr>
              <a:t>歯垢を見てみよう</a:t>
            </a:r>
            <a:endParaRPr kumimoji="1" lang="en-US" altLang="ja-JP" sz="5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pic>
        <p:nvPicPr>
          <p:cNvPr id="5" name="6202AAD7">
            <a:hlinkClick r:id="" action="ppaction://media"/>
            <a:extLst>
              <a:ext uri="{FF2B5EF4-FFF2-40B4-BE49-F238E27FC236}">
                <a16:creationId xmlns:a16="http://schemas.microsoft.com/office/drawing/2014/main" id="{E2DDB2F4-B069-8C68-BAF6-189E6CE630C2}"/>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l="12004" r="12083"/>
          <a:stretch/>
        </p:blipFill>
        <p:spPr>
          <a:xfrm>
            <a:off x="5986914" y="1538453"/>
            <a:ext cx="5941993" cy="4402885"/>
          </a:xfrm>
          <a:prstGeom prst="rect">
            <a:avLst/>
          </a:prstGeom>
        </p:spPr>
      </p:pic>
      <p:sp>
        <p:nvSpPr>
          <p:cNvPr id="8" name="テキスト ボックス 7">
            <a:extLst>
              <a:ext uri="{FF2B5EF4-FFF2-40B4-BE49-F238E27FC236}">
                <a16:creationId xmlns:a16="http://schemas.microsoft.com/office/drawing/2014/main" id="{28F016CB-4ADD-C9BF-024E-BAEA9A3526BD}"/>
              </a:ext>
            </a:extLst>
          </p:cNvPr>
          <p:cNvSpPr txBox="1"/>
          <p:nvPr/>
        </p:nvSpPr>
        <p:spPr>
          <a:xfrm>
            <a:off x="4651513" y="6551549"/>
            <a:ext cx="834447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sz="1600" dirty="0">
                <a:ea typeface="游ゴシック"/>
                <a:cs typeface="Calibri"/>
              </a:rPr>
              <a:t>出典 公益財団法人ライオン歯科衛生研究所公益財団法人ライオン歯科衛生研究所</a:t>
            </a:r>
          </a:p>
        </p:txBody>
      </p:sp>
      <p:pic>
        <p:nvPicPr>
          <p:cNvPr id="3" name="図 2" descr="屋内, 食品, 皿, 容器 が含まれている画像&#10;&#10;AI によって生成されたコンテンツは間違っている可能性があります。">
            <a:extLst>
              <a:ext uri="{FF2B5EF4-FFF2-40B4-BE49-F238E27FC236}">
                <a16:creationId xmlns:a16="http://schemas.microsoft.com/office/drawing/2014/main" id="{ACCC551B-0E44-A671-1B1C-EDA328D70E37}"/>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377235" y="1538453"/>
            <a:ext cx="5227908" cy="4402885"/>
          </a:xfrm>
          <a:prstGeom prst="rect">
            <a:avLst/>
          </a:prstGeom>
        </p:spPr>
      </p:pic>
      <p:sp>
        <p:nvSpPr>
          <p:cNvPr id="4" name="楕円 3">
            <a:extLst>
              <a:ext uri="{FF2B5EF4-FFF2-40B4-BE49-F238E27FC236}">
                <a16:creationId xmlns:a16="http://schemas.microsoft.com/office/drawing/2014/main" id="{8188612F-19FA-C978-BB0F-AE27B2CCC1D4}"/>
              </a:ext>
            </a:extLst>
          </p:cNvPr>
          <p:cNvSpPr/>
          <p:nvPr/>
        </p:nvSpPr>
        <p:spPr>
          <a:xfrm>
            <a:off x="1151800" y="2349406"/>
            <a:ext cx="1612861" cy="1586931"/>
          </a:xfrm>
          <a:prstGeom prst="ellipse">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9" name="テキスト ボックス 8">
            <a:extLst>
              <a:ext uri="{FF2B5EF4-FFF2-40B4-BE49-F238E27FC236}">
                <a16:creationId xmlns:a16="http://schemas.microsoft.com/office/drawing/2014/main" id="{7F090A0C-611F-62CE-AA8C-CB566ED469F0}"/>
              </a:ext>
            </a:extLst>
          </p:cNvPr>
          <p:cNvSpPr txBox="1"/>
          <p:nvPr/>
        </p:nvSpPr>
        <p:spPr>
          <a:xfrm>
            <a:off x="546137" y="5103848"/>
            <a:ext cx="468860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4800" b="1">
                <a:solidFill>
                  <a:srgbClr val="FFFF00"/>
                </a:solidFill>
                <a:latin typeface="游ゴシック Light"/>
                <a:ea typeface="游ゴシック Light"/>
                <a:cs typeface="Calibri"/>
              </a:rPr>
              <a:t>細菌のかたまり</a:t>
            </a:r>
          </a:p>
        </p:txBody>
      </p:sp>
      <p:sp>
        <p:nvSpPr>
          <p:cNvPr id="10" name="爆発: 8 pt 9">
            <a:extLst>
              <a:ext uri="{FF2B5EF4-FFF2-40B4-BE49-F238E27FC236}">
                <a16:creationId xmlns:a16="http://schemas.microsoft.com/office/drawing/2014/main" id="{6795C64E-939A-0D09-D9C9-44B5CC34710E}"/>
              </a:ext>
            </a:extLst>
          </p:cNvPr>
          <p:cNvSpPr/>
          <p:nvPr/>
        </p:nvSpPr>
        <p:spPr>
          <a:xfrm>
            <a:off x="2765042" y="3430798"/>
            <a:ext cx="2186065" cy="1736360"/>
          </a:xfrm>
          <a:prstGeom prst="irregularSeal1">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lIns="36000" tIns="252000" rIns="36000" bIns="0" rtlCol="0" anchor="ctr"/>
          <a:lstStyle/>
          <a:p>
            <a:pPr algn="ctr"/>
            <a:r>
              <a:rPr lang="ja-JP" altLang="en-US" sz="3200" b="1" dirty="0">
                <a:solidFill>
                  <a:schemeClr val="tx1"/>
                </a:solidFill>
                <a:ea typeface="游ゴシック"/>
                <a:cs typeface="Calibri"/>
              </a:rPr>
              <a:t>歯 垢</a:t>
            </a:r>
            <a:endParaRPr lang="ja-JP" altLang="en-US" sz="3200" b="1" dirty="0">
              <a:solidFill>
                <a:schemeClr val="tx1"/>
              </a:solidFill>
              <a:cs typeface="Calibri" panose="020F0502020204030204"/>
            </a:endParaRPr>
          </a:p>
        </p:txBody>
      </p:sp>
      <p:sp>
        <p:nvSpPr>
          <p:cNvPr id="2" name="テキスト ボックス 1">
            <a:extLst>
              <a:ext uri="{FF2B5EF4-FFF2-40B4-BE49-F238E27FC236}">
                <a16:creationId xmlns:a16="http://schemas.microsoft.com/office/drawing/2014/main" id="{237E5346-AD19-D6C2-24BE-D11A41CA1244}"/>
              </a:ext>
            </a:extLst>
          </p:cNvPr>
          <p:cNvSpPr txBox="1"/>
          <p:nvPr/>
        </p:nvSpPr>
        <p:spPr>
          <a:xfrm>
            <a:off x="3377768" y="3889834"/>
            <a:ext cx="960611" cy="338554"/>
          </a:xfrm>
          <a:prstGeom prst="rect">
            <a:avLst/>
          </a:prstGeom>
          <a:no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ja-JP" altLang="en-US" sz="1600" b="1" dirty="0">
                <a:latin typeface="Calibri" panose="020F0502020204030204"/>
                <a:ea typeface="游ゴシック" panose="020B0400000000000000" pitchFamily="50" charset="-128"/>
              </a:rPr>
              <a:t>しこう</a:t>
            </a:r>
            <a:endParaRPr kumimoji="1" lang="ja-JP" altLang="en-US" sz="1600" b="1" i="0" u="none" strike="noStrike" kern="1200" cap="none" spc="0" normalizeH="0" baseline="0" noProof="0" dirty="0">
              <a:ln>
                <a:noFill/>
              </a:ln>
              <a:uLnTx/>
              <a:uFillTx/>
              <a:latin typeface="Calibri" panose="020F0502020204030204"/>
              <a:ea typeface="游ゴシック" panose="020B0400000000000000" pitchFamily="50" charset="-128"/>
            </a:endParaRPr>
          </a:p>
        </p:txBody>
      </p:sp>
    </p:spTree>
    <p:extLst>
      <p:ext uri="{BB962C8B-B14F-4D97-AF65-F5344CB8AC3E}">
        <p14:creationId xmlns:p14="http://schemas.microsoft.com/office/powerpoint/2010/main" val="953450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42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A4CF11-FC70-6564-2CA4-481C9972A9E5}"/>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2A0DE8F8-124D-1531-5AA9-30F24835CBB1}"/>
              </a:ext>
            </a:extLst>
          </p:cNvPr>
          <p:cNvSpPr/>
          <p:nvPr/>
        </p:nvSpPr>
        <p:spPr>
          <a:xfrm>
            <a:off x="0" y="-1"/>
            <a:ext cx="12192000" cy="102870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n-ea"/>
            </a:endParaRPr>
          </a:p>
        </p:txBody>
      </p:sp>
      <p:sp>
        <p:nvSpPr>
          <p:cNvPr id="7" name="テキスト ボックス 6">
            <a:extLst>
              <a:ext uri="{FF2B5EF4-FFF2-40B4-BE49-F238E27FC236}">
                <a16:creationId xmlns:a16="http://schemas.microsoft.com/office/drawing/2014/main" id="{1CA1A46D-A09B-1A9C-B105-36B116059FA1}"/>
              </a:ext>
            </a:extLst>
          </p:cNvPr>
          <p:cNvSpPr txBox="1"/>
          <p:nvPr/>
        </p:nvSpPr>
        <p:spPr>
          <a:xfrm>
            <a:off x="4964921" y="101296"/>
            <a:ext cx="2262158" cy="923330"/>
          </a:xfrm>
          <a:prstGeom prst="rect">
            <a:avLst/>
          </a:prstGeom>
          <a:noFill/>
        </p:spPr>
        <p:txBody>
          <a:bodyPr wrap="none" rtlCol="0">
            <a:spAutoFit/>
          </a:bodyPr>
          <a:lstStyle/>
          <a:p>
            <a:r>
              <a:rPr kumimoji="1" lang="ja-JP" altLang="en-US" sz="5400" b="1" dirty="0">
                <a:latin typeface="+mn-ea"/>
              </a:rPr>
              <a:t>まとめ</a:t>
            </a:r>
          </a:p>
        </p:txBody>
      </p:sp>
      <p:pic>
        <p:nvPicPr>
          <p:cNvPr id="8" name="図 7">
            <a:extLst>
              <a:ext uri="{FF2B5EF4-FFF2-40B4-BE49-F238E27FC236}">
                <a16:creationId xmlns:a16="http://schemas.microsoft.com/office/drawing/2014/main" id="{52239DA6-DAA4-2F35-46DE-58E15512943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767963" y="709647"/>
            <a:ext cx="5711785" cy="5604076"/>
          </a:xfrm>
          <a:prstGeom prst="rect">
            <a:avLst/>
          </a:prstGeom>
        </p:spPr>
      </p:pic>
      <p:pic>
        <p:nvPicPr>
          <p:cNvPr id="9" name="図 8" descr="アイコン&#10;&#10;AI によって生成されたコンテンツは間違っている可能性があります。">
            <a:extLst>
              <a:ext uri="{FF2B5EF4-FFF2-40B4-BE49-F238E27FC236}">
                <a16:creationId xmlns:a16="http://schemas.microsoft.com/office/drawing/2014/main" id="{8ACE9B43-02E9-4FFA-C36F-6BEFB6BC12C8}"/>
              </a:ext>
            </a:extLst>
          </p:cNvPr>
          <p:cNvPicPr>
            <a:picLocks noChangeAspect="1"/>
          </p:cNvPicPr>
          <p:nvPr/>
        </p:nvPicPr>
        <p:blipFill>
          <a:blip r:embed="rId3"/>
          <a:stretch>
            <a:fillRect/>
          </a:stretch>
        </p:blipFill>
        <p:spPr>
          <a:xfrm>
            <a:off x="1610120" y="1096060"/>
            <a:ext cx="1276350" cy="2571750"/>
          </a:xfrm>
          <a:prstGeom prst="rect">
            <a:avLst/>
          </a:prstGeom>
        </p:spPr>
      </p:pic>
      <p:pic>
        <p:nvPicPr>
          <p:cNvPr id="10" name="図 9" descr="図形, 四角形&#10;&#10;AI によって生成されたコンテンツは間違っている可能性があります。">
            <a:extLst>
              <a:ext uri="{FF2B5EF4-FFF2-40B4-BE49-F238E27FC236}">
                <a16:creationId xmlns:a16="http://schemas.microsoft.com/office/drawing/2014/main" id="{09600C97-2F0F-BBB3-5DD8-C58D793F05A1}"/>
              </a:ext>
            </a:extLst>
          </p:cNvPr>
          <p:cNvPicPr>
            <a:picLocks noChangeAspect="1"/>
          </p:cNvPicPr>
          <p:nvPr/>
        </p:nvPicPr>
        <p:blipFill>
          <a:blip r:embed="rId4"/>
          <a:stretch>
            <a:fillRect/>
          </a:stretch>
        </p:blipFill>
        <p:spPr>
          <a:xfrm>
            <a:off x="2863754" y="1420792"/>
            <a:ext cx="5545047" cy="1197954"/>
          </a:xfrm>
          <a:prstGeom prst="rect">
            <a:avLst/>
          </a:prstGeom>
        </p:spPr>
      </p:pic>
      <p:pic>
        <p:nvPicPr>
          <p:cNvPr id="11" name="図 10">
            <a:extLst>
              <a:ext uri="{FF2B5EF4-FFF2-40B4-BE49-F238E27FC236}">
                <a16:creationId xmlns:a16="http://schemas.microsoft.com/office/drawing/2014/main" id="{3B15AD5B-F353-6FB3-BB9C-4DD9521B2BA1}"/>
              </a:ext>
            </a:extLst>
          </p:cNvPr>
          <p:cNvPicPr>
            <a:picLocks noChangeAspect="1"/>
          </p:cNvPicPr>
          <p:nvPr/>
        </p:nvPicPr>
        <p:blipFill>
          <a:blip r:embed="rId5"/>
          <a:stretch>
            <a:fillRect/>
          </a:stretch>
        </p:blipFill>
        <p:spPr>
          <a:xfrm>
            <a:off x="2686443" y="3003122"/>
            <a:ext cx="1785879" cy="332291"/>
          </a:xfrm>
          <a:prstGeom prst="rect">
            <a:avLst/>
          </a:prstGeom>
        </p:spPr>
      </p:pic>
      <p:pic>
        <p:nvPicPr>
          <p:cNvPr id="12" name="図 11">
            <a:extLst>
              <a:ext uri="{FF2B5EF4-FFF2-40B4-BE49-F238E27FC236}">
                <a16:creationId xmlns:a16="http://schemas.microsoft.com/office/drawing/2014/main" id="{330D72E9-2F83-DAC9-F73D-84EA48FF2DE5}"/>
              </a:ext>
            </a:extLst>
          </p:cNvPr>
          <p:cNvPicPr>
            <a:picLocks noChangeAspect="1"/>
          </p:cNvPicPr>
          <p:nvPr/>
        </p:nvPicPr>
        <p:blipFill>
          <a:blip r:embed="rId5"/>
          <a:stretch>
            <a:fillRect/>
          </a:stretch>
        </p:blipFill>
        <p:spPr>
          <a:xfrm>
            <a:off x="2647863" y="2009628"/>
            <a:ext cx="2461067" cy="380518"/>
          </a:xfrm>
          <a:prstGeom prst="rect">
            <a:avLst/>
          </a:prstGeom>
        </p:spPr>
      </p:pic>
      <p:sp>
        <p:nvSpPr>
          <p:cNvPr id="13" name="テキスト ボックス 12">
            <a:extLst>
              <a:ext uri="{FF2B5EF4-FFF2-40B4-BE49-F238E27FC236}">
                <a16:creationId xmlns:a16="http://schemas.microsoft.com/office/drawing/2014/main" id="{809AB620-AB0F-7A2E-2AF4-16F0F0F0AEE0}"/>
              </a:ext>
            </a:extLst>
          </p:cNvPr>
          <p:cNvSpPr txBox="1"/>
          <p:nvPr/>
        </p:nvSpPr>
        <p:spPr>
          <a:xfrm>
            <a:off x="3766101" y="5984150"/>
            <a:ext cx="5710988" cy="646331"/>
          </a:xfrm>
          <a:prstGeom prst="rect">
            <a:avLst/>
          </a:prstGeom>
          <a:solidFill>
            <a:srgbClr val="00206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3600">
                <a:solidFill>
                  <a:schemeClr val="bg1"/>
                </a:solidFill>
                <a:ea typeface="游ゴシック"/>
                <a:cs typeface="Calibri"/>
              </a:rPr>
              <a:t>歯周病＝歯肉炎＋歯周炎</a:t>
            </a:r>
            <a:endParaRPr lang="ja-JP" altLang="en-US" sz="3600">
              <a:solidFill>
                <a:schemeClr val="bg1"/>
              </a:solidFill>
              <a:cs typeface="Calibri" panose="020F0502020204030204"/>
            </a:endParaRPr>
          </a:p>
        </p:txBody>
      </p:sp>
      <p:sp>
        <p:nvSpPr>
          <p:cNvPr id="14" name="テキスト ボックス 13">
            <a:extLst>
              <a:ext uri="{FF2B5EF4-FFF2-40B4-BE49-F238E27FC236}">
                <a16:creationId xmlns:a16="http://schemas.microsoft.com/office/drawing/2014/main" id="{1CE1B6DA-F5EE-E152-1D36-ECAD55B1AD41}"/>
              </a:ext>
            </a:extLst>
          </p:cNvPr>
          <p:cNvSpPr txBox="1"/>
          <p:nvPr/>
        </p:nvSpPr>
        <p:spPr>
          <a:xfrm>
            <a:off x="3771888" y="5617211"/>
            <a:ext cx="5710988" cy="369332"/>
          </a:xfrm>
          <a:prstGeom prst="rect">
            <a:avLst/>
          </a:prstGeom>
          <a:solidFill>
            <a:srgbClr val="00206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a:solidFill>
                  <a:schemeClr val="bg1"/>
                </a:solidFill>
                <a:ea typeface="游ゴシック"/>
                <a:cs typeface="Calibri"/>
              </a:rPr>
              <a:t>   ししゅうびょう　   しにくえん　　  ししゅうえん</a:t>
            </a:r>
            <a:endParaRPr lang="ja-JP" altLang="en-US">
              <a:solidFill>
                <a:schemeClr val="bg1"/>
              </a:solidFill>
            </a:endParaRPr>
          </a:p>
        </p:txBody>
      </p:sp>
      <p:sp>
        <p:nvSpPr>
          <p:cNvPr id="15" name="矢印: 下 14">
            <a:extLst>
              <a:ext uri="{FF2B5EF4-FFF2-40B4-BE49-F238E27FC236}">
                <a16:creationId xmlns:a16="http://schemas.microsoft.com/office/drawing/2014/main" id="{7CE7913E-9E63-668C-FF85-BF265664C9B5}"/>
              </a:ext>
            </a:extLst>
          </p:cNvPr>
          <p:cNvSpPr/>
          <p:nvPr/>
        </p:nvSpPr>
        <p:spPr>
          <a:xfrm flipH="1">
            <a:off x="6450920" y="4943443"/>
            <a:ext cx="160421" cy="569494"/>
          </a:xfrm>
          <a:prstGeom prst="downArrow">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Tree>
    <p:extLst>
      <p:ext uri="{BB962C8B-B14F-4D97-AF65-F5344CB8AC3E}">
        <p14:creationId xmlns:p14="http://schemas.microsoft.com/office/powerpoint/2010/main" val="37655972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B40D657A-324A-9AF3-B531-AC4B58F2B221}"/>
              </a:ext>
            </a:extLst>
          </p:cNvPr>
          <p:cNvSpPr/>
          <p:nvPr/>
        </p:nvSpPr>
        <p:spPr>
          <a:xfrm>
            <a:off x="0" y="-20661"/>
            <a:ext cx="12192000" cy="102870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7" name="テキスト ボックス 6">
            <a:extLst>
              <a:ext uri="{FF2B5EF4-FFF2-40B4-BE49-F238E27FC236}">
                <a16:creationId xmlns:a16="http://schemas.microsoft.com/office/drawing/2014/main" id="{9BD83018-1603-F0B1-C11D-1A5E036FF5B1}"/>
              </a:ext>
            </a:extLst>
          </p:cNvPr>
          <p:cNvSpPr txBox="1"/>
          <p:nvPr/>
        </p:nvSpPr>
        <p:spPr>
          <a:xfrm>
            <a:off x="3233678" y="32024"/>
            <a:ext cx="5724644" cy="92333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5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歯ブラシの選び方</a:t>
            </a:r>
          </a:p>
        </p:txBody>
      </p:sp>
      <p:sp>
        <p:nvSpPr>
          <p:cNvPr id="10" name="テキスト ボックス 9">
            <a:extLst>
              <a:ext uri="{FF2B5EF4-FFF2-40B4-BE49-F238E27FC236}">
                <a16:creationId xmlns:a16="http://schemas.microsoft.com/office/drawing/2014/main" id="{D3609583-16D3-C525-21ED-0D2436B1A9FE}"/>
              </a:ext>
            </a:extLst>
          </p:cNvPr>
          <p:cNvSpPr txBox="1"/>
          <p:nvPr/>
        </p:nvSpPr>
        <p:spPr>
          <a:xfrm>
            <a:off x="657002" y="2084712"/>
            <a:ext cx="577062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ja-JP"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毛束</a:t>
            </a:r>
            <a:r>
              <a:rPr kumimoji="0" lang="ja-JP" altLang="en-US"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en-US" altLang="ja-JP"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3</a:t>
            </a:r>
            <a:r>
              <a:rPr kumimoji="0" lang="ja-JP" altLang="ja-JP"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列</a:t>
            </a:r>
            <a:r>
              <a:rPr kumimoji="0" lang="ja-JP" altLang="en-US"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くらい（約８～９</a:t>
            </a:r>
            <a:r>
              <a:rPr kumimoji="0" lang="en-US" altLang="ja-JP"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mm </a:t>
            </a:r>
            <a:r>
              <a:rPr kumimoji="0" lang="ja-JP" altLang="en-US"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0" lang="ja-JP" altLang="ja-JP"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2" name="テキスト ボックス 11">
            <a:extLst>
              <a:ext uri="{FF2B5EF4-FFF2-40B4-BE49-F238E27FC236}">
                <a16:creationId xmlns:a16="http://schemas.microsoft.com/office/drawing/2014/main" id="{C9333FA9-98F6-BE90-E5F2-4396384741CA}"/>
              </a:ext>
            </a:extLst>
          </p:cNvPr>
          <p:cNvSpPr txBox="1"/>
          <p:nvPr/>
        </p:nvSpPr>
        <p:spPr>
          <a:xfrm>
            <a:off x="430108" y="1381569"/>
            <a:ext cx="4885004"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ja-JP" altLang="ja-JP" sz="3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ヘッドの大きさ</a:t>
            </a:r>
            <a:r>
              <a:rPr kumimoji="0" lang="ja-JP" altLang="ja-JP"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は</a:t>
            </a:r>
            <a:r>
              <a:rPr kumimoji="0"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0" lang="ja-JP" altLang="ja-JP"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3" name="テキスト ボックス 12">
            <a:extLst>
              <a:ext uri="{FF2B5EF4-FFF2-40B4-BE49-F238E27FC236}">
                <a16:creationId xmlns:a16="http://schemas.microsoft.com/office/drawing/2014/main" id="{269BA5CE-D991-24CB-C157-D65602E8C9A6}"/>
              </a:ext>
            </a:extLst>
          </p:cNvPr>
          <p:cNvSpPr txBox="1"/>
          <p:nvPr/>
        </p:nvSpPr>
        <p:spPr>
          <a:xfrm>
            <a:off x="657002" y="2501143"/>
            <a:ext cx="5532471" cy="1324593"/>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長さ：</a:t>
            </a:r>
            <a:r>
              <a:rPr kumimoji="0" lang="ja-JP" altLang="ja-JP"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人差し指の第一関節</a:t>
            </a:r>
            <a:r>
              <a:rPr kumimoji="0" lang="ja-JP" altLang="en-US"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位</a:t>
            </a:r>
            <a:endParaRPr kumimoji="0" lang="en-US" altLang="ja-JP"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（約</a:t>
            </a:r>
            <a:r>
              <a:rPr kumimoji="0" lang="en-US" altLang="ja-JP"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15</a:t>
            </a:r>
            <a:r>
              <a:rPr kumimoji="0" lang="ja-JP" altLang="en-US"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～２</a:t>
            </a:r>
            <a:r>
              <a:rPr kumimoji="0" lang="en-US" altLang="ja-JP"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0mm</a:t>
            </a:r>
            <a:r>
              <a:rPr kumimoji="0" lang="ja-JP" altLang="en-US"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0" lang="ja-JP" altLang="ja-JP"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4" name="テキスト ボックス 13">
            <a:extLst>
              <a:ext uri="{FF2B5EF4-FFF2-40B4-BE49-F238E27FC236}">
                <a16:creationId xmlns:a16="http://schemas.microsoft.com/office/drawing/2014/main" id="{95572FB3-4D3A-C1C3-E7E8-082CEC274655}"/>
              </a:ext>
            </a:extLst>
          </p:cNvPr>
          <p:cNvSpPr txBox="1"/>
          <p:nvPr/>
        </p:nvSpPr>
        <p:spPr>
          <a:xfrm>
            <a:off x="596870" y="4696268"/>
            <a:ext cx="8881959" cy="1886286"/>
          </a:xfrm>
          <a:prstGeom prst="rect">
            <a:avLst/>
          </a:prstGeom>
          <a:noFill/>
        </p:spPr>
        <p:txBody>
          <a:bodyPr wrap="square" rtlCol="0">
            <a:spAutoFit/>
          </a:bodyPr>
          <a:lstStyle/>
          <a:p>
            <a:pPr marL="0" marR="0" lvl="0" indent="0" algn="l" defTabSz="457200" rtl="0" eaLnBrk="1" fontAlgn="auto" latinLnBrk="0" hangingPunct="1">
              <a:lnSpc>
                <a:spcPts val="4800"/>
              </a:lnSpc>
              <a:spcBef>
                <a:spcPts val="0"/>
              </a:spcBef>
              <a:spcAft>
                <a:spcPts val="0"/>
              </a:spcAft>
              <a:buClrTx/>
              <a:buSzTx/>
              <a:buFontTx/>
              <a:buNone/>
              <a:tabLst/>
              <a:defRPr/>
            </a:pPr>
            <a:r>
              <a:rPr kumimoji="0" lang="ja-JP" altLang="ja-JP"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「ふつう」がおすすめ</a:t>
            </a:r>
            <a:r>
              <a:rPr kumimoji="0" lang="ja-JP" altLang="ja-JP"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です。</a:t>
            </a:r>
            <a:endParaRPr kumimoji="0" lang="en-US" altLang="ja-JP"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ts val="4800"/>
              </a:lnSpc>
              <a:spcBef>
                <a:spcPts val="0"/>
              </a:spcBef>
              <a:spcAft>
                <a:spcPts val="0"/>
              </a:spcAft>
              <a:buClrTx/>
              <a:buSzTx/>
              <a:buFontTx/>
              <a:buNone/>
              <a:tabLst/>
              <a:defRPr/>
            </a:pPr>
            <a:r>
              <a:rPr kumimoji="0" lang="ja-JP" altLang="ja-JP"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「やわらかめ」は、</a:t>
            </a:r>
            <a:endParaRPr kumimoji="0" lang="en-US" altLang="ja-JP"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ts val="4800"/>
              </a:lnSpc>
              <a:spcBef>
                <a:spcPts val="0"/>
              </a:spcBef>
              <a:spcAft>
                <a:spcPts val="0"/>
              </a:spcAft>
              <a:buClrTx/>
              <a:buSzTx/>
              <a:buFontTx/>
              <a:buNone/>
              <a:tabLst/>
              <a:defRPr/>
            </a:pPr>
            <a:r>
              <a:rPr kumimoji="0" lang="ja-JP" altLang="ja-JP"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よごれは落ちにくくなります。</a:t>
            </a:r>
            <a:endParaRPr kumimoji="0" lang="en-US" altLang="ja-JP"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5" name="テキスト ボックス 14">
            <a:extLst>
              <a:ext uri="{FF2B5EF4-FFF2-40B4-BE49-F238E27FC236}">
                <a16:creationId xmlns:a16="http://schemas.microsoft.com/office/drawing/2014/main" id="{01C129CB-AFC6-9C7F-E648-F1A26B3E8261}"/>
              </a:ext>
            </a:extLst>
          </p:cNvPr>
          <p:cNvSpPr txBox="1"/>
          <p:nvPr/>
        </p:nvSpPr>
        <p:spPr>
          <a:xfrm>
            <a:off x="430108" y="4078878"/>
            <a:ext cx="4082397"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ja-JP" altLang="en-US" sz="3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毛の硬さ</a:t>
            </a:r>
            <a:r>
              <a:rPr kumimoji="0"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は？</a:t>
            </a:r>
            <a:endParaRPr kumimoji="0" lang="ja-JP" altLang="ja-JP"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cxnSp>
        <p:nvCxnSpPr>
          <p:cNvPr id="20" name="直線コネクタ 19">
            <a:extLst>
              <a:ext uri="{FF2B5EF4-FFF2-40B4-BE49-F238E27FC236}">
                <a16:creationId xmlns:a16="http://schemas.microsoft.com/office/drawing/2014/main" id="{98526314-A295-A1B3-F7E5-8E34DA262A06}"/>
              </a:ext>
            </a:extLst>
          </p:cNvPr>
          <p:cNvCxnSpPr>
            <a:cxnSpLocks/>
          </p:cNvCxnSpPr>
          <p:nvPr/>
        </p:nvCxnSpPr>
        <p:spPr>
          <a:xfrm>
            <a:off x="8442777" y="3855575"/>
            <a:ext cx="1437610" cy="0"/>
          </a:xfrm>
          <a:prstGeom prst="line">
            <a:avLst/>
          </a:prstGeom>
          <a:ln w="38100">
            <a:solidFill>
              <a:srgbClr val="FF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 name="直線コネクタ 3">
            <a:extLst>
              <a:ext uri="{FF2B5EF4-FFF2-40B4-BE49-F238E27FC236}">
                <a16:creationId xmlns:a16="http://schemas.microsoft.com/office/drawing/2014/main" id="{7F4F78E2-F996-174B-1BE6-0185ABEFC277}"/>
              </a:ext>
            </a:extLst>
          </p:cNvPr>
          <p:cNvCxnSpPr>
            <a:cxnSpLocks/>
          </p:cNvCxnSpPr>
          <p:nvPr/>
        </p:nvCxnSpPr>
        <p:spPr>
          <a:xfrm>
            <a:off x="7450523" y="3055302"/>
            <a:ext cx="0" cy="536113"/>
          </a:xfrm>
          <a:prstGeom prst="line">
            <a:avLst/>
          </a:prstGeom>
          <a:ln w="38100">
            <a:solidFill>
              <a:srgbClr val="FF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383AF927-B532-BDC3-EA29-88C80E319CEE}"/>
              </a:ext>
            </a:extLst>
          </p:cNvPr>
          <p:cNvSpPr txBox="1"/>
          <p:nvPr/>
        </p:nvSpPr>
        <p:spPr>
          <a:xfrm>
            <a:off x="8178727" y="3944917"/>
            <a:ext cx="196571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2400" b="0"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15</a:t>
            </a:r>
            <a:r>
              <a:rPr kumimoji="0" lang="ja-JP" altLang="en-US" sz="2400" b="0"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a:t>
            </a:r>
            <a:r>
              <a:rPr kumimoji="0" lang="en-US" altLang="ja-JP" sz="2400" b="0"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20mm </a:t>
            </a:r>
            <a:endParaRPr kumimoji="0" lang="ja-JP" altLang="ja-JP" sz="2400" b="0"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endParaRPr>
          </a:p>
        </p:txBody>
      </p:sp>
      <p:sp>
        <p:nvSpPr>
          <p:cNvPr id="16" name="テキスト ボックス 15">
            <a:extLst>
              <a:ext uri="{FF2B5EF4-FFF2-40B4-BE49-F238E27FC236}">
                <a16:creationId xmlns:a16="http://schemas.microsoft.com/office/drawing/2014/main" id="{FC4EA7E4-4666-D31C-A2BA-9B500C796F5B}"/>
              </a:ext>
            </a:extLst>
          </p:cNvPr>
          <p:cNvSpPr txBox="1"/>
          <p:nvPr/>
        </p:nvSpPr>
        <p:spPr>
          <a:xfrm>
            <a:off x="6221839" y="2936704"/>
            <a:ext cx="1168399"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2400" b="0"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8</a:t>
            </a:r>
            <a:r>
              <a:rPr kumimoji="0" lang="ja-JP" altLang="en-US" sz="2400" b="0"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a:t>
            </a:r>
            <a:r>
              <a:rPr kumimoji="0" lang="en-US" altLang="ja-JP" sz="2400" b="0"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9</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2400" b="0"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mm </a:t>
            </a:r>
            <a:endParaRPr kumimoji="0" lang="ja-JP" altLang="ja-JP" sz="2400" b="0"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endParaRPr>
          </a:p>
        </p:txBody>
      </p:sp>
      <p:pic>
        <p:nvPicPr>
          <p:cNvPr id="5" name="図 4" descr="持つ が含まれている画像&#10;&#10;AI によって生成されたコンテンツは間違っている可能性があります。">
            <a:extLst>
              <a:ext uri="{FF2B5EF4-FFF2-40B4-BE49-F238E27FC236}">
                <a16:creationId xmlns:a16="http://schemas.microsoft.com/office/drawing/2014/main" id="{E8A7ED55-7AFC-2EC6-0448-2AF42B60170E}"/>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rot="10800000">
            <a:off x="7876298" y="1308861"/>
            <a:ext cx="3205061" cy="2469195"/>
          </a:xfrm>
          <a:prstGeom prst="rect">
            <a:avLst/>
          </a:prstGeom>
        </p:spPr>
      </p:pic>
      <p:pic>
        <p:nvPicPr>
          <p:cNvPr id="17" name="図 16" descr="テキスト, ホワイトボード&#10;&#10;AI によって生成されたコンテンツは間違っている可能性があります。">
            <a:extLst>
              <a:ext uri="{FF2B5EF4-FFF2-40B4-BE49-F238E27FC236}">
                <a16:creationId xmlns:a16="http://schemas.microsoft.com/office/drawing/2014/main" id="{D422DE4B-BC4A-81EA-12D8-32E4BC8F8853}"/>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7875857" y="4458516"/>
            <a:ext cx="3023633" cy="2361790"/>
          </a:xfrm>
          <a:prstGeom prst="rect">
            <a:avLst/>
          </a:prstGeom>
        </p:spPr>
      </p:pic>
    </p:spTree>
    <p:extLst>
      <p:ext uri="{BB962C8B-B14F-4D97-AF65-F5344CB8AC3E}">
        <p14:creationId xmlns:p14="http://schemas.microsoft.com/office/powerpoint/2010/main" val="17961398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590CD7-057C-30B9-E7B0-7C205E073BF5}"/>
            </a:ext>
          </a:extLst>
        </p:cNvPr>
        <p:cNvGrpSpPr/>
        <p:nvPr/>
      </p:nvGrpSpPr>
      <p:grpSpPr>
        <a:xfrm>
          <a:off x="0" y="0"/>
          <a:ext cx="0" cy="0"/>
          <a:chOff x="0" y="0"/>
          <a:chExt cx="0" cy="0"/>
        </a:xfrm>
      </p:grpSpPr>
      <p:pic>
        <p:nvPicPr>
          <p:cNvPr id="5" name="図 4" descr="歯ブラシと歯磨き粉&#10;&#10;AI によって生成されたコンテンツは間違っている可能性があります。">
            <a:extLst>
              <a:ext uri="{FF2B5EF4-FFF2-40B4-BE49-F238E27FC236}">
                <a16:creationId xmlns:a16="http://schemas.microsoft.com/office/drawing/2014/main" id="{C3AE4B00-1CD1-7E71-1EA6-306A7E40BE9E}"/>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a:ext>
            </a:extLst>
          </a:blip>
          <a:srcRect/>
          <a:stretch/>
        </p:blipFill>
        <p:spPr>
          <a:xfrm>
            <a:off x="6716955" y="4046340"/>
            <a:ext cx="3457118" cy="2736641"/>
          </a:xfrm>
          <a:prstGeom prst="rect">
            <a:avLst/>
          </a:prstGeom>
        </p:spPr>
      </p:pic>
      <p:pic>
        <p:nvPicPr>
          <p:cNvPr id="10" name="図 9" descr="オレンジ色の歯ブラシ&#10;&#10;AI によって生成されたコンテンツは間違っている可能性があります。">
            <a:extLst>
              <a:ext uri="{FF2B5EF4-FFF2-40B4-BE49-F238E27FC236}">
                <a16:creationId xmlns:a16="http://schemas.microsoft.com/office/drawing/2014/main" id="{1454E7BC-BAD0-E6CD-6F42-997AB32BD66D}"/>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2017927" y="4046340"/>
            <a:ext cx="3457118" cy="2736641"/>
          </a:xfrm>
          <a:prstGeom prst="rect">
            <a:avLst/>
          </a:prstGeom>
        </p:spPr>
      </p:pic>
      <p:pic>
        <p:nvPicPr>
          <p:cNvPr id="14" name="図 13" descr="歯ブラシと歯磨き粉&#10;&#10;AI によって生成されたコンテンツは間違っている可能性があります。">
            <a:extLst>
              <a:ext uri="{FF2B5EF4-FFF2-40B4-BE49-F238E27FC236}">
                <a16:creationId xmlns:a16="http://schemas.microsoft.com/office/drawing/2014/main" id="{6074E1AB-499D-69EC-7B77-1EAD8433CC03}"/>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2017927" y="1202898"/>
            <a:ext cx="3457118" cy="2736641"/>
          </a:xfrm>
          <a:prstGeom prst="rect">
            <a:avLst/>
          </a:prstGeom>
        </p:spPr>
      </p:pic>
      <p:pic>
        <p:nvPicPr>
          <p:cNvPr id="16" name="図 15" descr="テーブルの上に置かれたブラシ&#10;&#10;AI によって生成されたコンテンツは間違っている可能性があります。">
            <a:extLst>
              <a:ext uri="{FF2B5EF4-FFF2-40B4-BE49-F238E27FC236}">
                <a16:creationId xmlns:a16="http://schemas.microsoft.com/office/drawing/2014/main" id="{C7356595-C612-EE7C-B7A2-0E6C5DA4518E}"/>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6716955" y="1202898"/>
            <a:ext cx="3457118" cy="2736641"/>
          </a:xfrm>
          <a:prstGeom prst="rect">
            <a:avLst/>
          </a:prstGeom>
        </p:spPr>
      </p:pic>
      <p:sp>
        <p:nvSpPr>
          <p:cNvPr id="6" name="正方形/長方形 5">
            <a:extLst>
              <a:ext uri="{FF2B5EF4-FFF2-40B4-BE49-F238E27FC236}">
                <a16:creationId xmlns:a16="http://schemas.microsoft.com/office/drawing/2014/main" id="{4498A285-4D06-EB7E-F2A6-D3C99A534206}"/>
              </a:ext>
            </a:extLst>
          </p:cNvPr>
          <p:cNvSpPr/>
          <p:nvPr/>
        </p:nvSpPr>
        <p:spPr>
          <a:xfrm>
            <a:off x="0" y="4879"/>
            <a:ext cx="12192000" cy="102870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2" name="テキスト ボックス 1">
            <a:extLst>
              <a:ext uri="{FF2B5EF4-FFF2-40B4-BE49-F238E27FC236}">
                <a16:creationId xmlns:a16="http://schemas.microsoft.com/office/drawing/2014/main" id="{BCB26762-0E54-1D3B-6488-84C41AD64C27}"/>
              </a:ext>
            </a:extLst>
          </p:cNvPr>
          <p:cNvSpPr txBox="1"/>
          <p:nvPr/>
        </p:nvSpPr>
        <p:spPr>
          <a:xfrm>
            <a:off x="3233053" y="57564"/>
            <a:ext cx="5724644" cy="92333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5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歯ブラシの選び方</a:t>
            </a:r>
          </a:p>
        </p:txBody>
      </p:sp>
      <p:sp>
        <p:nvSpPr>
          <p:cNvPr id="3" name="楕円 2">
            <a:extLst>
              <a:ext uri="{FF2B5EF4-FFF2-40B4-BE49-F238E27FC236}">
                <a16:creationId xmlns:a16="http://schemas.microsoft.com/office/drawing/2014/main" id="{E38D776B-9D44-35BA-7E0C-0DABF3EB0736}"/>
              </a:ext>
            </a:extLst>
          </p:cNvPr>
          <p:cNvSpPr/>
          <p:nvPr/>
        </p:nvSpPr>
        <p:spPr>
          <a:xfrm>
            <a:off x="7260757" y="4624572"/>
            <a:ext cx="1818168" cy="1818168"/>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8381073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F9D457-1156-EEF1-9164-4941198DCED2}"/>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94218D52-E6A7-B03C-0F96-8DFD2158C0B5}"/>
              </a:ext>
            </a:extLst>
          </p:cNvPr>
          <p:cNvSpPr/>
          <p:nvPr/>
        </p:nvSpPr>
        <p:spPr>
          <a:xfrm>
            <a:off x="0" y="4879"/>
            <a:ext cx="12192000" cy="102870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2" name="テキスト ボックス 1">
            <a:extLst>
              <a:ext uri="{FF2B5EF4-FFF2-40B4-BE49-F238E27FC236}">
                <a16:creationId xmlns:a16="http://schemas.microsoft.com/office/drawing/2014/main" id="{9B43629A-845D-2BF5-46CE-B850997DDDA2}"/>
              </a:ext>
            </a:extLst>
          </p:cNvPr>
          <p:cNvSpPr txBox="1"/>
          <p:nvPr/>
        </p:nvSpPr>
        <p:spPr>
          <a:xfrm>
            <a:off x="3233053" y="57564"/>
            <a:ext cx="5724644" cy="92333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5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歯ブラシの持ち方</a:t>
            </a:r>
          </a:p>
        </p:txBody>
      </p:sp>
      <p:sp>
        <p:nvSpPr>
          <p:cNvPr id="5" name="テキスト ボックス 4">
            <a:extLst>
              <a:ext uri="{FF2B5EF4-FFF2-40B4-BE49-F238E27FC236}">
                <a16:creationId xmlns:a16="http://schemas.microsoft.com/office/drawing/2014/main" id="{BB11C0E2-AE74-338A-6C20-AB08F8E54D86}"/>
              </a:ext>
            </a:extLst>
          </p:cNvPr>
          <p:cNvSpPr txBox="1"/>
          <p:nvPr/>
        </p:nvSpPr>
        <p:spPr>
          <a:xfrm>
            <a:off x="51341" y="1630404"/>
            <a:ext cx="5788764" cy="1900713"/>
          </a:xfrm>
          <a:prstGeom prst="rect">
            <a:avLst/>
          </a:prstGeom>
          <a:noFill/>
        </p:spPr>
        <p:txBody>
          <a:bodyPr wrap="none" rtlCol="0">
            <a:spAutoFit/>
          </a:bodyPr>
          <a:lstStyle/>
          <a:p>
            <a:pPr marL="266700" marR="0" lvl="0" indent="0" algn="l" defTabSz="457200" rtl="0" eaLnBrk="1" fontAlgn="auto" latinLnBrk="0" hangingPunct="1">
              <a:lnSpc>
                <a:spcPts val="4800"/>
              </a:lnSpc>
              <a:spcBef>
                <a:spcPts val="0"/>
              </a:spcBef>
              <a:spcAft>
                <a:spcPts val="0"/>
              </a:spcAft>
              <a:buClrTx/>
              <a:buSzTx/>
              <a:buFontTx/>
              <a:buNone/>
              <a:tabLst/>
              <a:defRPr/>
            </a:pPr>
            <a:r>
              <a:rPr kumimoji="0" lang="ja-JP" altLang="en-US" sz="3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軽く持ってみがきましょう</a:t>
            </a:r>
            <a:r>
              <a:rPr kumimoji="0"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0" lang="en-US" altLang="ja-JP"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266700" marR="0" lvl="0" indent="0" algn="l" defTabSz="457200" rtl="0" eaLnBrk="1" fontAlgn="auto" latinLnBrk="0" hangingPunct="1">
              <a:lnSpc>
                <a:spcPts val="4800"/>
              </a:lnSpc>
              <a:spcBef>
                <a:spcPts val="0"/>
              </a:spcBef>
              <a:spcAft>
                <a:spcPts val="0"/>
              </a:spcAft>
              <a:buClrTx/>
              <a:buSzTx/>
              <a:buFontTx/>
              <a:buNone/>
              <a:tabLst/>
              <a:defRPr/>
            </a:pPr>
            <a:r>
              <a:rPr kumimoji="0"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（強くにぎると、力が入り</a:t>
            </a:r>
            <a:endParaRPr kumimoji="0" lang="en-US" altLang="ja-JP"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266700" marR="0" lvl="0" indent="0" algn="l" defTabSz="457200" rtl="0" eaLnBrk="1" fontAlgn="auto" latinLnBrk="0" hangingPunct="1">
              <a:lnSpc>
                <a:spcPts val="4800"/>
              </a:lnSpc>
              <a:spcBef>
                <a:spcPts val="0"/>
              </a:spcBef>
              <a:spcAft>
                <a:spcPts val="0"/>
              </a:spcAft>
              <a:buClrTx/>
              <a:buSzTx/>
              <a:buFontTx/>
              <a:buNone/>
              <a:tabLst/>
              <a:defRPr/>
            </a:pPr>
            <a:r>
              <a:rPr kumimoji="0"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すぎてしまいます）</a:t>
            </a:r>
            <a:endParaRPr kumimoji="0" lang="en-US" altLang="ja-JP"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pic>
        <p:nvPicPr>
          <p:cNvPr id="1026" name="Picture 2" descr="手鏡のイラスト">
            <a:extLst>
              <a:ext uri="{FF2B5EF4-FFF2-40B4-BE49-F238E27FC236}">
                <a16:creationId xmlns:a16="http://schemas.microsoft.com/office/drawing/2014/main" id="{945F10E8-CDE6-6509-3F6F-8BBCD0B4C3C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999861">
            <a:off x="8007178" y="4275159"/>
            <a:ext cx="2348298" cy="2645970"/>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a:extLst>
              <a:ext uri="{FF2B5EF4-FFF2-40B4-BE49-F238E27FC236}">
                <a16:creationId xmlns:a16="http://schemas.microsoft.com/office/drawing/2014/main" id="{6A1F1B73-34AB-31F1-131C-AC7C7795C7E0}"/>
              </a:ext>
            </a:extLst>
          </p:cNvPr>
          <p:cNvSpPr txBox="1"/>
          <p:nvPr/>
        </p:nvSpPr>
        <p:spPr>
          <a:xfrm>
            <a:off x="51341" y="4484847"/>
            <a:ext cx="6193724" cy="1900713"/>
          </a:xfrm>
          <a:prstGeom prst="rect">
            <a:avLst/>
          </a:prstGeom>
          <a:noFill/>
        </p:spPr>
        <p:txBody>
          <a:bodyPr wrap="square" rtlCol="0">
            <a:spAutoFit/>
          </a:bodyPr>
          <a:lstStyle/>
          <a:p>
            <a:pPr marL="266700" marR="0" lvl="0" indent="0" algn="l" defTabSz="457200" rtl="0" eaLnBrk="1" fontAlgn="auto" latinLnBrk="0" hangingPunct="1">
              <a:lnSpc>
                <a:spcPts val="4800"/>
              </a:lnSpc>
              <a:spcBef>
                <a:spcPts val="0"/>
              </a:spcBef>
              <a:spcAft>
                <a:spcPts val="0"/>
              </a:spcAft>
              <a:buClrTx/>
              <a:buSzTx/>
              <a:buFontTx/>
              <a:buNone/>
              <a:tabLst/>
              <a:defRPr/>
            </a:pPr>
            <a:r>
              <a:rPr kumimoji="0" lang="ja-JP" altLang="en-US" sz="3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手鏡を見て</a:t>
            </a:r>
            <a:r>
              <a:rPr kumimoji="0"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、歯ブラシのあたる場所を確認しながらみがきましょう！</a:t>
            </a:r>
            <a:endParaRPr kumimoji="0" lang="en-US" altLang="ja-JP"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pic>
        <p:nvPicPr>
          <p:cNvPr id="9" name="図 8" descr="歯ブラシで歯を磨いている&#10;&#10;AI によって生成されたコンテンツは間違っている可能性があります。">
            <a:extLst>
              <a:ext uri="{FF2B5EF4-FFF2-40B4-BE49-F238E27FC236}">
                <a16:creationId xmlns:a16="http://schemas.microsoft.com/office/drawing/2014/main" id="{C52D2897-523D-A97C-AB2B-D142125FC39A}"/>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6366712" y="1175490"/>
            <a:ext cx="5181969" cy="3031435"/>
          </a:xfrm>
          <a:prstGeom prst="rect">
            <a:avLst/>
          </a:prstGeom>
        </p:spPr>
      </p:pic>
    </p:spTree>
    <p:extLst>
      <p:ext uri="{BB962C8B-B14F-4D97-AF65-F5344CB8AC3E}">
        <p14:creationId xmlns:p14="http://schemas.microsoft.com/office/powerpoint/2010/main" val="1393556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185139-CB40-223D-ED60-B3094F493A61}"/>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AED6518B-3328-DBA5-9984-A57A9FA29D33}"/>
              </a:ext>
            </a:extLst>
          </p:cNvPr>
          <p:cNvSpPr/>
          <p:nvPr/>
        </p:nvSpPr>
        <p:spPr>
          <a:xfrm>
            <a:off x="0" y="4879"/>
            <a:ext cx="12192000" cy="102870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2" name="テキスト ボックス 1">
            <a:extLst>
              <a:ext uri="{FF2B5EF4-FFF2-40B4-BE49-F238E27FC236}">
                <a16:creationId xmlns:a16="http://schemas.microsoft.com/office/drawing/2014/main" id="{D5F4EDB8-30FD-4824-11C9-F91B407F1BBE}"/>
              </a:ext>
            </a:extLst>
          </p:cNvPr>
          <p:cNvSpPr txBox="1"/>
          <p:nvPr/>
        </p:nvSpPr>
        <p:spPr>
          <a:xfrm>
            <a:off x="2204357" y="57564"/>
            <a:ext cx="7802136" cy="92333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5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歯ブラシの交換時期は？</a:t>
            </a:r>
          </a:p>
        </p:txBody>
      </p:sp>
      <p:sp>
        <p:nvSpPr>
          <p:cNvPr id="4" name="テキスト ボックス 3">
            <a:extLst>
              <a:ext uri="{FF2B5EF4-FFF2-40B4-BE49-F238E27FC236}">
                <a16:creationId xmlns:a16="http://schemas.microsoft.com/office/drawing/2014/main" id="{637A91DB-C266-58A0-7CC3-1163205628B6}"/>
              </a:ext>
            </a:extLst>
          </p:cNvPr>
          <p:cNvSpPr txBox="1"/>
          <p:nvPr/>
        </p:nvSpPr>
        <p:spPr>
          <a:xfrm>
            <a:off x="2269691" y="6166569"/>
            <a:ext cx="8555547" cy="584775"/>
          </a:xfrm>
          <a:prstGeom prst="rect">
            <a:avLst/>
          </a:prstGeom>
          <a:noFill/>
        </p:spPr>
        <p:txBody>
          <a:bodyPr wrap="none" rtlCol="0">
            <a:spAutoFit/>
          </a:bodyPr>
          <a:lstStyle/>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歯ブラシは</a:t>
            </a:r>
            <a:r>
              <a:rPr kumimoji="0" lang="en-US" altLang="ja-JP" sz="32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1</a:t>
            </a:r>
            <a:r>
              <a:rPr kumimoji="0" lang="ja-JP" altLang="en-US" sz="32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か月を目安に</a:t>
            </a:r>
            <a:r>
              <a:rPr kumimoji="0" lang="ja-JP" altLang="en-US" sz="3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交換</a:t>
            </a:r>
            <a:r>
              <a:rPr kumimoji="0"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しましょう！</a:t>
            </a:r>
            <a:endParaRPr kumimoji="0" lang="en-US" altLang="ja-JP"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5" name="四角形吹き出し 1">
            <a:extLst>
              <a:ext uri="{FF2B5EF4-FFF2-40B4-BE49-F238E27FC236}">
                <a16:creationId xmlns:a16="http://schemas.microsoft.com/office/drawing/2014/main" id="{15AD9BD2-0F0F-C4D5-080C-B3A878BDD1A2}"/>
              </a:ext>
            </a:extLst>
          </p:cNvPr>
          <p:cNvSpPr/>
          <p:nvPr/>
        </p:nvSpPr>
        <p:spPr>
          <a:xfrm>
            <a:off x="1181311" y="1527786"/>
            <a:ext cx="4871747" cy="751218"/>
          </a:xfrm>
          <a:prstGeom prst="wedgeRectCallout">
            <a:avLst>
              <a:gd name="adj1" fmla="val -21372"/>
              <a:gd name="adj2" fmla="val 48995"/>
            </a:avLst>
          </a:prstGeom>
          <a:solidFill>
            <a:srgbClr val="FF0000">
              <a:alpha val="5098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tIns="21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歯垢がうまく落とせない歯ブラシ</a:t>
            </a:r>
          </a:p>
        </p:txBody>
      </p:sp>
      <p:pic>
        <p:nvPicPr>
          <p:cNvPr id="10" name="図 9" descr="テキスト&#10;&#10;AI によって生成されたコンテンツは間違っている可能性があります。">
            <a:extLst>
              <a:ext uri="{FF2B5EF4-FFF2-40B4-BE49-F238E27FC236}">
                <a16:creationId xmlns:a16="http://schemas.microsoft.com/office/drawing/2014/main" id="{9ED8FFE4-692F-239F-E8BA-FD5B2767D09D}"/>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flipH="1">
            <a:off x="3915807" y="4378024"/>
            <a:ext cx="2001343" cy="1403108"/>
          </a:xfrm>
          <a:prstGeom prst="rect">
            <a:avLst/>
          </a:prstGeom>
        </p:spPr>
      </p:pic>
      <p:pic>
        <p:nvPicPr>
          <p:cNvPr id="12" name="図 11" descr="ナイフとフォーク&#10;&#10;AI によって生成されたコンテンツは間違っている可能性があります。">
            <a:extLst>
              <a:ext uri="{FF2B5EF4-FFF2-40B4-BE49-F238E27FC236}">
                <a16:creationId xmlns:a16="http://schemas.microsoft.com/office/drawing/2014/main" id="{1CCF72CD-3BDE-0B45-4858-6AF6B502C96F}"/>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flipH="1">
            <a:off x="1522122" y="4387040"/>
            <a:ext cx="2091136" cy="1394091"/>
          </a:xfrm>
          <a:prstGeom prst="rect">
            <a:avLst/>
          </a:prstGeom>
        </p:spPr>
      </p:pic>
      <p:pic>
        <p:nvPicPr>
          <p:cNvPr id="14" name="図 13" descr="ラケット, ブラシ, 座る, 持つ が含まれている画像&#10;&#10;AI によって生成されたコンテンツは間違っている可能性があります。">
            <a:extLst>
              <a:ext uri="{FF2B5EF4-FFF2-40B4-BE49-F238E27FC236}">
                <a16:creationId xmlns:a16="http://schemas.microsoft.com/office/drawing/2014/main" id="{158BEB96-A63E-995E-BC9B-77FB10A3271A}"/>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rot="16200000">
            <a:off x="1904281" y="2345630"/>
            <a:ext cx="1334670" cy="2091136"/>
          </a:xfrm>
          <a:prstGeom prst="rect">
            <a:avLst/>
          </a:prstGeom>
        </p:spPr>
      </p:pic>
      <p:pic>
        <p:nvPicPr>
          <p:cNvPr id="16" name="図 15" descr="ペア, ブルー, テーブル, 表面 が含まれている画像&#10;&#10;AI によって生成されたコンテンツは間違っている可能性があります。">
            <a:extLst>
              <a:ext uri="{FF2B5EF4-FFF2-40B4-BE49-F238E27FC236}">
                <a16:creationId xmlns:a16="http://schemas.microsoft.com/office/drawing/2014/main" id="{B9DC71C3-C5DA-C2A5-4511-1E7E002B8C57}"/>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rot="16200000">
            <a:off x="8430720" y="2128338"/>
            <a:ext cx="1196607" cy="2465546"/>
          </a:xfrm>
          <a:prstGeom prst="rect">
            <a:avLst/>
          </a:prstGeom>
        </p:spPr>
      </p:pic>
      <p:pic>
        <p:nvPicPr>
          <p:cNvPr id="18" name="図 17" descr="ブラシ が含まれている画像&#10;&#10;AI によって生成されたコンテンツは間違っている可能性があります。">
            <a:extLst>
              <a:ext uri="{FF2B5EF4-FFF2-40B4-BE49-F238E27FC236}">
                <a16:creationId xmlns:a16="http://schemas.microsoft.com/office/drawing/2014/main" id="{4F53B9E0-C9F8-0C0F-A53C-4DF84D8C6342}"/>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flipH="1">
            <a:off x="7814285" y="4080038"/>
            <a:ext cx="2508569" cy="1872658"/>
          </a:xfrm>
          <a:prstGeom prst="rect">
            <a:avLst/>
          </a:prstGeom>
        </p:spPr>
      </p:pic>
      <p:pic>
        <p:nvPicPr>
          <p:cNvPr id="20" name="図 19" descr="ブルー, ブラシ, ツール, ラケット が含まれている画像&#10;&#10;AI によって生成されたコンテンツは間違っている可能性があります。">
            <a:extLst>
              <a:ext uri="{FF2B5EF4-FFF2-40B4-BE49-F238E27FC236}">
                <a16:creationId xmlns:a16="http://schemas.microsoft.com/office/drawing/2014/main" id="{778AB11B-D2FF-1A4F-CE44-4F130E0E4162}"/>
              </a:ext>
            </a:extLst>
          </p:cNvPr>
          <p:cNvPicPr>
            <a:picLocks noChangeAspect="1"/>
          </p:cNvPicPr>
          <p:nvPr/>
        </p:nvPicPr>
        <p:blipFill>
          <a:blip r:embed="rId8" cstate="print">
            <a:extLst>
              <a:ext uri="{28A0092B-C50C-407E-A947-70E740481C1C}">
                <a14:useLocalDpi xmlns:a14="http://schemas.microsoft.com/office/drawing/2010/main"/>
              </a:ext>
            </a:extLst>
          </a:blip>
          <a:srcRect/>
          <a:stretch/>
        </p:blipFill>
        <p:spPr>
          <a:xfrm rot="16200000">
            <a:off x="4244638" y="2395035"/>
            <a:ext cx="1343686" cy="2001343"/>
          </a:xfrm>
          <a:prstGeom prst="rect">
            <a:avLst/>
          </a:prstGeom>
        </p:spPr>
      </p:pic>
      <p:sp>
        <p:nvSpPr>
          <p:cNvPr id="3" name="四角形吹き出し 1">
            <a:extLst>
              <a:ext uri="{FF2B5EF4-FFF2-40B4-BE49-F238E27FC236}">
                <a16:creationId xmlns:a16="http://schemas.microsoft.com/office/drawing/2014/main" id="{913B7CAB-9FCA-6F78-E6D8-A921606D18E3}"/>
              </a:ext>
            </a:extLst>
          </p:cNvPr>
          <p:cNvSpPr/>
          <p:nvPr/>
        </p:nvSpPr>
        <p:spPr>
          <a:xfrm>
            <a:off x="7241059" y="1523264"/>
            <a:ext cx="3655022" cy="751218"/>
          </a:xfrm>
          <a:prstGeom prst="wedgeRectCallout">
            <a:avLst>
              <a:gd name="adj1" fmla="val -21372"/>
              <a:gd name="adj2" fmla="val 48995"/>
            </a:avLst>
          </a:prstGeom>
          <a:solidFill>
            <a:srgbClr val="00B050">
              <a:alpha val="50980"/>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tIns="21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歯垢が落とせる歯ブラシ</a:t>
            </a:r>
          </a:p>
        </p:txBody>
      </p:sp>
      <p:sp>
        <p:nvSpPr>
          <p:cNvPr id="7" name="テキスト ボックス 6">
            <a:extLst>
              <a:ext uri="{FF2B5EF4-FFF2-40B4-BE49-F238E27FC236}">
                <a16:creationId xmlns:a16="http://schemas.microsoft.com/office/drawing/2014/main" id="{AA2A4873-5EA1-D5F4-BD0B-95AB28394B68}"/>
              </a:ext>
            </a:extLst>
          </p:cNvPr>
          <p:cNvSpPr txBox="1"/>
          <p:nvPr/>
        </p:nvSpPr>
        <p:spPr>
          <a:xfrm>
            <a:off x="1245119" y="1549558"/>
            <a:ext cx="822441" cy="307777"/>
          </a:xfrm>
          <a:prstGeom prst="rect">
            <a:avLst/>
          </a:prstGeom>
          <a:no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しこう</a:t>
            </a:r>
          </a:p>
        </p:txBody>
      </p:sp>
      <p:sp>
        <p:nvSpPr>
          <p:cNvPr id="8" name="テキスト ボックス 7">
            <a:extLst>
              <a:ext uri="{FF2B5EF4-FFF2-40B4-BE49-F238E27FC236}">
                <a16:creationId xmlns:a16="http://schemas.microsoft.com/office/drawing/2014/main" id="{B0891CF9-F039-CE38-8371-717689B0ECBB}"/>
              </a:ext>
            </a:extLst>
          </p:cNvPr>
          <p:cNvSpPr txBox="1"/>
          <p:nvPr/>
        </p:nvSpPr>
        <p:spPr>
          <a:xfrm>
            <a:off x="7311412" y="1549558"/>
            <a:ext cx="771278" cy="307777"/>
          </a:xfrm>
          <a:prstGeom prst="rect">
            <a:avLst/>
          </a:prstGeom>
          <a:no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しこう</a:t>
            </a:r>
          </a:p>
        </p:txBody>
      </p:sp>
    </p:spTree>
    <p:extLst>
      <p:ext uri="{BB962C8B-B14F-4D97-AF65-F5344CB8AC3E}">
        <p14:creationId xmlns:p14="http://schemas.microsoft.com/office/powerpoint/2010/main" val="42582575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D98DA7-B448-1946-0F37-A5C3347509A1}"/>
            </a:ext>
          </a:extLst>
        </p:cNvPr>
        <p:cNvGrpSpPr/>
        <p:nvPr/>
      </p:nvGrpSpPr>
      <p:grpSpPr>
        <a:xfrm>
          <a:off x="0" y="0"/>
          <a:ext cx="0" cy="0"/>
          <a:chOff x="0" y="0"/>
          <a:chExt cx="0" cy="0"/>
        </a:xfrm>
      </p:grpSpPr>
      <p:pic>
        <p:nvPicPr>
          <p:cNvPr id="23" name="図 22" descr="屋内, 装飾, ケーキ, テーブル が含まれている画像&#10;&#10;AI によって生成されたコンテンツは間違っている可能性があります。">
            <a:extLst>
              <a:ext uri="{FF2B5EF4-FFF2-40B4-BE49-F238E27FC236}">
                <a16:creationId xmlns:a16="http://schemas.microsoft.com/office/drawing/2014/main" id="{4B268C16-431E-0934-97B4-84B68755FFD8}"/>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6241632" y="3429000"/>
            <a:ext cx="5641235" cy="3239591"/>
          </a:xfrm>
          <a:prstGeom prst="rect">
            <a:avLst/>
          </a:prstGeom>
        </p:spPr>
      </p:pic>
      <p:pic>
        <p:nvPicPr>
          <p:cNvPr id="21" name="図 20" descr="プラスチックの容器&#10;&#10;AI によって生成されたコンテンツは間違っている可能性があります。">
            <a:extLst>
              <a:ext uri="{FF2B5EF4-FFF2-40B4-BE49-F238E27FC236}">
                <a16:creationId xmlns:a16="http://schemas.microsoft.com/office/drawing/2014/main" id="{8005A785-30A7-2BB3-5AF7-16E65EE49D87}"/>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315035" y="1234833"/>
            <a:ext cx="5278492" cy="2937897"/>
          </a:xfrm>
          <a:prstGeom prst="rect">
            <a:avLst/>
          </a:prstGeom>
        </p:spPr>
      </p:pic>
      <p:sp>
        <p:nvSpPr>
          <p:cNvPr id="6" name="正方形/長方形 5">
            <a:extLst>
              <a:ext uri="{FF2B5EF4-FFF2-40B4-BE49-F238E27FC236}">
                <a16:creationId xmlns:a16="http://schemas.microsoft.com/office/drawing/2014/main" id="{86DED768-50FF-15C0-26FD-BA5350BA011C}"/>
              </a:ext>
            </a:extLst>
          </p:cNvPr>
          <p:cNvSpPr/>
          <p:nvPr/>
        </p:nvSpPr>
        <p:spPr>
          <a:xfrm>
            <a:off x="0" y="-1"/>
            <a:ext cx="12192000" cy="102870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2" name="テキスト ボックス 1">
            <a:extLst>
              <a:ext uri="{FF2B5EF4-FFF2-40B4-BE49-F238E27FC236}">
                <a16:creationId xmlns:a16="http://schemas.microsoft.com/office/drawing/2014/main" id="{A95E899D-8402-846D-CC3F-AA74FBDB89FD}"/>
              </a:ext>
            </a:extLst>
          </p:cNvPr>
          <p:cNvSpPr txBox="1"/>
          <p:nvPr/>
        </p:nvSpPr>
        <p:spPr>
          <a:xfrm>
            <a:off x="1502435" y="80991"/>
            <a:ext cx="9187130" cy="92333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5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歯垢が残りやすいところは？</a:t>
            </a:r>
          </a:p>
        </p:txBody>
      </p:sp>
      <p:sp>
        <p:nvSpPr>
          <p:cNvPr id="12" name="フリーフォーム 51">
            <a:extLst>
              <a:ext uri="{FF2B5EF4-FFF2-40B4-BE49-F238E27FC236}">
                <a16:creationId xmlns:a16="http://schemas.microsoft.com/office/drawing/2014/main" id="{6193130F-0E0B-BF47-72E7-E4FC4FDF00F6}"/>
              </a:ext>
            </a:extLst>
          </p:cNvPr>
          <p:cNvSpPr/>
          <p:nvPr/>
        </p:nvSpPr>
        <p:spPr>
          <a:xfrm>
            <a:off x="4375064" y="2073959"/>
            <a:ext cx="789524" cy="763523"/>
          </a:xfrm>
          <a:custGeom>
            <a:avLst/>
            <a:gdLst>
              <a:gd name="connsiteX0" fmla="*/ 295275 w 295275"/>
              <a:gd name="connsiteY0" fmla="*/ 190500 h 247650"/>
              <a:gd name="connsiteX1" fmla="*/ 295275 w 295275"/>
              <a:gd name="connsiteY1" fmla="*/ 76200 h 247650"/>
              <a:gd name="connsiteX2" fmla="*/ 209550 w 295275"/>
              <a:gd name="connsiteY2" fmla="*/ 9525 h 247650"/>
              <a:gd name="connsiteX3" fmla="*/ 66675 w 295275"/>
              <a:gd name="connsiteY3" fmla="*/ 0 h 247650"/>
              <a:gd name="connsiteX4" fmla="*/ 38100 w 295275"/>
              <a:gd name="connsiteY4" fmla="*/ 66675 h 247650"/>
              <a:gd name="connsiteX5" fmla="*/ 0 w 295275"/>
              <a:gd name="connsiteY5" fmla="*/ 161925 h 247650"/>
              <a:gd name="connsiteX6" fmla="*/ 0 w 295275"/>
              <a:gd name="connsiteY6" fmla="*/ 209550 h 247650"/>
              <a:gd name="connsiteX7" fmla="*/ 85725 w 295275"/>
              <a:gd name="connsiteY7" fmla="*/ 247650 h 247650"/>
              <a:gd name="connsiteX8" fmla="*/ 180975 w 295275"/>
              <a:gd name="connsiteY8" fmla="*/ 238125 h 247650"/>
              <a:gd name="connsiteX9" fmla="*/ 295275 w 295275"/>
              <a:gd name="connsiteY9" fmla="*/ 19050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275" h="247650">
                <a:moveTo>
                  <a:pt x="295275" y="190500"/>
                </a:moveTo>
                <a:lnTo>
                  <a:pt x="295275" y="76200"/>
                </a:lnTo>
                <a:lnTo>
                  <a:pt x="209550" y="9525"/>
                </a:lnTo>
                <a:lnTo>
                  <a:pt x="66675" y="0"/>
                </a:lnTo>
                <a:lnTo>
                  <a:pt x="38100" y="66675"/>
                </a:lnTo>
                <a:lnTo>
                  <a:pt x="0" y="161925"/>
                </a:lnTo>
                <a:lnTo>
                  <a:pt x="0" y="209550"/>
                </a:lnTo>
                <a:lnTo>
                  <a:pt x="85725" y="247650"/>
                </a:lnTo>
                <a:lnTo>
                  <a:pt x="180975" y="238125"/>
                </a:lnTo>
                <a:lnTo>
                  <a:pt x="295275" y="190500"/>
                </a:lnTo>
                <a:close/>
              </a:path>
            </a:pathLst>
          </a:custGeom>
          <a:pattFill prst="dkUpDiag">
            <a:fgClr>
              <a:srgbClr val="00B050"/>
            </a:fgClr>
            <a:bgClr>
              <a:schemeClr val="bg1"/>
            </a:bgClr>
          </a:patt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2800" b="0" i="0" u="none" strike="noStrike" kern="1200" cap="none" spc="0" normalizeH="0" baseline="0" noProof="0">
              <a:ln>
                <a:noFill/>
              </a:ln>
              <a:solidFill>
                <a:prstClr val="white"/>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13" name="フリーフォーム 52">
            <a:extLst>
              <a:ext uri="{FF2B5EF4-FFF2-40B4-BE49-F238E27FC236}">
                <a16:creationId xmlns:a16="http://schemas.microsoft.com/office/drawing/2014/main" id="{92F5B388-CCCE-6C37-9254-B6D0061F43D6}"/>
              </a:ext>
            </a:extLst>
          </p:cNvPr>
          <p:cNvSpPr/>
          <p:nvPr/>
        </p:nvSpPr>
        <p:spPr>
          <a:xfrm>
            <a:off x="2954281" y="2093243"/>
            <a:ext cx="789524" cy="886861"/>
          </a:xfrm>
          <a:custGeom>
            <a:avLst/>
            <a:gdLst>
              <a:gd name="connsiteX0" fmla="*/ 295275 w 295275"/>
              <a:gd name="connsiteY0" fmla="*/ 190500 h 247650"/>
              <a:gd name="connsiteX1" fmla="*/ 295275 w 295275"/>
              <a:gd name="connsiteY1" fmla="*/ 76200 h 247650"/>
              <a:gd name="connsiteX2" fmla="*/ 209550 w 295275"/>
              <a:gd name="connsiteY2" fmla="*/ 9525 h 247650"/>
              <a:gd name="connsiteX3" fmla="*/ 66675 w 295275"/>
              <a:gd name="connsiteY3" fmla="*/ 0 h 247650"/>
              <a:gd name="connsiteX4" fmla="*/ 38100 w 295275"/>
              <a:gd name="connsiteY4" fmla="*/ 66675 h 247650"/>
              <a:gd name="connsiteX5" fmla="*/ 0 w 295275"/>
              <a:gd name="connsiteY5" fmla="*/ 161925 h 247650"/>
              <a:gd name="connsiteX6" fmla="*/ 0 w 295275"/>
              <a:gd name="connsiteY6" fmla="*/ 209550 h 247650"/>
              <a:gd name="connsiteX7" fmla="*/ 85725 w 295275"/>
              <a:gd name="connsiteY7" fmla="*/ 247650 h 247650"/>
              <a:gd name="connsiteX8" fmla="*/ 180975 w 295275"/>
              <a:gd name="connsiteY8" fmla="*/ 238125 h 247650"/>
              <a:gd name="connsiteX9" fmla="*/ 295275 w 295275"/>
              <a:gd name="connsiteY9" fmla="*/ 19050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275" h="247650">
                <a:moveTo>
                  <a:pt x="295275" y="190500"/>
                </a:moveTo>
                <a:lnTo>
                  <a:pt x="295275" y="76200"/>
                </a:lnTo>
                <a:lnTo>
                  <a:pt x="209550" y="9525"/>
                </a:lnTo>
                <a:lnTo>
                  <a:pt x="66675" y="0"/>
                </a:lnTo>
                <a:lnTo>
                  <a:pt x="38100" y="66675"/>
                </a:lnTo>
                <a:lnTo>
                  <a:pt x="0" y="161925"/>
                </a:lnTo>
                <a:lnTo>
                  <a:pt x="0" y="209550"/>
                </a:lnTo>
                <a:lnTo>
                  <a:pt x="85725" y="247650"/>
                </a:lnTo>
                <a:lnTo>
                  <a:pt x="180975" y="238125"/>
                </a:lnTo>
                <a:lnTo>
                  <a:pt x="295275" y="190500"/>
                </a:lnTo>
                <a:close/>
              </a:path>
            </a:pathLst>
          </a:custGeom>
          <a:pattFill prst="dkUpDiag">
            <a:fgClr>
              <a:srgbClr val="00B050"/>
            </a:fgClr>
            <a:bgClr>
              <a:schemeClr val="bg1"/>
            </a:bgClr>
          </a:patt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2800" b="0" i="0" u="none" strike="noStrike" kern="1200" cap="none" spc="0" normalizeH="0" baseline="0" noProof="0">
              <a:ln>
                <a:noFill/>
              </a:ln>
              <a:solidFill>
                <a:prstClr val="white"/>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14" name="フリーフォーム 53">
            <a:extLst>
              <a:ext uri="{FF2B5EF4-FFF2-40B4-BE49-F238E27FC236}">
                <a16:creationId xmlns:a16="http://schemas.microsoft.com/office/drawing/2014/main" id="{B79617D4-1AC1-9CD5-A75E-0653168A7B14}"/>
              </a:ext>
            </a:extLst>
          </p:cNvPr>
          <p:cNvSpPr/>
          <p:nvPr/>
        </p:nvSpPr>
        <p:spPr>
          <a:xfrm>
            <a:off x="1791369" y="2228327"/>
            <a:ext cx="534839" cy="616692"/>
          </a:xfrm>
          <a:custGeom>
            <a:avLst/>
            <a:gdLst>
              <a:gd name="connsiteX0" fmla="*/ 295275 w 295275"/>
              <a:gd name="connsiteY0" fmla="*/ 190500 h 247650"/>
              <a:gd name="connsiteX1" fmla="*/ 295275 w 295275"/>
              <a:gd name="connsiteY1" fmla="*/ 76200 h 247650"/>
              <a:gd name="connsiteX2" fmla="*/ 209550 w 295275"/>
              <a:gd name="connsiteY2" fmla="*/ 9525 h 247650"/>
              <a:gd name="connsiteX3" fmla="*/ 66675 w 295275"/>
              <a:gd name="connsiteY3" fmla="*/ 0 h 247650"/>
              <a:gd name="connsiteX4" fmla="*/ 38100 w 295275"/>
              <a:gd name="connsiteY4" fmla="*/ 66675 h 247650"/>
              <a:gd name="connsiteX5" fmla="*/ 0 w 295275"/>
              <a:gd name="connsiteY5" fmla="*/ 161925 h 247650"/>
              <a:gd name="connsiteX6" fmla="*/ 0 w 295275"/>
              <a:gd name="connsiteY6" fmla="*/ 209550 h 247650"/>
              <a:gd name="connsiteX7" fmla="*/ 85725 w 295275"/>
              <a:gd name="connsiteY7" fmla="*/ 247650 h 247650"/>
              <a:gd name="connsiteX8" fmla="*/ 180975 w 295275"/>
              <a:gd name="connsiteY8" fmla="*/ 238125 h 247650"/>
              <a:gd name="connsiteX9" fmla="*/ 295275 w 295275"/>
              <a:gd name="connsiteY9" fmla="*/ 19050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275" h="247650">
                <a:moveTo>
                  <a:pt x="295275" y="190500"/>
                </a:moveTo>
                <a:lnTo>
                  <a:pt x="295275" y="76200"/>
                </a:lnTo>
                <a:lnTo>
                  <a:pt x="209550" y="9525"/>
                </a:lnTo>
                <a:lnTo>
                  <a:pt x="66675" y="0"/>
                </a:lnTo>
                <a:lnTo>
                  <a:pt x="38100" y="66675"/>
                </a:lnTo>
                <a:lnTo>
                  <a:pt x="0" y="161925"/>
                </a:lnTo>
                <a:lnTo>
                  <a:pt x="0" y="209550"/>
                </a:lnTo>
                <a:lnTo>
                  <a:pt x="85725" y="247650"/>
                </a:lnTo>
                <a:lnTo>
                  <a:pt x="180975" y="238125"/>
                </a:lnTo>
                <a:lnTo>
                  <a:pt x="295275" y="190500"/>
                </a:lnTo>
                <a:close/>
              </a:path>
            </a:pathLst>
          </a:custGeom>
          <a:pattFill prst="dkUpDiag">
            <a:fgClr>
              <a:srgbClr val="00B050"/>
            </a:fgClr>
            <a:bgClr>
              <a:schemeClr val="bg1"/>
            </a:bgClr>
          </a:patt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2800" b="0" i="0" u="none" strike="noStrike" kern="1200" cap="none" spc="0" normalizeH="0" baseline="0" noProof="0">
              <a:ln>
                <a:noFill/>
              </a:ln>
              <a:solidFill>
                <a:prstClr val="white"/>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15" name="フリーフォーム 54">
            <a:extLst>
              <a:ext uri="{FF2B5EF4-FFF2-40B4-BE49-F238E27FC236}">
                <a16:creationId xmlns:a16="http://schemas.microsoft.com/office/drawing/2014/main" id="{2B307523-43E0-D6A5-C344-DA83B57C1836}"/>
              </a:ext>
            </a:extLst>
          </p:cNvPr>
          <p:cNvSpPr/>
          <p:nvPr/>
        </p:nvSpPr>
        <p:spPr>
          <a:xfrm>
            <a:off x="802123" y="2342755"/>
            <a:ext cx="560307" cy="528593"/>
          </a:xfrm>
          <a:custGeom>
            <a:avLst/>
            <a:gdLst>
              <a:gd name="connsiteX0" fmla="*/ 295275 w 295275"/>
              <a:gd name="connsiteY0" fmla="*/ 190500 h 247650"/>
              <a:gd name="connsiteX1" fmla="*/ 295275 w 295275"/>
              <a:gd name="connsiteY1" fmla="*/ 76200 h 247650"/>
              <a:gd name="connsiteX2" fmla="*/ 209550 w 295275"/>
              <a:gd name="connsiteY2" fmla="*/ 9525 h 247650"/>
              <a:gd name="connsiteX3" fmla="*/ 66675 w 295275"/>
              <a:gd name="connsiteY3" fmla="*/ 0 h 247650"/>
              <a:gd name="connsiteX4" fmla="*/ 38100 w 295275"/>
              <a:gd name="connsiteY4" fmla="*/ 66675 h 247650"/>
              <a:gd name="connsiteX5" fmla="*/ 0 w 295275"/>
              <a:gd name="connsiteY5" fmla="*/ 161925 h 247650"/>
              <a:gd name="connsiteX6" fmla="*/ 0 w 295275"/>
              <a:gd name="connsiteY6" fmla="*/ 209550 h 247650"/>
              <a:gd name="connsiteX7" fmla="*/ 85725 w 295275"/>
              <a:gd name="connsiteY7" fmla="*/ 247650 h 247650"/>
              <a:gd name="connsiteX8" fmla="*/ 180975 w 295275"/>
              <a:gd name="connsiteY8" fmla="*/ 238125 h 247650"/>
              <a:gd name="connsiteX9" fmla="*/ 295275 w 295275"/>
              <a:gd name="connsiteY9" fmla="*/ 19050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275" h="247650">
                <a:moveTo>
                  <a:pt x="295275" y="190500"/>
                </a:moveTo>
                <a:lnTo>
                  <a:pt x="295275" y="76200"/>
                </a:lnTo>
                <a:lnTo>
                  <a:pt x="209550" y="9525"/>
                </a:lnTo>
                <a:lnTo>
                  <a:pt x="66675" y="0"/>
                </a:lnTo>
                <a:lnTo>
                  <a:pt x="38100" y="66675"/>
                </a:lnTo>
                <a:lnTo>
                  <a:pt x="0" y="161925"/>
                </a:lnTo>
                <a:lnTo>
                  <a:pt x="0" y="209550"/>
                </a:lnTo>
                <a:lnTo>
                  <a:pt x="85725" y="247650"/>
                </a:lnTo>
                <a:lnTo>
                  <a:pt x="180975" y="238125"/>
                </a:lnTo>
                <a:lnTo>
                  <a:pt x="295275" y="190500"/>
                </a:lnTo>
                <a:close/>
              </a:path>
            </a:pathLst>
          </a:custGeom>
          <a:pattFill prst="dkUpDiag">
            <a:fgClr>
              <a:srgbClr val="00B050"/>
            </a:fgClr>
            <a:bgClr>
              <a:schemeClr val="bg1"/>
            </a:bgClr>
          </a:patt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2800" b="0" i="0" u="none" strike="noStrike" kern="1200" cap="none" spc="0" normalizeH="0" baseline="0" noProof="0">
              <a:ln>
                <a:noFill/>
              </a:ln>
              <a:solidFill>
                <a:prstClr val="white"/>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16" name="四角形吹き出し 50">
            <a:extLst>
              <a:ext uri="{FF2B5EF4-FFF2-40B4-BE49-F238E27FC236}">
                <a16:creationId xmlns:a16="http://schemas.microsoft.com/office/drawing/2014/main" id="{51D5484A-3833-F6A4-3115-863F6391D062}"/>
              </a:ext>
            </a:extLst>
          </p:cNvPr>
          <p:cNvSpPr/>
          <p:nvPr/>
        </p:nvSpPr>
        <p:spPr>
          <a:xfrm>
            <a:off x="360082" y="4106715"/>
            <a:ext cx="2805415" cy="716705"/>
          </a:xfrm>
          <a:prstGeom prst="wedgeRectCallout">
            <a:avLst>
              <a:gd name="adj1" fmla="val -22073"/>
              <a:gd name="adj2" fmla="val -223220"/>
            </a:avLst>
          </a:prstGeom>
          <a:solidFill>
            <a:schemeClr val="bg1"/>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800" b="0" i="0" u="none" strike="noStrike" kern="1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Times New Roman" panose="02020603050405020304" pitchFamily="18" charset="0"/>
              </a:rPr>
              <a:t>かみ合わせ</a:t>
            </a:r>
            <a:endParaRPr kumimoji="0" lang="ja-JP" altLang="en-US" sz="2800" b="0" i="0" u="none" strike="noStrike" kern="100" cap="none" spc="0" normalizeH="0" baseline="0" noProof="0" dirty="0">
              <a:ln>
                <a:noFill/>
              </a:ln>
              <a:solidFill>
                <a:prstClr val="white"/>
              </a:solidFill>
              <a:effectLst/>
              <a:uLnTx/>
              <a:uFillTx/>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sp>
        <p:nvSpPr>
          <p:cNvPr id="17" name="四角形吹き出し 38">
            <a:extLst>
              <a:ext uri="{FF2B5EF4-FFF2-40B4-BE49-F238E27FC236}">
                <a16:creationId xmlns:a16="http://schemas.microsoft.com/office/drawing/2014/main" id="{C6624030-C4D3-2364-2C8A-A985E7AD59D4}"/>
              </a:ext>
            </a:extLst>
          </p:cNvPr>
          <p:cNvSpPr/>
          <p:nvPr/>
        </p:nvSpPr>
        <p:spPr>
          <a:xfrm>
            <a:off x="6303987" y="1923090"/>
            <a:ext cx="3462031" cy="716705"/>
          </a:xfrm>
          <a:prstGeom prst="wedgeRectCallout">
            <a:avLst>
              <a:gd name="adj1" fmla="val -26326"/>
              <a:gd name="adj2" fmla="val 163726"/>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800" b="0" i="0" u="none" strike="noStrike" kern="1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Times New Roman" panose="02020603050405020304" pitchFamily="18" charset="0"/>
              </a:rPr>
              <a:t>歯と歯肉のさかい目</a:t>
            </a:r>
            <a:endParaRPr kumimoji="0" lang="ja-JP" altLang="en-US" sz="2800" b="0" i="0" u="none" strike="noStrike" kern="100" cap="none" spc="0" normalizeH="0" baseline="0" noProof="0" dirty="0">
              <a:ln>
                <a:noFill/>
              </a:ln>
              <a:solidFill>
                <a:prstClr val="white"/>
              </a:solidFill>
              <a:effectLst/>
              <a:uLnTx/>
              <a:uFillTx/>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sp>
        <p:nvSpPr>
          <p:cNvPr id="18" name="四角形吹き出し 42">
            <a:extLst>
              <a:ext uri="{FF2B5EF4-FFF2-40B4-BE49-F238E27FC236}">
                <a16:creationId xmlns:a16="http://schemas.microsoft.com/office/drawing/2014/main" id="{9C6B1AF2-529C-6EB9-2A29-871F06B32F3B}"/>
              </a:ext>
            </a:extLst>
          </p:cNvPr>
          <p:cNvSpPr/>
          <p:nvPr/>
        </p:nvSpPr>
        <p:spPr>
          <a:xfrm>
            <a:off x="2954281" y="5851986"/>
            <a:ext cx="3088041" cy="748286"/>
          </a:xfrm>
          <a:prstGeom prst="wedgeRectCallout">
            <a:avLst>
              <a:gd name="adj1" fmla="val 88398"/>
              <a:gd name="adj2" fmla="val -100273"/>
            </a:avLst>
          </a:prstGeom>
          <a:solidFill>
            <a:schemeClr val="bg1"/>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800" b="0" i="0" u="none" strike="noStrike" kern="1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Times New Roman" panose="02020603050405020304" pitchFamily="18" charset="0"/>
              </a:rPr>
              <a:t>歯と歯の間</a:t>
            </a:r>
            <a:endParaRPr kumimoji="0" lang="en-US" altLang="ja-JP" sz="2800" b="0" i="0" u="none" strike="noStrike" kern="1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sp>
        <p:nvSpPr>
          <p:cNvPr id="24" name="フリーフォーム: 図形 23">
            <a:extLst>
              <a:ext uri="{FF2B5EF4-FFF2-40B4-BE49-F238E27FC236}">
                <a16:creationId xmlns:a16="http://schemas.microsoft.com/office/drawing/2014/main" id="{EAB4F694-591F-6734-11BF-90605E861372}"/>
              </a:ext>
            </a:extLst>
          </p:cNvPr>
          <p:cNvSpPr/>
          <p:nvPr/>
        </p:nvSpPr>
        <p:spPr>
          <a:xfrm>
            <a:off x="6259346" y="3455523"/>
            <a:ext cx="5132764" cy="848725"/>
          </a:xfrm>
          <a:custGeom>
            <a:avLst/>
            <a:gdLst>
              <a:gd name="connsiteX0" fmla="*/ 0 w 5132764"/>
              <a:gd name="connsiteY0" fmla="*/ 484985 h 848725"/>
              <a:gd name="connsiteX1" fmla="*/ 171766 w 5132764"/>
              <a:gd name="connsiteY1" fmla="*/ 262700 h 848725"/>
              <a:gd name="connsiteX2" fmla="*/ 313220 w 5132764"/>
              <a:gd name="connsiteY2" fmla="*/ 45467 h 848725"/>
              <a:gd name="connsiteX3" fmla="*/ 742634 w 5132764"/>
              <a:gd name="connsiteY3" fmla="*/ 0 h 848725"/>
              <a:gd name="connsiteX4" fmla="*/ 954815 w 5132764"/>
              <a:gd name="connsiteY4" fmla="*/ 90934 h 848725"/>
              <a:gd name="connsiteX5" fmla="*/ 1020490 w 5132764"/>
              <a:gd name="connsiteY5" fmla="*/ 373843 h 848725"/>
              <a:gd name="connsiteX6" fmla="*/ 1040698 w 5132764"/>
              <a:gd name="connsiteY6" fmla="*/ 626439 h 848725"/>
              <a:gd name="connsiteX7" fmla="*/ 1040698 w 5132764"/>
              <a:gd name="connsiteY7" fmla="*/ 772946 h 848725"/>
              <a:gd name="connsiteX8" fmla="*/ 1318555 w 5132764"/>
              <a:gd name="connsiteY8" fmla="*/ 575920 h 848725"/>
              <a:gd name="connsiteX9" fmla="*/ 1525684 w 5132764"/>
              <a:gd name="connsiteY9" fmla="*/ 409206 h 848725"/>
              <a:gd name="connsiteX10" fmla="*/ 1798488 w 5132764"/>
              <a:gd name="connsiteY10" fmla="*/ 328375 h 848725"/>
              <a:gd name="connsiteX11" fmla="*/ 1909631 w 5132764"/>
              <a:gd name="connsiteY11" fmla="*/ 328375 h 848725"/>
              <a:gd name="connsiteX12" fmla="*/ 1970254 w 5132764"/>
              <a:gd name="connsiteY12" fmla="*/ 429414 h 848725"/>
              <a:gd name="connsiteX13" fmla="*/ 1985410 w 5132764"/>
              <a:gd name="connsiteY13" fmla="*/ 479933 h 848725"/>
              <a:gd name="connsiteX14" fmla="*/ 2025825 w 5132764"/>
              <a:gd name="connsiteY14" fmla="*/ 661803 h 848725"/>
              <a:gd name="connsiteX15" fmla="*/ 2035929 w 5132764"/>
              <a:gd name="connsiteY15" fmla="*/ 843673 h 848725"/>
              <a:gd name="connsiteX16" fmla="*/ 2162227 w 5132764"/>
              <a:gd name="connsiteY16" fmla="*/ 762842 h 848725"/>
              <a:gd name="connsiteX17" fmla="*/ 2187487 w 5132764"/>
              <a:gd name="connsiteY17" fmla="*/ 722426 h 848725"/>
              <a:gd name="connsiteX18" fmla="*/ 2344097 w 5132764"/>
              <a:gd name="connsiteY18" fmla="*/ 621387 h 848725"/>
              <a:gd name="connsiteX19" fmla="*/ 2505759 w 5132764"/>
              <a:gd name="connsiteY19" fmla="*/ 495089 h 848725"/>
              <a:gd name="connsiteX20" fmla="*/ 2621953 w 5132764"/>
              <a:gd name="connsiteY20" fmla="*/ 464778 h 848725"/>
              <a:gd name="connsiteX21" fmla="*/ 2672473 w 5132764"/>
              <a:gd name="connsiteY21" fmla="*/ 560764 h 848725"/>
              <a:gd name="connsiteX22" fmla="*/ 2697732 w 5132764"/>
              <a:gd name="connsiteY22" fmla="*/ 757790 h 848725"/>
              <a:gd name="connsiteX23" fmla="*/ 2702784 w 5132764"/>
              <a:gd name="connsiteY23" fmla="*/ 848725 h 848725"/>
              <a:gd name="connsiteX24" fmla="*/ 2935173 w 5132764"/>
              <a:gd name="connsiteY24" fmla="*/ 808309 h 848725"/>
              <a:gd name="connsiteX25" fmla="*/ 3137251 w 5132764"/>
              <a:gd name="connsiteY25" fmla="*/ 702218 h 848725"/>
              <a:gd name="connsiteX26" fmla="*/ 3399951 w 5132764"/>
              <a:gd name="connsiteY26" fmla="*/ 510245 h 848725"/>
              <a:gd name="connsiteX27" fmla="*/ 3475730 w 5132764"/>
              <a:gd name="connsiteY27" fmla="*/ 510245 h 848725"/>
              <a:gd name="connsiteX28" fmla="*/ 3586873 w 5132764"/>
              <a:gd name="connsiteY28" fmla="*/ 601180 h 848725"/>
              <a:gd name="connsiteX29" fmla="*/ 3637392 w 5132764"/>
              <a:gd name="connsiteY29" fmla="*/ 767894 h 848725"/>
              <a:gd name="connsiteX30" fmla="*/ 3728327 w 5132764"/>
              <a:gd name="connsiteY30" fmla="*/ 772946 h 848725"/>
              <a:gd name="connsiteX31" fmla="*/ 3975872 w 5132764"/>
              <a:gd name="connsiteY31" fmla="*/ 641595 h 848725"/>
              <a:gd name="connsiteX32" fmla="*/ 4188053 w 5132764"/>
              <a:gd name="connsiteY32" fmla="*/ 520349 h 848725"/>
              <a:gd name="connsiteX33" fmla="*/ 4385078 w 5132764"/>
              <a:gd name="connsiteY33" fmla="*/ 419310 h 848725"/>
              <a:gd name="connsiteX34" fmla="*/ 4521481 w 5132764"/>
              <a:gd name="connsiteY34" fmla="*/ 434466 h 848725"/>
              <a:gd name="connsiteX35" fmla="*/ 4566948 w 5132764"/>
              <a:gd name="connsiteY35" fmla="*/ 586024 h 848725"/>
              <a:gd name="connsiteX36" fmla="*/ 4592208 w 5132764"/>
              <a:gd name="connsiteY36" fmla="*/ 626439 h 848725"/>
              <a:gd name="connsiteX37" fmla="*/ 4693246 w 5132764"/>
              <a:gd name="connsiteY37" fmla="*/ 560764 h 848725"/>
              <a:gd name="connsiteX38" fmla="*/ 4915531 w 5132764"/>
              <a:gd name="connsiteY38" fmla="*/ 484985 h 848725"/>
              <a:gd name="connsiteX39" fmla="*/ 5132764 w 5132764"/>
              <a:gd name="connsiteY39" fmla="*/ 454674 h 84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132764" h="848725">
                <a:moveTo>
                  <a:pt x="0" y="484985"/>
                </a:moveTo>
                <a:lnTo>
                  <a:pt x="171766" y="262700"/>
                </a:lnTo>
                <a:lnTo>
                  <a:pt x="313220" y="45467"/>
                </a:lnTo>
                <a:lnTo>
                  <a:pt x="742634" y="0"/>
                </a:lnTo>
                <a:lnTo>
                  <a:pt x="954815" y="90934"/>
                </a:lnTo>
                <a:lnTo>
                  <a:pt x="1020490" y="373843"/>
                </a:lnTo>
                <a:lnTo>
                  <a:pt x="1040698" y="626439"/>
                </a:lnTo>
                <a:lnTo>
                  <a:pt x="1040698" y="772946"/>
                </a:lnTo>
                <a:lnTo>
                  <a:pt x="1318555" y="575920"/>
                </a:lnTo>
                <a:lnTo>
                  <a:pt x="1525684" y="409206"/>
                </a:lnTo>
                <a:lnTo>
                  <a:pt x="1798488" y="328375"/>
                </a:lnTo>
                <a:lnTo>
                  <a:pt x="1909631" y="328375"/>
                </a:lnTo>
                <a:lnTo>
                  <a:pt x="1970254" y="429414"/>
                </a:lnTo>
                <a:lnTo>
                  <a:pt x="1985410" y="479933"/>
                </a:lnTo>
                <a:lnTo>
                  <a:pt x="2025825" y="661803"/>
                </a:lnTo>
                <a:lnTo>
                  <a:pt x="2035929" y="843673"/>
                </a:lnTo>
                <a:lnTo>
                  <a:pt x="2162227" y="762842"/>
                </a:lnTo>
                <a:lnTo>
                  <a:pt x="2187487" y="722426"/>
                </a:lnTo>
                <a:lnTo>
                  <a:pt x="2344097" y="621387"/>
                </a:lnTo>
                <a:lnTo>
                  <a:pt x="2505759" y="495089"/>
                </a:lnTo>
                <a:lnTo>
                  <a:pt x="2621953" y="464778"/>
                </a:lnTo>
                <a:lnTo>
                  <a:pt x="2672473" y="560764"/>
                </a:lnTo>
                <a:lnTo>
                  <a:pt x="2697732" y="757790"/>
                </a:lnTo>
                <a:lnTo>
                  <a:pt x="2702784" y="848725"/>
                </a:lnTo>
                <a:lnTo>
                  <a:pt x="2935173" y="808309"/>
                </a:lnTo>
                <a:lnTo>
                  <a:pt x="3137251" y="702218"/>
                </a:lnTo>
                <a:lnTo>
                  <a:pt x="3399951" y="510245"/>
                </a:lnTo>
                <a:lnTo>
                  <a:pt x="3475730" y="510245"/>
                </a:lnTo>
                <a:lnTo>
                  <a:pt x="3586873" y="601180"/>
                </a:lnTo>
                <a:lnTo>
                  <a:pt x="3637392" y="767894"/>
                </a:lnTo>
                <a:lnTo>
                  <a:pt x="3728327" y="772946"/>
                </a:lnTo>
                <a:lnTo>
                  <a:pt x="3975872" y="641595"/>
                </a:lnTo>
                <a:lnTo>
                  <a:pt x="4188053" y="520349"/>
                </a:lnTo>
                <a:lnTo>
                  <a:pt x="4385078" y="419310"/>
                </a:lnTo>
                <a:lnTo>
                  <a:pt x="4521481" y="434466"/>
                </a:lnTo>
                <a:lnTo>
                  <a:pt x="4566948" y="586024"/>
                </a:lnTo>
                <a:cubicBezTo>
                  <a:pt x="4593187" y="622757"/>
                  <a:pt x="4592208" y="606901"/>
                  <a:pt x="4592208" y="626439"/>
                </a:cubicBezTo>
                <a:lnTo>
                  <a:pt x="4693246" y="560764"/>
                </a:lnTo>
                <a:lnTo>
                  <a:pt x="4915531" y="484985"/>
                </a:lnTo>
                <a:lnTo>
                  <a:pt x="5132764" y="454674"/>
                </a:lnTo>
              </a:path>
            </a:pathLst>
          </a:custGeom>
          <a:noFill/>
          <a:ln w="57150">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26" name="直線コネクタ 25">
            <a:extLst>
              <a:ext uri="{FF2B5EF4-FFF2-40B4-BE49-F238E27FC236}">
                <a16:creationId xmlns:a16="http://schemas.microsoft.com/office/drawing/2014/main" id="{D23EA002-B8CF-BBCB-0862-B06DF0162FB1}"/>
              </a:ext>
            </a:extLst>
          </p:cNvPr>
          <p:cNvCxnSpPr>
            <a:cxnSpLocks/>
          </p:cNvCxnSpPr>
          <p:nvPr/>
        </p:nvCxnSpPr>
        <p:spPr>
          <a:xfrm flipH="1">
            <a:off x="7224265" y="4238572"/>
            <a:ext cx="70727" cy="656752"/>
          </a:xfrm>
          <a:prstGeom prst="line">
            <a:avLst/>
          </a:prstGeom>
          <a:ln w="1143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94E46BD1-17E1-4AC9-0320-D2A40B259D51}"/>
              </a:ext>
            </a:extLst>
          </p:cNvPr>
          <p:cNvCxnSpPr>
            <a:cxnSpLocks/>
          </p:cNvCxnSpPr>
          <p:nvPr/>
        </p:nvCxnSpPr>
        <p:spPr>
          <a:xfrm flipH="1">
            <a:off x="8242261" y="4330771"/>
            <a:ext cx="70727" cy="656752"/>
          </a:xfrm>
          <a:prstGeom prst="line">
            <a:avLst/>
          </a:prstGeom>
          <a:ln w="1143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CBB8A7B0-1D58-8A73-A995-079DEF844046}"/>
              </a:ext>
            </a:extLst>
          </p:cNvPr>
          <p:cNvCxnSpPr>
            <a:cxnSpLocks/>
          </p:cNvCxnSpPr>
          <p:nvPr/>
        </p:nvCxnSpPr>
        <p:spPr>
          <a:xfrm flipH="1">
            <a:off x="8950989" y="4296670"/>
            <a:ext cx="70727" cy="552010"/>
          </a:xfrm>
          <a:prstGeom prst="line">
            <a:avLst/>
          </a:prstGeom>
          <a:ln w="1143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13F5AA58-8183-5D51-DF36-AFCCEFD72C06}"/>
              </a:ext>
            </a:extLst>
          </p:cNvPr>
          <p:cNvCxnSpPr>
            <a:cxnSpLocks/>
          </p:cNvCxnSpPr>
          <p:nvPr/>
        </p:nvCxnSpPr>
        <p:spPr>
          <a:xfrm>
            <a:off x="9921451" y="4239836"/>
            <a:ext cx="0" cy="583584"/>
          </a:xfrm>
          <a:prstGeom prst="line">
            <a:avLst/>
          </a:prstGeom>
          <a:ln w="1143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3B550613-F052-DAB8-F2BE-5BAFEC839ACB}"/>
              </a:ext>
            </a:extLst>
          </p:cNvPr>
          <p:cNvCxnSpPr>
            <a:cxnSpLocks/>
          </p:cNvCxnSpPr>
          <p:nvPr/>
        </p:nvCxnSpPr>
        <p:spPr>
          <a:xfrm>
            <a:off x="10826589" y="4060072"/>
            <a:ext cx="0" cy="583584"/>
          </a:xfrm>
          <a:prstGeom prst="line">
            <a:avLst/>
          </a:prstGeom>
          <a:ln w="114300">
            <a:solidFill>
              <a:srgbClr val="FFFF00"/>
            </a:solidFill>
          </a:ln>
        </p:spPr>
        <p:style>
          <a:lnRef idx="1">
            <a:schemeClr val="accent1"/>
          </a:lnRef>
          <a:fillRef idx="0">
            <a:schemeClr val="accent1"/>
          </a:fillRef>
          <a:effectRef idx="0">
            <a:schemeClr val="accent1"/>
          </a:effectRef>
          <a:fontRef idx="minor">
            <a:schemeClr val="tx1"/>
          </a:fontRef>
        </p:style>
      </p:cxnSp>
      <p:sp>
        <p:nvSpPr>
          <p:cNvPr id="34" name="フリーフォーム: 図形 33">
            <a:extLst>
              <a:ext uri="{FF2B5EF4-FFF2-40B4-BE49-F238E27FC236}">
                <a16:creationId xmlns:a16="http://schemas.microsoft.com/office/drawing/2014/main" id="{13F616A6-130C-9C4B-56D9-FE3ABB6202AA}"/>
              </a:ext>
            </a:extLst>
          </p:cNvPr>
          <p:cNvSpPr/>
          <p:nvPr/>
        </p:nvSpPr>
        <p:spPr>
          <a:xfrm>
            <a:off x="6309865" y="5127713"/>
            <a:ext cx="4950895" cy="1348866"/>
          </a:xfrm>
          <a:custGeom>
            <a:avLst/>
            <a:gdLst>
              <a:gd name="connsiteX0" fmla="*/ 0 w 4950895"/>
              <a:gd name="connsiteY0" fmla="*/ 909348 h 1348866"/>
              <a:gd name="connsiteX1" fmla="*/ 388999 w 4950895"/>
              <a:gd name="connsiteY1" fmla="*/ 1202360 h 1348866"/>
              <a:gd name="connsiteX2" fmla="*/ 591076 w 4950895"/>
              <a:gd name="connsiteY2" fmla="*/ 1348866 h 1348866"/>
              <a:gd name="connsiteX3" fmla="*/ 798206 w 4950895"/>
              <a:gd name="connsiteY3" fmla="*/ 1328658 h 1348866"/>
              <a:gd name="connsiteX4" fmla="*/ 879037 w 4950895"/>
              <a:gd name="connsiteY4" fmla="*/ 1212464 h 1348866"/>
              <a:gd name="connsiteX5" fmla="*/ 909348 w 4950895"/>
              <a:gd name="connsiteY5" fmla="*/ 1166996 h 1348866"/>
              <a:gd name="connsiteX6" fmla="*/ 929556 w 4950895"/>
              <a:gd name="connsiteY6" fmla="*/ 1131633 h 1348866"/>
              <a:gd name="connsiteX7" fmla="*/ 990179 w 4950895"/>
              <a:gd name="connsiteY7" fmla="*/ 879036 h 1348866"/>
              <a:gd name="connsiteX8" fmla="*/ 1035647 w 4950895"/>
              <a:gd name="connsiteY8" fmla="*/ 621388 h 1348866"/>
              <a:gd name="connsiteX9" fmla="*/ 1268036 w 4950895"/>
              <a:gd name="connsiteY9" fmla="*/ 793153 h 1348866"/>
              <a:gd name="connsiteX10" fmla="*/ 1424645 w 4950895"/>
              <a:gd name="connsiteY10" fmla="*/ 990179 h 1348866"/>
              <a:gd name="connsiteX11" fmla="*/ 1662086 w 4950895"/>
              <a:gd name="connsiteY11" fmla="*/ 1131633 h 1348866"/>
              <a:gd name="connsiteX12" fmla="*/ 1747969 w 4950895"/>
              <a:gd name="connsiteY12" fmla="*/ 1116477 h 1348866"/>
              <a:gd name="connsiteX13" fmla="*/ 1939943 w 4950895"/>
              <a:gd name="connsiteY13" fmla="*/ 1076062 h 1348866"/>
              <a:gd name="connsiteX14" fmla="*/ 2030878 w 4950895"/>
              <a:gd name="connsiteY14" fmla="*/ 954815 h 1348866"/>
              <a:gd name="connsiteX15" fmla="*/ 1975306 w 4950895"/>
              <a:gd name="connsiteY15" fmla="*/ 707270 h 1348866"/>
              <a:gd name="connsiteX16" fmla="*/ 2005618 w 4950895"/>
              <a:gd name="connsiteY16" fmla="*/ 469830 h 1348866"/>
              <a:gd name="connsiteX17" fmla="*/ 2238007 w 4950895"/>
              <a:gd name="connsiteY17" fmla="*/ 702218 h 1348866"/>
              <a:gd name="connsiteX18" fmla="*/ 2662369 w 4950895"/>
              <a:gd name="connsiteY18" fmla="*/ 904296 h 1348866"/>
              <a:gd name="connsiteX19" fmla="*/ 2778564 w 4950895"/>
              <a:gd name="connsiteY19" fmla="*/ 934607 h 1348866"/>
              <a:gd name="connsiteX20" fmla="*/ 3010953 w 4950895"/>
              <a:gd name="connsiteY20" fmla="*/ 853777 h 1348866"/>
              <a:gd name="connsiteX21" fmla="*/ 3106939 w 4950895"/>
              <a:gd name="connsiteY21" fmla="*/ 687063 h 1348866"/>
              <a:gd name="connsiteX22" fmla="*/ 3127147 w 4950895"/>
              <a:gd name="connsiteY22" fmla="*/ 378895 h 1348866"/>
              <a:gd name="connsiteX23" fmla="*/ 3354484 w 4950895"/>
              <a:gd name="connsiteY23" fmla="*/ 525401 h 1348866"/>
              <a:gd name="connsiteX24" fmla="*/ 3748535 w 4950895"/>
              <a:gd name="connsiteY24" fmla="*/ 616336 h 1348866"/>
              <a:gd name="connsiteX25" fmla="*/ 4041547 w 4950895"/>
              <a:gd name="connsiteY25" fmla="*/ 646647 h 1348866"/>
              <a:gd name="connsiteX26" fmla="*/ 4137534 w 4950895"/>
              <a:gd name="connsiteY26" fmla="*/ 560764 h 1348866"/>
              <a:gd name="connsiteX27" fmla="*/ 4147638 w 4950895"/>
              <a:gd name="connsiteY27" fmla="*/ 313220 h 1348866"/>
              <a:gd name="connsiteX28" fmla="*/ 4152690 w 4950895"/>
              <a:gd name="connsiteY28" fmla="*/ 176817 h 1348866"/>
              <a:gd name="connsiteX29" fmla="*/ 4349715 w 4950895"/>
              <a:gd name="connsiteY29" fmla="*/ 247544 h 1348866"/>
              <a:gd name="connsiteX30" fmla="*/ 4607364 w 4950895"/>
              <a:gd name="connsiteY30" fmla="*/ 257648 h 1348866"/>
              <a:gd name="connsiteX31" fmla="*/ 4738714 w 4950895"/>
              <a:gd name="connsiteY31" fmla="*/ 191973 h 1348866"/>
              <a:gd name="connsiteX32" fmla="*/ 4950895 w 4950895"/>
              <a:gd name="connsiteY32" fmla="*/ 80831 h 1348866"/>
              <a:gd name="connsiteX33" fmla="*/ 4880168 w 4950895"/>
              <a:gd name="connsiteY33" fmla="*/ 0 h 1348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950895" h="1348866">
                <a:moveTo>
                  <a:pt x="0" y="909348"/>
                </a:moveTo>
                <a:lnTo>
                  <a:pt x="388999" y="1202360"/>
                </a:lnTo>
                <a:lnTo>
                  <a:pt x="591076" y="1348866"/>
                </a:lnTo>
                <a:lnTo>
                  <a:pt x="798206" y="1328658"/>
                </a:lnTo>
                <a:lnTo>
                  <a:pt x="879037" y="1212464"/>
                </a:lnTo>
                <a:cubicBezTo>
                  <a:pt x="889141" y="1197308"/>
                  <a:pt x="899694" y="1182442"/>
                  <a:pt x="909348" y="1166996"/>
                </a:cubicBezTo>
                <a:cubicBezTo>
                  <a:pt x="916544" y="1155483"/>
                  <a:pt x="929556" y="1131633"/>
                  <a:pt x="929556" y="1131633"/>
                </a:cubicBezTo>
                <a:lnTo>
                  <a:pt x="990179" y="879036"/>
                </a:lnTo>
                <a:lnTo>
                  <a:pt x="1035647" y="621388"/>
                </a:lnTo>
                <a:lnTo>
                  <a:pt x="1268036" y="793153"/>
                </a:lnTo>
                <a:lnTo>
                  <a:pt x="1424645" y="990179"/>
                </a:lnTo>
                <a:lnTo>
                  <a:pt x="1662086" y="1131633"/>
                </a:lnTo>
                <a:lnTo>
                  <a:pt x="1747969" y="1116477"/>
                </a:lnTo>
                <a:lnTo>
                  <a:pt x="1939943" y="1076062"/>
                </a:lnTo>
                <a:lnTo>
                  <a:pt x="2030878" y="954815"/>
                </a:lnTo>
                <a:lnTo>
                  <a:pt x="1975306" y="707270"/>
                </a:lnTo>
                <a:lnTo>
                  <a:pt x="2005618" y="469830"/>
                </a:lnTo>
                <a:lnTo>
                  <a:pt x="2238007" y="702218"/>
                </a:lnTo>
                <a:lnTo>
                  <a:pt x="2662369" y="904296"/>
                </a:lnTo>
                <a:lnTo>
                  <a:pt x="2778564" y="934607"/>
                </a:lnTo>
                <a:lnTo>
                  <a:pt x="3010953" y="853777"/>
                </a:lnTo>
                <a:lnTo>
                  <a:pt x="3106939" y="687063"/>
                </a:lnTo>
                <a:lnTo>
                  <a:pt x="3127147" y="378895"/>
                </a:lnTo>
                <a:lnTo>
                  <a:pt x="3354484" y="525401"/>
                </a:lnTo>
                <a:lnTo>
                  <a:pt x="3748535" y="616336"/>
                </a:lnTo>
                <a:lnTo>
                  <a:pt x="4041547" y="646647"/>
                </a:lnTo>
                <a:lnTo>
                  <a:pt x="4137534" y="560764"/>
                </a:lnTo>
                <a:lnTo>
                  <a:pt x="4147638" y="313220"/>
                </a:lnTo>
                <a:lnTo>
                  <a:pt x="4152690" y="176817"/>
                </a:lnTo>
                <a:lnTo>
                  <a:pt x="4349715" y="247544"/>
                </a:lnTo>
                <a:lnTo>
                  <a:pt x="4607364" y="257648"/>
                </a:lnTo>
                <a:lnTo>
                  <a:pt x="4738714" y="191973"/>
                </a:lnTo>
                <a:lnTo>
                  <a:pt x="4950895" y="80831"/>
                </a:lnTo>
                <a:lnTo>
                  <a:pt x="4880168" y="0"/>
                </a:lnTo>
              </a:path>
            </a:pathLst>
          </a:custGeom>
          <a:noFill/>
          <a:ln w="76200">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36" name="直線コネクタ 35">
            <a:extLst>
              <a:ext uri="{FF2B5EF4-FFF2-40B4-BE49-F238E27FC236}">
                <a16:creationId xmlns:a16="http://schemas.microsoft.com/office/drawing/2014/main" id="{22CA4103-D059-1D10-17CB-98D76CA661A7}"/>
              </a:ext>
            </a:extLst>
          </p:cNvPr>
          <p:cNvCxnSpPr>
            <a:cxnSpLocks/>
            <a:endCxn id="34" idx="8"/>
          </p:cNvCxnSpPr>
          <p:nvPr/>
        </p:nvCxnSpPr>
        <p:spPr>
          <a:xfrm>
            <a:off x="7294992" y="5270009"/>
            <a:ext cx="50520" cy="479092"/>
          </a:xfrm>
          <a:prstGeom prst="line">
            <a:avLst/>
          </a:prstGeom>
          <a:ln w="1143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8" name="直線コネクタ 37">
            <a:extLst>
              <a:ext uri="{FF2B5EF4-FFF2-40B4-BE49-F238E27FC236}">
                <a16:creationId xmlns:a16="http://schemas.microsoft.com/office/drawing/2014/main" id="{13CB0AAC-C987-0766-CFCA-9F5BF95F3C9D}"/>
              </a:ext>
            </a:extLst>
          </p:cNvPr>
          <p:cNvCxnSpPr>
            <a:cxnSpLocks/>
            <a:endCxn id="34" idx="16"/>
          </p:cNvCxnSpPr>
          <p:nvPr/>
        </p:nvCxnSpPr>
        <p:spPr>
          <a:xfrm>
            <a:off x="8144559" y="5127713"/>
            <a:ext cx="170924" cy="469830"/>
          </a:xfrm>
          <a:prstGeom prst="line">
            <a:avLst/>
          </a:prstGeom>
          <a:ln w="1143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0" name="直線コネクタ 39">
            <a:extLst>
              <a:ext uri="{FF2B5EF4-FFF2-40B4-BE49-F238E27FC236}">
                <a16:creationId xmlns:a16="http://schemas.microsoft.com/office/drawing/2014/main" id="{8DCA3F99-FF50-D0F7-13CC-7857CE21FA6E}"/>
              </a:ext>
            </a:extLst>
          </p:cNvPr>
          <p:cNvCxnSpPr>
            <a:cxnSpLocks/>
          </p:cNvCxnSpPr>
          <p:nvPr/>
        </p:nvCxnSpPr>
        <p:spPr>
          <a:xfrm>
            <a:off x="9330015" y="5035094"/>
            <a:ext cx="170924" cy="469830"/>
          </a:xfrm>
          <a:prstGeom prst="line">
            <a:avLst/>
          </a:prstGeom>
          <a:ln w="1143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1" name="直線コネクタ 40">
            <a:extLst>
              <a:ext uri="{FF2B5EF4-FFF2-40B4-BE49-F238E27FC236}">
                <a16:creationId xmlns:a16="http://schemas.microsoft.com/office/drawing/2014/main" id="{A883EBEE-6622-D606-258C-B273C4D5B03F}"/>
              </a:ext>
            </a:extLst>
          </p:cNvPr>
          <p:cNvCxnSpPr>
            <a:cxnSpLocks/>
          </p:cNvCxnSpPr>
          <p:nvPr/>
        </p:nvCxnSpPr>
        <p:spPr>
          <a:xfrm>
            <a:off x="10313617" y="4800179"/>
            <a:ext cx="170924" cy="469830"/>
          </a:xfrm>
          <a:prstGeom prst="line">
            <a:avLst/>
          </a:prstGeom>
          <a:ln w="11430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35132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500"/>
                                        <p:tgtEl>
                                          <p:spTgt spid="26"/>
                                        </p:tgtEl>
                                      </p:cBhvr>
                                    </p:animEffect>
                                  </p:childTnLst>
                                </p:cTn>
                              </p:par>
                              <p:par>
                                <p:cTn id="36" presetID="10" presetClass="entr" presetSubtype="0" fill="hold"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500"/>
                                        <p:tgtEl>
                                          <p:spTgt spid="28"/>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childTnLst>
                                </p:cTn>
                              </p:par>
                              <p:par>
                                <p:cTn id="42" presetID="10" presetClass="entr" presetSubtype="0" fill="hold" nodeType="with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fade">
                                      <p:cBhvr>
                                        <p:cTn id="44" dur="500"/>
                                        <p:tgtEl>
                                          <p:spTgt spid="29"/>
                                        </p:tgtEl>
                                      </p:cBhvr>
                                    </p:animEffect>
                                  </p:childTnLst>
                                </p:cTn>
                              </p:par>
                              <p:par>
                                <p:cTn id="45" presetID="10" presetClass="entr" presetSubtype="0" fill="hold" nodeType="with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fade">
                                      <p:cBhvr>
                                        <p:cTn id="47" dur="500"/>
                                        <p:tgtEl>
                                          <p:spTgt spid="31"/>
                                        </p:tgtEl>
                                      </p:cBhvr>
                                    </p:animEffect>
                                  </p:childTnLst>
                                </p:cTn>
                              </p:par>
                              <p:par>
                                <p:cTn id="48" presetID="10" presetClass="entr" presetSubtype="0" fill="hold" nodeType="withEffect">
                                  <p:stCondLst>
                                    <p:cond delay="0"/>
                                  </p:stCondLst>
                                  <p:childTnLst>
                                    <p:set>
                                      <p:cBhvr>
                                        <p:cTn id="49" dur="1" fill="hold">
                                          <p:stCondLst>
                                            <p:cond delay="0"/>
                                          </p:stCondLst>
                                        </p:cTn>
                                        <p:tgtEl>
                                          <p:spTgt spid="33"/>
                                        </p:tgtEl>
                                        <p:attrNameLst>
                                          <p:attrName>style.visibility</p:attrName>
                                        </p:attrNameLst>
                                      </p:cBhvr>
                                      <p:to>
                                        <p:strVal val="visible"/>
                                      </p:to>
                                    </p:set>
                                    <p:animEffect transition="in" filter="fade">
                                      <p:cBhvr>
                                        <p:cTn id="50" dur="500"/>
                                        <p:tgtEl>
                                          <p:spTgt spid="33"/>
                                        </p:tgtEl>
                                      </p:cBhvr>
                                    </p:animEffect>
                                  </p:childTnLst>
                                </p:cTn>
                              </p:par>
                              <p:par>
                                <p:cTn id="51" presetID="10" presetClass="entr" presetSubtype="0" fill="hold" nodeType="withEffect">
                                  <p:stCondLst>
                                    <p:cond delay="0"/>
                                  </p:stCondLst>
                                  <p:childTnLst>
                                    <p:set>
                                      <p:cBhvr>
                                        <p:cTn id="52" dur="1" fill="hold">
                                          <p:stCondLst>
                                            <p:cond delay="0"/>
                                          </p:stCondLst>
                                        </p:cTn>
                                        <p:tgtEl>
                                          <p:spTgt spid="36"/>
                                        </p:tgtEl>
                                        <p:attrNameLst>
                                          <p:attrName>style.visibility</p:attrName>
                                        </p:attrNameLst>
                                      </p:cBhvr>
                                      <p:to>
                                        <p:strVal val="visible"/>
                                      </p:to>
                                    </p:set>
                                    <p:animEffect transition="in" filter="fade">
                                      <p:cBhvr>
                                        <p:cTn id="53" dur="500"/>
                                        <p:tgtEl>
                                          <p:spTgt spid="36"/>
                                        </p:tgtEl>
                                      </p:cBhvr>
                                    </p:animEffect>
                                  </p:childTnLst>
                                </p:cTn>
                              </p:par>
                              <p:par>
                                <p:cTn id="54" presetID="10" presetClass="entr" presetSubtype="0" fill="hold" nodeType="withEffect">
                                  <p:stCondLst>
                                    <p:cond delay="0"/>
                                  </p:stCondLst>
                                  <p:childTnLst>
                                    <p:set>
                                      <p:cBhvr>
                                        <p:cTn id="55" dur="1" fill="hold">
                                          <p:stCondLst>
                                            <p:cond delay="0"/>
                                          </p:stCondLst>
                                        </p:cTn>
                                        <p:tgtEl>
                                          <p:spTgt spid="38"/>
                                        </p:tgtEl>
                                        <p:attrNameLst>
                                          <p:attrName>style.visibility</p:attrName>
                                        </p:attrNameLst>
                                      </p:cBhvr>
                                      <p:to>
                                        <p:strVal val="visible"/>
                                      </p:to>
                                    </p:set>
                                    <p:animEffect transition="in" filter="fade">
                                      <p:cBhvr>
                                        <p:cTn id="56" dur="500"/>
                                        <p:tgtEl>
                                          <p:spTgt spid="38"/>
                                        </p:tgtEl>
                                      </p:cBhvr>
                                    </p:animEffect>
                                  </p:childTnLst>
                                </p:cTn>
                              </p:par>
                              <p:par>
                                <p:cTn id="57" presetID="10" presetClass="entr" presetSubtype="0" fill="hold" nodeType="withEffect">
                                  <p:stCondLst>
                                    <p:cond delay="0"/>
                                  </p:stCondLst>
                                  <p:childTnLst>
                                    <p:set>
                                      <p:cBhvr>
                                        <p:cTn id="58" dur="1" fill="hold">
                                          <p:stCondLst>
                                            <p:cond delay="0"/>
                                          </p:stCondLst>
                                        </p:cTn>
                                        <p:tgtEl>
                                          <p:spTgt spid="40"/>
                                        </p:tgtEl>
                                        <p:attrNameLst>
                                          <p:attrName>style.visibility</p:attrName>
                                        </p:attrNameLst>
                                      </p:cBhvr>
                                      <p:to>
                                        <p:strVal val="visible"/>
                                      </p:to>
                                    </p:set>
                                    <p:animEffect transition="in" filter="fade">
                                      <p:cBhvr>
                                        <p:cTn id="59" dur="500"/>
                                        <p:tgtEl>
                                          <p:spTgt spid="40"/>
                                        </p:tgtEl>
                                      </p:cBhvr>
                                    </p:animEffect>
                                  </p:childTnLst>
                                </p:cTn>
                              </p:par>
                              <p:par>
                                <p:cTn id="60" presetID="10" presetClass="entr" presetSubtype="0" fill="hold" nodeType="withEffect">
                                  <p:stCondLst>
                                    <p:cond delay="0"/>
                                  </p:stCondLst>
                                  <p:childTnLst>
                                    <p:set>
                                      <p:cBhvr>
                                        <p:cTn id="61" dur="1" fill="hold">
                                          <p:stCondLst>
                                            <p:cond delay="0"/>
                                          </p:stCondLst>
                                        </p:cTn>
                                        <p:tgtEl>
                                          <p:spTgt spid="41"/>
                                        </p:tgtEl>
                                        <p:attrNameLst>
                                          <p:attrName>style.visibility</p:attrName>
                                        </p:attrNameLst>
                                      </p:cBhvr>
                                      <p:to>
                                        <p:strVal val="visible"/>
                                      </p:to>
                                    </p:set>
                                    <p:animEffect transition="in" filter="fade">
                                      <p:cBhvr>
                                        <p:cTn id="6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8" grpId="0" animBg="1"/>
      <p:bldP spid="24" grpId="0" animBg="1"/>
      <p:bldP spid="3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F3F2EF-38E4-3F7B-FB6A-4EBA2320141A}"/>
            </a:ext>
          </a:extLst>
        </p:cNvPr>
        <p:cNvGrpSpPr/>
        <p:nvPr/>
      </p:nvGrpSpPr>
      <p:grpSpPr>
        <a:xfrm>
          <a:off x="0" y="0"/>
          <a:ext cx="0" cy="0"/>
          <a:chOff x="0" y="0"/>
          <a:chExt cx="0" cy="0"/>
        </a:xfrm>
      </p:grpSpPr>
      <p:pic>
        <p:nvPicPr>
          <p:cNvPr id="47" name="図 46">
            <a:extLst>
              <a:ext uri="{FF2B5EF4-FFF2-40B4-BE49-F238E27FC236}">
                <a16:creationId xmlns:a16="http://schemas.microsoft.com/office/drawing/2014/main" id="{E379A830-C1CC-6CE7-2F0D-3EC61C7BDFF2}"/>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7191769" y="4940054"/>
            <a:ext cx="2252125" cy="714174"/>
          </a:xfrm>
          <a:prstGeom prst="rect">
            <a:avLst/>
          </a:prstGeom>
        </p:spPr>
      </p:pic>
      <p:sp>
        <p:nvSpPr>
          <p:cNvPr id="6" name="正方形/長方形 5">
            <a:extLst>
              <a:ext uri="{FF2B5EF4-FFF2-40B4-BE49-F238E27FC236}">
                <a16:creationId xmlns:a16="http://schemas.microsoft.com/office/drawing/2014/main" id="{B35AFD9E-F49B-E3C4-9839-1F81AE43D1C1}"/>
              </a:ext>
            </a:extLst>
          </p:cNvPr>
          <p:cNvSpPr/>
          <p:nvPr/>
        </p:nvSpPr>
        <p:spPr>
          <a:xfrm>
            <a:off x="0" y="-1"/>
            <a:ext cx="12192000" cy="102870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3" name="テキスト ボックス 2">
            <a:extLst>
              <a:ext uri="{FF2B5EF4-FFF2-40B4-BE49-F238E27FC236}">
                <a16:creationId xmlns:a16="http://schemas.microsoft.com/office/drawing/2014/main" id="{76825272-70C6-6912-7B3E-972B91A56CE5}"/>
              </a:ext>
            </a:extLst>
          </p:cNvPr>
          <p:cNvSpPr txBox="1"/>
          <p:nvPr/>
        </p:nvSpPr>
        <p:spPr>
          <a:xfrm>
            <a:off x="-34424" y="98621"/>
            <a:ext cx="12226424" cy="923330"/>
          </a:xfrm>
          <a:prstGeom prst="rect">
            <a:avLst/>
          </a:prstGeom>
          <a:noFill/>
        </p:spPr>
        <p:txBody>
          <a:bodyPr wrap="none" rtlCol="0">
            <a:spAutoFit/>
          </a:bodyPr>
          <a:lstStyle/>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歯垢が残りやすい部位の掃除について</a:t>
            </a:r>
            <a:endParaRPr kumimoji="0" lang="en-US" altLang="ja-JP" sz="5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7" name="テキスト ボックス 6">
            <a:extLst>
              <a:ext uri="{FF2B5EF4-FFF2-40B4-BE49-F238E27FC236}">
                <a16:creationId xmlns:a16="http://schemas.microsoft.com/office/drawing/2014/main" id="{755FDCA4-4BB7-FF90-FB61-B0DF4A0144E3}"/>
              </a:ext>
            </a:extLst>
          </p:cNvPr>
          <p:cNvSpPr txBox="1"/>
          <p:nvPr/>
        </p:nvSpPr>
        <p:spPr>
          <a:xfrm>
            <a:off x="7427592" y="3559217"/>
            <a:ext cx="4365439"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歯と歯の間は、歯ブラシだけでは汚れがとれません。</a:t>
            </a:r>
          </a:p>
        </p:txBody>
      </p:sp>
      <p:sp>
        <p:nvSpPr>
          <p:cNvPr id="18" name="正方形/長方形 17">
            <a:extLst>
              <a:ext uri="{FF2B5EF4-FFF2-40B4-BE49-F238E27FC236}">
                <a16:creationId xmlns:a16="http://schemas.microsoft.com/office/drawing/2014/main" id="{8EB8CF7D-6611-F8C0-D2EA-07CC0522EDE7}"/>
              </a:ext>
            </a:extLst>
          </p:cNvPr>
          <p:cNvSpPr/>
          <p:nvPr/>
        </p:nvSpPr>
        <p:spPr>
          <a:xfrm>
            <a:off x="6739280" y="3331696"/>
            <a:ext cx="5248947" cy="3397801"/>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2" name="正方形/長方形 21">
            <a:extLst>
              <a:ext uri="{FF2B5EF4-FFF2-40B4-BE49-F238E27FC236}">
                <a16:creationId xmlns:a16="http://schemas.microsoft.com/office/drawing/2014/main" id="{7170BB78-8A42-321C-5E61-802E7A132BC3}"/>
              </a:ext>
            </a:extLst>
          </p:cNvPr>
          <p:cNvSpPr/>
          <p:nvPr/>
        </p:nvSpPr>
        <p:spPr>
          <a:xfrm>
            <a:off x="364856" y="5898501"/>
            <a:ext cx="5556010" cy="830997"/>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Times New Roman" panose="02020603050405020304" pitchFamily="18" charset="0"/>
              </a:rPr>
              <a:t>歯と歯肉のさかい</a:t>
            </a:r>
            <a:r>
              <a:rPr kumimoji="0" lang="ja-JP" altLang="en-US" sz="2400" b="0" i="0" u="none" strike="noStrike" kern="100" cap="none" spc="0" normalizeH="0" baseline="0" noProof="0" dirty="0" err="1">
                <a:ln>
                  <a:noFill/>
                </a:ln>
                <a:solidFill>
                  <a:srgbClr val="000000"/>
                </a:solidFill>
                <a:effectLst/>
                <a:uLnTx/>
                <a:uFillTx/>
                <a:latin typeface="HG丸ｺﾞｼｯｸM-PRO" panose="020F0600000000000000" pitchFamily="50" charset="-128"/>
                <a:ea typeface="HG丸ｺﾞｼｯｸM-PRO" panose="020F0600000000000000" pitchFamily="50" charset="-128"/>
                <a:cs typeface="Times New Roman" panose="02020603050405020304" pitchFamily="18" charset="0"/>
              </a:rPr>
              <a:t>めに</a:t>
            </a:r>
            <a:r>
              <a:rPr kumimoji="0" lang="ja-JP" altLang="en-US" sz="2400" b="0" i="0" u="none" strike="noStrike" kern="1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Times New Roman" panose="02020603050405020304" pitchFamily="18" charset="0"/>
              </a:rPr>
              <a:t>当てて</a:t>
            </a:r>
            <a:endParaRPr kumimoji="0" lang="en-US" altLang="ja-JP" sz="2400" b="0" i="0" u="none" strike="noStrike" kern="1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altLang="ja-JP" sz="2400" b="0" i="0" u="none" strike="noStrike" kern="1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Times New Roman" panose="02020603050405020304" pitchFamily="18" charset="0"/>
              </a:rPr>
              <a:t>1</a:t>
            </a:r>
            <a:r>
              <a:rPr kumimoji="0" lang="ja-JP" altLang="ja-JP" sz="2400" b="0" i="0" u="none" strike="noStrike" kern="1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Times New Roman" panose="02020603050405020304" pitchFamily="18" charset="0"/>
              </a:rPr>
              <a:t>か所</a:t>
            </a:r>
            <a:r>
              <a:rPr kumimoji="0" lang="en-US" altLang="ja-JP" sz="2400" b="0" i="0" u="none" strike="noStrike" kern="1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Times New Roman" panose="02020603050405020304" pitchFamily="18" charset="0"/>
              </a:rPr>
              <a:t>20</a:t>
            </a:r>
            <a:r>
              <a:rPr kumimoji="0" lang="ja-JP" altLang="ja-JP" sz="2400" b="0" i="0" u="none" strike="noStrike" kern="1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Times New Roman" panose="02020603050405020304" pitchFamily="18" charset="0"/>
              </a:rPr>
              <a:t>回</a:t>
            </a:r>
            <a:r>
              <a:rPr kumimoji="0" lang="ja-JP" altLang="en-US" sz="2400" b="0" i="0" u="none" strike="noStrike" kern="1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Times New Roman" panose="02020603050405020304" pitchFamily="18" charset="0"/>
              </a:rPr>
              <a:t>軽く小さく</a:t>
            </a:r>
            <a:r>
              <a:rPr kumimoji="0" lang="ja-JP" altLang="ja-JP" sz="2400" b="0" i="0" u="none" strike="noStrike" kern="1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Times New Roman" panose="02020603050405020304" pitchFamily="18" charset="0"/>
              </a:rPr>
              <a:t>動かしましょう。</a:t>
            </a:r>
            <a:endParaRPr kumimoji="0" lang="ja-JP" altLang="ja-JP" sz="2400" b="0" i="0" u="none" strike="noStrike" kern="1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sp>
        <p:nvSpPr>
          <p:cNvPr id="24" name="テキスト ボックス 23">
            <a:extLst>
              <a:ext uri="{FF2B5EF4-FFF2-40B4-BE49-F238E27FC236}">
                <a16:creationId xmlns:a16="http://schemas.microsoft.com/office/drawing/2014/main" id="{40D6102F-C79D-F8D0-4211-FDE75EF6470A}"/>
              </a:ext>
            </a:extLst>
          </p:cNvPr>
          <p:cNvSpPr txBox="1"/>
          <p:nvPr/>
        </p:nvSpPr>
        <p:spPr>
          <a:xfrm>
            <a:off x="7566274" y="5971476"/>
            <a:ext cx="1779227"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ホルダー付き</a:t>
            </a:r>
            <a:endParaRPr kumimoji="1" lang="en-US" altLang="ja-JP"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デンタルフロス</a:t>
            </a:r>
          </a:p>
        </p:txBody>
      </p:sp>
      <p:sp>
        <p:nvSpPr>
          <p:cNvPr id="25" name="テキスト ボックス 24">
            <a:extLst>
              <a:ext uri="{FF2B5EF4-FFF2-40B4-BE49-F238E27FC236}">
                <a16:creationId xmlns:a16="http://schemas.microsoft.com/office/drawing/2014/main" id="{2068D224-3788-EF4E-AA5B-0BC251C78E42}"/>
              </a:ext>
            </a:extLst>
          </p:cNvPr>
          <p:cNvSpPr txBox="1"/>
          <p:nvPr/>
        </p:nvSpPr>
        <p:spPr>
          <a:xfrm>
            <a:off x="9698710" y="6034989"/>
            <a:ext cx="2029770"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デンタルフロス</a:t>
            </a:r>
          </a:p>
        </p:txBody>
      </p:sp>
      <p:pic>
        <p:nvPicPr>
          <p:cNvPr id="28" name="図 27" descr="屋内, 装飾, ケーキ, テーブル が含まれている画像&#10;&#10;AI によって生成されたコンテンツは間違っている可能性があります。">
            <a:extLst>
              <a:ext uri="{FF2B5EF4-FFF2-40B4-BE49-F238E27FC236}">
                <a16:creationId xmlns:a16="http://schemas.microsoft.com/office/drawing/2014/main" id="{ADAEC58E-3953-5555-8278-408A04FF04A3}"/>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3750871" y="1177249"/>
            <a:ext cx="5641235" cy="2035781"/>
          </a:xfrm>
          <a:prstGeom prst="rect">
            <a:avLst/>
          </a:prstGeom>
        </p:spPr>
      </p:pic>
      <p:sp>
        <p:nvSpPr>
          <p:cNvPr id="29" name="四角形吹き出し 38">
            <a:extLst>
              <a:ext uri="{FF2B5EF4-FFF2-40B4-BE49-F238E27FC236}">
                <a16:creationId xmlns:a16="http://schemas.microsoft.com/office/drawing/2014/main" id="{8DAABF92-BF9C-AB8F-D5E4-EF2DBC3C33DB}"/>
              </a:ext>
            </a:extLst>
          </p:cNvPr>
          <p:cNvSpPr/>
          <p:nvPr/>
        </p:nvSpPr>
        <p:spPr>
          <a:xfrm>
            <a:off x="113352" y="1434624"/>
            <a:ext cx="3462031" cy="716705"/>
          </a:xfrm>
          <a:prstGeom prst="wedgeRectCallout">
            <a:avLst>
              <a:gd name="adj1" fmla="val 55100"/>
              <a:gd name="adj2" fmla="val -24478"/>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800" b="0" i="0" u="none" strike="noStrike" kern="1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Times New Roman" panose="02020603050405020304" pitchFamily="18" charset="0"/>
              </a:rPr>
              <a:t>歯と歯肉のさかい目</a:t>
            </a:r>
            <a:endParaRPr kumimoji="0" lang="ja-JP" altLang="en-US" sz="2800" b="0" i="0" u="none" strike="noStrike" kern="100" cap="none" spc="0" normalizeH="0" baseline="0" noProof="0" dirty="0">
              <a:ln>
                <a:noFill/>
              </a:ln>
              <a:solidFill>
                <a:prstClr val="white"/>
              </a:solidFill>
              <a:effectLst/>
              <a:uLnTx/>
              <a:uFillTx/>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sp>
        <p:nvSpPr>
          <p:cNvPr id="30" name="四角形吹き出し 42">
            <a:extLst>
              <a:ext uri="{FF2B5EF4-FFF2-40B4-BE49-F238E27FC236}">
                <a16:creationId xmlns:a16="http://schemas.microsoft.com/office/drawing/2014/main" id="{FABC1C85-F3ED-F398-3563-FA334A4AFEFB}"/>
              </a:ext>
            </a:extLst>
          </p:cNvPr>
          <p:cNvSpPr/>
          <p:nvPr/>
        </p:nvSpPr>
        <p:spPr>
          <a:xfrm>
            <a:off x="9474414" y="1647876"/>
            <a:ext cx="2254066" cy="748286"/>
          </a:xfrm>
          <a:prstGeom prst="wedgeRectCallout">
            <a:avLst>
              <a:gd name="adj1" fmla="val -97850"/>
              <a:gd name="adj2" fmla="val 9099"/>
            </a:avLst>
          </a:prstGeom>
          <a:solidFill>
            <a:schemeClr val="bg1"/>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800" b="0" i="0" u="none" strike="noStrike" kern="1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Times New Roman" panose="02020603050405020304" pitchFamily="18" charset="0"/>
              </a:rPr>
              <a:t>歯と歯の間</a:t>
            </a:r>
            <a:endParaRPr kumimoji="0" lang="en-US" altLang="ja-JP" sz="2800" b="0" i="0" u="none" strike="noStrike" kern="1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sp>
        <p:nvSpPr>
          <p:cNvPr id="31" name="フリーフォーム: 図形 30">
            <a:extLst>
              <a:ext uri="{FF2B5EF4-FFF2-40B4-BE49-F238E27FC236}">
                <a16:creationId xmlns:a16="http://schemas.microsoft.com/office/drawing/2014/main" id="{B1FD7AD8-BA66-C4CC-0045-CFBDD09CB269}"/>
              </a:ext>
            </a:extLst>
          </p:cNvPr>
          <p:cNvSpPr/>
          <p:nvPr/>
        </p:nvSpPr>
        <p:spPr>
          <a:xfrm>
            <a:off x="3768585" y="1203772"/>
            <a:ext cx="5132764" cy="848725"/>
          </a:xfrm>
          <a:custGeom>
            <a:avLst/>
            <a:gdLst>
              <a:gd name="connsiteX0" fmla="*/ 0 w 5132764"/>
              <a:gd name="connsiteY0" fmla="*/ 484985 h 848725"/>
              <a:gd name="connsiteX1" fmla="*/ 171766 w 5132764"/>
              <a:gd name="connsiteY1" fmla="*/ 262700 h 848725"/>
              <a:gd name="connsiteX2" fmla="*/ 313220 w 5132764"/>
              <a:gd name="connsiteY2" fmla="*/ 45467 h 848725"/>
              <a:gd name="connsiteX3" fmla="*/ 742634 w 5132764"/>
              <a:gd name="connsiteY3" fmla="*/ 0 h 848725"/>
              <a:gd name="connsiteX4" fmla="*/ 954815 w 5132764"/>
              <a:gd name="connsiteY4" fmla="*/ 90934 h 848725"/>
              <a:gd name="connsiteX5" fmla="*/ 1020490 w 5132764"/>
              <a:gd name="connsiteY5" fmla="*/ 373843 h 848725"/>
              <a:gd name="connsiteX6" fmla="*/ 1040698 w 5132764"/>
              <a:gd name="connsiteY6" fmla="*/ 626439 h 848725"/>
              <a:gd name="connsiteX7" fmla="*/ 1040698 w 5132764"/>
              <a:gd name="connsiteY7" fmla="*/ 772946 h 848725"/>
              <a:gd name="connsiteX8" fmla="*/ 1318555 w 5132764"/>
              <a:gd name="connsiteY8" fmla="*/ 575920 h 848725"/>
              <a:gd name="connsiteX9" fmla="*/ 1525684 w 5132764"/>
              <a:gd name="connsiteY9" fmla="*/ 409206 h 848725"/>
              <a:gd name="connsiteX10" fmla="*/ 1798488 w 5132764"/>
              <a:gd name="connsiteY10" fmla="*/ 328375 h 848725"/>
              <a:gd name="connsiteX11" fmla="*/ 1909631 w 5132764"/>
              <a:gd name="connsiteY11" fmla="*/ 328375 h 848725"/>
              <a:gd name="connsiteX12" fmla="*/ 1970254 w 5132764"/>
              <a:gd name="connsiteY12" fmla="*/ 429414 h 848725"/>
              <a:gd name="connsiteX13" fmla="*/ 1985410 w 5132764"/>
              <a:gd name="connsiteY13" fmla="*/ 479933 h 848725"/>
              <a:gd name="connsiteX14" fmla="*/ 2025825 w 5132764"/>
              <a:gd name="connsiteY14" fmla="*/ 661803 h 848725"/>
              <a:gd name="connsiteX15" fmla="*/ 2035929 w 5132764"/>
              <a:gd name="connsiteY15" fmla="*/ 843673 h 848725"/>
              <a:gd name="connsiteX16" fmla="*/ 2162227 w 5132764"/>
              <a:gd name="connsiteY16" fmla="*/ 762842 h 848725"/>
              <a:gd name="connsiteX17" fmla="*/ 2187487 w 5132764"/>
              <a:gd name="connsiteY17" fmla="*/ 722426 h 848725"/>
              <a:gd name="connsiteX18" fmla="*/ 2344097 w 5132764"/>
              <a:gd name="connsiteY18" fmla="*/ 621387 h 848725"/>
              <a:gd name="connsiteX19" fmla="*/ 2505759 w 5132764"/>
              <a:gd name="connsiteY19" fmla="*/ 495089 h 848725"/>
              <a:gd name="connsiteX20" fmla="*/ 2621953 w 5132764"/>
              <a:gd name="connsiteY20" fmla="*/ 464778 h 848725"/>
              <a:gd name="connsiteX21" fmla="*/ 2672473 w 5132764"/>
              <a:gd name="connsiteY21" fmla="*/ 560764 h 848725"/>
              <a:gd name="connsiteX22" fmla="*/ 2697732 w 5132764"/>
              <a:gd name="connsiteY22" fmla="*/ 757790 h 848725"/>
              <a:gd name="connsiteX23" fmla="*/ 2702784 w 5132764"/>
              <a:gd name="connsiteY23" fmla="*/ 848725 h 848725"/>
              <a:gd name="connsiteX24" fmla="*/ 2935173 w 5132764"/>
              <a:gd name="connsiteY24" fmla="*/ 808309 h 848725"/>
              <a:gd name="connsiteX25" fmla="*/ 3137251 w 5132764"/>
              <a:gd name="connsiteY25" fmla="*/ 702218 h 848725"/>
              <a:gd name="connsiteX26" fmla="*/ 3399951 w 5132764"/>
              <a:gd name="connsiteY26" fmla="*/ 510245 h 848725"/>
              <a:gd name="connsiteX27" fmla="*/ 3475730 w 5132764"/>
              <a:gd name="connsiteY27" fmla="*/ 510245 h 848725"/>
              <a:gd name="connsiteX28" fmla="*/ 3586873 w 5132764"/>
              <a:gd name="connsiteY28" fmla="*/ 601180 h 848725"/>
              <a:gd name="connsiteX29" fmla="*/ 3637392 w 5132764"/>
              <a:gd name="connsiteY29" fmla="*/ 767894 h 848725"/>
              <a:gd name="connsiteX30" fmla="*/ 3728327 w 5132764"/>
              <a:gd name="connsiteY30" fmla="*/ 772946 h 848725"/>
              <a:gd name="connsiteX31" fmla="*/ 3975872 w 5132764"/>
              <a:gd name="connsiteY31" fmla="*/ 641595 h 848725"/>
              <a:gd name="connsiteX32" fmla="*/ 4188053 w 5132764"/>
              <a:gd name="connsiteY32" fmla="*/ 520349 h 848725"/>
              <a:gd name="connsiteX33" fmla="*/ 4385078 w 5132764"/>
              <a:gd name="connsiteY33" fmla="*/ 419310 h 848725"/>
              <a:gd name="connsiteX34" fmla="*/ 4521481 w 5132764"/>
              <a:gd name="connsiteY34" fmla="*/ 434466 h 848725"/>
              <a:gd name="connsiteX35" fmla="*/ 4566948 w 5132764"/>
              <a:gd name="connsiteY35" fmla="*/ 586024 h 848725"/>
              <a:gd name="connsiteX36" fmla="*/ 4592208 w 5132764"/>
              <a:gd name="connsiteY36" fmla="*/ 626439 h 848725"/>
              <a:gd name="connsiteX37" fmla="*/ 4693246 w 5132764"/>
              <a:gd name="connsiteY37" fmla="*/ 560764 h 848725"/>
              <a:gd name="connsiteX38" fmla="*/ 4915531 w 5132764"/>
              <a:gd name="connsiteY38" fmla="*/ 484985 h 848725"/>
              <a:gd name="connsiteX39" fmla="*/ 5132764 w 5132764"/>
              <a:gd name="connsiteY39" fmla="*/ 454674 h 84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132764" h="848725">
                <a:moveTo>
                  <a:pt x="0" y="484985"/>
                </a:moveTo>
                <a:lnTo>
                  <a:pt x="171766" y="262700"/>
                </a:lnTo>
                <a:lnTo>
                  <a:pt x="313220" y="45467"/>
                </a:lnTo>
                <a:lnTo>
                  <a:pt x="742634" y="0"/>
                </a:lnTo>
                <a:lnTo>
                  <a:pt x="954815" y="90934"/>
                </a:lnTo>
                <a:lnTo>
                  <a:pt x="1020490" y="373843"/>
                </a:lnTo>
                <a:lnTo>
                  <a:pt x="1040698" y="626439"/>
                </a:lnTo>
                <a:lnTo>
                  <a:pt x="1040698" y="772946"/>
                </a:lnTo>
                <a:lnTo>
                  <a:pt x="1318555" y="575920"/>
                </a:lnTo>
                <a:lnTo>
                  <a:pt x="1525684" y="409206"/>
                </a:lnTo>
                <a:lnTo>
                  <a:pt x="1798488" y="328375"/>
                </a:lnTo>
                <a:lnTo>
                  <a:pt x="1909631" y="328375"/>
                </a:lnTo>
                <a:lnTo>
                  <a:pt x="1970254" y="429414"/>
                </a:lnTo>
                <a:lnTo>
                  <a:pt x="1985410" y="479933"/>
                </a:lnTo>
                <a:lnTo>
                  <a:pt x="2025825" y="661803"/>
                </a:lnTo>
                <a:lnTo>
                  <a:pt x="2035929" y="843673"/>
                </a:lnTo>
                <a:lnTo>
                  <a:pt x="2162227" y="762842"/>
                </a:lnTo>
                <a:lnTo>
                  <a:pt x="2187487" y="722426"/>
                </a:lnTo>
                <a:lnTo>
                  <a:pt x="2344097" y="621387"/>
                </a:lnTo>
                <a:lnTo>
                  <a:pt x="2505759" y="495089"/>
                </a:lnTo>
                <a:lnTo>
                  <a:pt x="2621953" y="464778"/>
                </a:lnTo>
                <a:lnTo>
                  <a:pt x="2672473" y="560764"/>
                </a:lnTo>
                <a:lnTo>
                  <a:pt x="2697732" y="757790"/>
                </a:lnTo>
                <a:lnTo>
                  <a:pt x="2702784" y="848725"/>
                </a:lnTo>
                <a:lnTo>
                  <a:pt x="2935173" y="808309"/>
                </a:lnTo>
                <a:lnTo>
                  <a:pt x="3137251" y="702218"/>
                </a:lnTo>
                <a:lnTo>
                  <a:pt x="3399951" y="510245"/>
                </a:lnTo>
                <a:lnTo>
                  <a:pt x="3475730" y="510245"/>
                </a:lnTo>
                <a:lnTo>
                  <a:pt x="3586873" y="601180"/>
                </a:lnTo>
                <a:lnTo>
                  <a:pt x="3637392" y="767894"/>
                </a:lnTo>
                <a:lnTo>
                  <a:pt x="3728327" y="772946"/>
                </a:lnTo>
                <a:lnTo>
                  <a:pt x="3975872" y="641595"/>
                </a:lnTo>
                <a:lnTo>
                  <a:pt x="4188053" y="520349"/>
                </a:lnTo>
                <a:lnTo>
                  <a:pt x="4385078" y="419310"/>
                </a:lnTo>
                <a:lnTo>
                  <a:pt x="4521481" y="434466"/>
                </a:lnTo>
                <a:lnTo>
                  <a:pt x="4566948" y="586024"/>
                </a:lnTo>
                <a:cubicBezTo>
                  <a:pt x="4593187" y="622757"/>
                  <a:pt x="4592208" y="606901"/>
                  <a:pt x="4592208" y="626439"/>
                </a:cubicBezTo>
                <a:lnTo>
                  <a:pt x="4693246" y="560764"/>
                </a:lnTo>
                <a:lnTo>
                  <a:pt x="4915531" y="484985"/>
                </a:lnTo>
                <a:lnTo>
                  <a:pt x="5132764" y="454674"/>
                </a:lnTo>
              </a:path>
            </a:pathLst>
          </a:custGeom>
          <a:noFill/>
          <a:ln w="57150">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32" name="直線コネクタ 31">
            <a:extLst>
              <a:ext uri="{FF2B5EF4-FFF2-40B4-BE49-F238E27FC236}">
                <a16:creationId xmlns:a16="http://schemas.microsoft.com/office/drawing/2014/main" id="{BB2B09E2-E866-5390-245C-CC30B86DE412}"/>
              </a:ext>
            </a:extLst>
          </p:cNvPr>
          <p:cNvCxnSpPr>
            <a:cxnSpLocks/>
          </p:cNvCxnSpPr>
          <p:nvPr/>
        </p:nvCxnSpPr>
        <p:spPr>
          <a:xfrm flipH="1">
            <a:off x="4733504" y="1986821"/>
            <a:ext cx="70727" cy="656752"/>
          </a:xfrm>
          <a:prstGeom prst="line">
            <a:avLst/>
          </a:prstGeom>
          <a:ln w="1143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0DF50889-EABC-3DED-9FA7-C52247C94A0A}"/>
              </a:ext>
            </a:extLst>
          </p:cNvPr>
          <p:cNvCxnSpPr>
            <a:cxnSpLocks/>
          </p:cNvCxnSpPr>
          <p:nvPr/>
        </p:nvCxnSpPr>
        <p:spPr>
          <a:xfrm flipH="1">
            <a:off x="5751500" y="2079020"/>
            <a:ext cx="70727" cy="656752"/>
          </a:xfrm>
          <a:prstGeom prst="line">
            <a:avLst/>
          </a:prstGeom>
          <a:ln w="1143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309DB60C-8A05-B16C-1EDE-C390FC22FB98}"/>
              </a:ext>
            </a:extLst>
          </p:cNvPr>
          <p:cNvCxnSpPr>
            <a:cxnSpLocks/>
          </p:cNvCxnSpPr>
          <p:nvPr/>
        </p:nvCxnSpPr>
        <p:spPr>
          <a:xfrm flipH="1">
            <a:off x="6460228" y="2044919"/>
            <a:ext cx="70727" cy="552010"/>
          </a:xfrm>
          <a:prstGeom prst="line">
            <a:avLst/>
          </a:prstGeom>
          <a:ln w="1143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5" name="直線コネクタ 34">
            <a:extLst>
              <a:ext uri="{FF2B5EF4-FFF2-40B4-BE49-F238E27FC236}">
                <a16:creationId xmlns:a16="http://schemas.microsoft.com/office/drawing/2014/main" id="{F54533E7-C485-B499-6915-7D38A5B81863}"/>
              </a:ext>
            </a:extLst>
          </p:cNvPr>
          <p:cNvCxnSpPr>
            <a:cxnSpLocks/>
          </p:cNvCxnSpPr>
          <p:nvPr/>
        </p:nvCxnSpPr>
        <p:spPr>
          <a:xfrm>
            <a:off x="7430690" y="1988085"/>
            <a:ext cx="0" cy="583584"/>
          </a:xfrm>
          <a:prstGeom prst="line">
            <a:avLst/>
          </a:prstGeom>
          <a:ln w="1143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6" name="直線コネクタ 35">
            <a:extLst>
              <a:ext uri="{FF2B5EF4-FFF2-40B4-BE49-F238E27FC236}">
                <a16:creationId xmlns:a16="http://schemas.microsoft.com/office/drawing/2014/main" id="{62BF9A7A-8B82-7CD2-0931-5DCC0D782B96}"/>
              </a:ext>
            </a:extLst>
          </p:cNvPr>
          <p:cNvCxnSpPr>
            <a:cxnSpLocks/>
          </p:cNvCxnSpPr>
          <p:nvPr/>
        </p:nvCxnSpPr>
        <p:spPr>
          <a:xfrm>
            <a:off x="8335828" y="1808321"/>
            <a:ext cx="0" cy="583584"/>
          </a:xfrm>
          <a:prstGeom prst="line">
            <a:avLst/>
          </a:prstGeom>
          <a:ln w="114300">
            <a:solidFill>
              <a:srgbClr val="FFFF00"/>
            </a:solidFill>
          </a:ln>
        </p:spPr>
        <p:style>
          <a:lnRef idx="1">
            <a:schemeClr val="accent1"/>
          </a:lnRef>
          <a:fillRef idx="0">
            <a:schemeClr val="accent1"/>
          </a:fillRef>
          <a:effectRef idx="0">
            <a:schemeClr val="accent1"/>
          </a:effectRef>
          <a:fontRef idx="minor">
            <a:schemeClr val="tx1"/>
          </a:fontRef>
        </p:style>
      </p:cxnSp>
      <p:pic>
        <p:nvPicPr>
          <p:cNvPr id="43" name="図 42" descr="屋内, テーブル, カップ, ケーキ が含まれている画像&#10;&#10;AI によって生成されたコンテンツは間違っている可能性があります。">
            <a:extLst>
              <a:ext uri="{FF2B5EF4-FFF2-40B4-BE49-F238E27FC236}">
                <a16:creationId xmlns:a16="http://schemas.microsoft.com/office/drawing/2014/main" id="{60A5A033-9FD4-23C2-A9F1-405D2DEF7A2C}"/>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flipH="1">
            <a:off x="853231" y="3527191"/>
            <a:ext cx="4741796" cy="2322120"/>
          </a:xfrm>
          <a:prstGeom prst="rect">
            <a:avLst/>
          </a:prstGeom>
        </p:spPr>
      </p:pic>
      <p:sp>
        <p:nvSpPr>
          <p:cNvPr id="45" name="正方形/長方形 44">
            <a:extLst>
              <a:ext uri="{FF2B5EF4-FFF2-40B4-BE49-F238E27FC236}">
                <a16:creationId xmlns:a16="http://schemas.microsoft.com/office/drawing/2014/main" id="{E0B880AD-F8B2-9D4B-D202-920A21B29E27}"/>
              </a:ext>
            </a:extLst>
          </p:cNvPr>
          <p:cNvSpPr/>
          <p:nvPr/>
        </p:nvSpPr>
        <p:spPr>
          <a:xfrm>
            <a:off x="364856" y="3361579"/>
            <a:ext cx="5667884" cy="339780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46" name="図 45" descr="屋外, 水, 大きい, ブルー が含まれている画像&#10;&#10;AI によって生成されたコンテンツは間違っている可能性があります。">
            <a:extLst>
              <a:ext uri="{FF2B5EF4-FFF2-40B4-BE49-F238E27FC236}">
                <a16:creationId xmlns:a16="http://schemas.microsoft.com/office/drawing/2014/main" id="{3947DA23-C89E-122E-F06F-81003FC5263F}"/>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9693256" y="4684612"/>
            <a:ext cx="2099775" cy="1249370"/>
          </a:xfrm>
          <a:prstGeom prst="rect">
            <a:avLst/>
          </a:prstGeom>
        </p:spPr>
      </p:pic>
    </p:spTree>
    <p:extLst>
      <p:ext uri="{BB962C8B-B14F-4D97-AF65-F5344CB8AC3E}">
        <p14:creationId xmlns:p14="http://schemas.microsoft.com/office/powerpoint/2010/main" val="31322714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6" name="Rectangle 3"/>
          <p:cNvSpPr>
            <a:spLocks noChangeArrowheads="1"/>
          </p:cNvSpPr>
          <p:nvPr/>
        </p:nvSpPr>
        <p:spPr bwMode="auto">
          <a:xfrm>
            <a:off x="2310348" y="2951001"/>
            <a:ext cx="7571303" cy="2371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1" rIns="91440" bIns="45721" numCol="1" anchor="ctr" anchorCtr="0" compatLnSpc="1">
            <a:prstTxWarp prst="textNoShape">
              <a:avLst/>
            </a:prstTxWarp>
            <a:spAutoFit/>
          </a:bodyPr>
          <a:lstStyle/>
          <a:p>
            <a:pPr algn="ctr" defTabSz="914423" eaLnBrk="0" fontAlgn="base" hangingPunct="0">
              <a:lnSpc>
                <a:spcPts val="9000"/>
              </a:lnSpc>
              <a:spcBef>
                <a:spcPct val="0"/>
              </a:spcBef>
              <a:spcAft>
                <a:spcPct val="0"/>
              </a:spcAft>
            </a:pPr>
            <a:r>
              <a:rPr lang="ja-JP" altLang="en-US" sz="7200" b="1" dirty="0">
                <a:latin typeface="+mn-ea"/>
                <a:cs typeface="Times New Roman" panose="02020603050405020304" pitchFamily="18" charset="0"/>
              </a:rPr>
              <a:t>一生自分の歯で</a:t>
            </a:r>
            <a:endParaRPr lang="en-US" altLang="ja-JP" sz="7200" b="1" dirty="0">
              <a:latin typeface="+mn-ea"/>
              <a:cs typeface="Times New Roman" panose="02020603050405020304" pitchFamily="18" charset="0"/>
            </a:endParaRPr>
          </a:p>
          <a:p>
            <a:pPr algn="ctr" defTabSz="914423" eaLnBrk="0" fontAlgn="base" hangingPunct="0">
              <a:lnSpc>
                <a:spcPts val="9000"/>
              </a:lnSpc>
              <a:spcBef>
                <a:spcPct val="0"/>
              </a:spcBef>
              <a:spcAft>
                <a:spcPct val="0"/>
              </a:spcAft>
            </a:pPr>
            <a:r>
              <a:rPr lang="ja-JP" altLang="en-US" sz="7200" b="1" dirty="0">
                <a:latin typeface="+mn-ea"/>
                <a:cs typeface="Times New Roman" panose="02020603050405020304" pitchFamily="18" charset="0"/>
              </a:rPr>
              <a:t>おいしく食べよう</a:t>
            </a:r>
            <a:endParaRPr lang="ja-JP" altLang="ja-JP" sz="7200" dirty="0">
              <a:latin typeface="+mn-ea"/>
            </a:endParaRPr>
          </a:p>
        </p:txBody>
      </p:sp>
      <p:sp>
        <p:nvSpPr>
          <p:cNvPr id="5" name="Rectangle 2"/>
          <p:cNvSpPr>
            <a:spLocks noChangeArrowheads="1"/>
          </p:cNvSpPr>
          <p:nvPr/>
        </p:nvSpPr>
        <p:spPr bwMode="auto">
          <a:xfrm>
            <a:off x="0" y="43871"/>
            <a:ext cx="184731" cy="369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1" rIns="91440" bIns="45721" numCol="1" anchor="ctr" anchorCtr="0" compatLnSpc="1">
            <a:prstTxWarp prst="textNoShape">
              <a:avLst/>
            </a:prstTxWarp>
            <a:spAutoFit/>
          </a:bodyPr>
          <a:lstStyle/>
          <a:p>
            <a:pPr defTabSz="914423"/>
            <a:endParaRPr kumimoji="1" lang="ja-JP" altLang="en-US" sz="1801" dirty="0">
              <a:solidFill>
                <a:srgbClr val="FF0000"/>
              </a:solidFill>
              <a:latin typeface="Calibri" panose="020F0502020204030204"/>
              <a:ea typeface="ＭＳ Ｐゴシック" panose="020B0600070205080204" pitchFamily="50" charset="-128"/>
            </a:endParaRPr>
          </a:p>
        </p:txBody>
      </p:sp>
      <p:sp>
        <p:nvSpPr>
          <p:cNvPr id="2" name="テキスト ボックス 1"/>
          <p:cNvSpPr txBox="1"/>
          <p:nvPr/>
        </p:nvSpPr>
        <p:spPr>
          <a:xfrm>
            <a:off x="2982468" y="1192969"/>
            <a:ext cx="6227064" cy="923330"/>
          </a:xfrm>
          <a:prstGeom prst="rect">
            <a:avLst/>
          </a:prstGeom>
          <a:noFill/>
        </p:spPr>
        <p:txBody>
          <a:bodyPr wrap="square" rtlCol="0">
            <a:spAutoFit/>
          </a:bodyPr>
          <a:lstStyle/>
          <a:p>
            <a:pPr algn="dist" defTabSz="914423"/>
            <a:r>
              <a:rPr kumimoji="1" lang="ja-JP" altLang="en-US" sz="5400" b="1" dirty="0">
                <a:latin typeface="BIZ UDPゴシック" panose="020B0400000000000000" pitchFamily="50" charset="-128"/>
                <a:ea typeface="BIZ UDPゴシック" panose="020B0400000000000000" pitchFamily="50" charset="-128"/>
              </a:rPr>
              <a:t>歯みがき巡回指導</a:t>
            </a:r>
            <a:endParaRPr kumimoji="1" lang="en-US" altLang="ja-JP" sz="5400" b="1"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6923536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F18161-C084-380D-AFCE-FD9F2FD114CC}"/>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EED52345-1FB4-0B49-5BEF-42F4ADCBD0E5}"/>
              </a:ext>
            </a:extLst>
          </p:cNvPr>
          <p:cNvSpPr/>
          <p:nvPr/>
        </p:nvSpPr>
        <p:spPr>
          <a:xfrm>
            <a:off x="0" y="-1"/>
            <a:ext cx="12192000" cy="102870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2" name="四角形: 角を丸くする 1">
            <a:extLst>
              <a:ext uri="{FF2B5EF4-FFF2-40B4-BE49-F238E27FC236}">
                <a16:creationId xmlns:a16="http://schemas.microsoft.com/office/drawing/2014/main" id="{F0839B1C-64FC-DF09-C1C9-7F66C062AA40}"/>
              </a:ext>
            </a:extLst>
          </p:cNvPr>
          <p:cNvSpPr/>
          <p:nvPr/>
        </p:nvSpPr>
        <p:spPr>
          <a:xfrm>
            <a:off x="373332" y="1446470"/>
            <a:ext cx="3618861" cy="801294"/>
          </a:xfrm>
          <a:prstGeom prst="roundRect">
            <a:avLst/>
          </a:prstGeom>
          <a:solidFill>
            <a:srgbClr val="FFC000"/>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引っこんでいる歯</a:t>
            </a:r>
          </a:p>
        </p:txBody>
      </p:sp>
      <p:sp>
        <p:nvSpPr>
          <p:cNvPr id="3" name="四角形: 角を丸くする 2">
            <a:extLst>
              <a:ext uri="{FF2B5EF4-FFF2-40B4-BE49-F238E27FC236}">
                <a16:creationId xmlns:a16="http://schemas.microsoft.com/office/drawing/2014/main" id="{D915789F-E9EA-44A7-AEB0-95DB556644F9}"/>
              </a:ext>
            </a:extLst>
          </p:cNvPr>
          <p:cNvSpPr/>
          <p:nvPr/>
        </p:nvSpPr>
        <p:spPr>
          <a:xfrm>
            <a:off x="4317242" y="1446470"/>
            <a:ext cx="3618861" cy="801294"/>
          </a:xfrm>
          <a:prstGeom prst="roundRect">
            <a:avLst/>
          </a:prstGeom>
          <a:solidFill>
            <a:srgbClr val="FFC000"/>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飛び出している歯</a:t>
            </a:r>
          </a:p>
        </p:txBody>
      </p:sp>
      <p:sp>
        <p:nvSpPr>
          <p:cNvPr id="4" name="四角形: 角を丸くする 3">
            <a:extLst>
              <a:ext uri="{FF2B5EF4-FFF2-40B4-BE49-F238E27FC236}">
                <a16:creationId xmlns:a16="http://schemas.microsoft.com/office/drawing/2014/main" id="{1D53B0A6-D2E2-5F7C-BB28-9CF035CB9793}"/>
              </a:ext>
            </a:extLst>
          </p:cNvPr>
          <p:cNvSpPr/>
          <p:nvPr/>
        </p:nvSpPr>
        <p:spPr>
          <a:xfrm>
            <a:off x="8199807" y="1446469"/>
            <a:ext cx="3618861" cy="801295"/>
          </a:xfrm>
          <a:prstGeom prst="roundRect">
            <a:avLst/>
          </a:prstGeom>
          <a:solidFill>
            <a:srgbClr val="FFC000"/>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となりの歯の側面</a:t>
            </a:r>
          </a:p>
        </p:txBody>
      </p:sp>
      <p:sp>
        <p:nvSpPr>
          <p:cNvPr id="5" name="テキスト ボックス 4">
            <a:extLst>
              <a:ext uri="{FF2B5EF4-FFF2-40B4-BE49-F238E27FC236}">
                <a16:creationId xmlns:a16="http://schemas.microsoft.com/office/drawing/2014/main" id="{736D20E9-4039-A926-F668-0703CBA38050}"/>
              </a:ext>
            </a:extLst>
          </p:cNvPr>
          <p:cNvSpPr txBox="1"/>
          <p:nvPr/>
        </p:nvSpPr>
        <p:spPr>
          <a:xfrm>
            <a:off x="10699337" y="1446470"/>
            <a:ext cx="6463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そく</a:t>
            </a:r>
          </a:p>
        </p:txBody>
      </p:sp>
      <p:sp>
        <p:nvSpPr>
          <p:cNvPr id="7" name="テキスト ボックス 6">
            <a:extLst>
              <a:ext uri="{FF2B5EF4-FFF2-40B4-BE49-F238E27FC236}">
                <a16:creationId xmlns:a16="http://schemas.microsoft.com/office/drawing/2014/main" id="{D0C5D50A-E95B-6EA9-B184-722351043281}"/>
              </a:ext>
            </a:extLst>
          </p:cNvPr>
          <p:cNvSpPr txBox="1"/>
          <p:nvPr/>
        </p:nvSpPr>
        <p:spPr>
          <a:xfrm>
            <a:off x="4459430" y="1446470"/>
            <a:ext cx="41549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と</a:t>
            </a:r>
          </a:p>
        </p:txBody>
      </p:sp>
      <p:grpSp>
        <p:nvGrpSpPr>
          <p:cNvPr id="8" name="グループ化 7">
            <a:extLst>
              <a:ext uri="{FF2B5EF4-FFF2-40B4-BE49-F238E27FC236}">
                <a16:creationId xmlns:a16="http://schemas.microsoft.com/office/drawing/2014/main" id="{2546E936-51D6-5935-BDE7-99340E5053F1}"/>
              </a:ext>
            </a:extLst>
          </p:cNvPr>
          <p:cNvGrpSpPr/>
          <p:nvPr/>
        </p:nvGrpSpPr>
        <p:grpSpPr>
          <a:xfrm>
            <a:off x="55826" y="5205944"/>
            <a:ext cx="4044697" cy="1241097"/>
            <a:chOff x="969409" y="5093765"/>
            <a:chExt cx="5346601" cy="1241097"/>
          </a:xfrm>
        </p:grpSpPr>
        <p:sp>
          <p:nvSpPr>
            <p:cNvPr id="9" name="四角形: 角を丸くする 8">
              <a:extLst>
                <a:ext uri="{FF2B5EF4-FFF2-40B4-BE49-F238E27FC236}">
                  <a16:creationId xmlns:a16="http://schemas.microsoft.com/office/drawing/2014/main" id="{D7146906-97B3-532F-70FF-9D68A49F2180}"/>
                </a:ext>
              </a:extLst>
            </p:cNvPr>
            <p:cNvSpPr/>
            <p:nvPr/>
          </p:nvSpPr>
          <p:spPr>
            <a:xfrm>
              <a:off x="1349289" y="5093765"/>
              <a:ext cx="4875729" cy="1241097"/>
            </a:xfrm>
            <a:prstGeom prst="roundRect">
              <a:avLst/>
            </a:prstGeom>
            <a:noFill/>
            <a:ln w="76200">
              <a:solidFill>
                <a:schemeClr val="accent1">
                  <a:lumMod val="75000"/>
                </a:schemeClr>
              </a:solidFill>
            </a:ln>
          </p:spPr>
          <p:style>
            <a:lnRef idx="2">
              <a:schemeClr val="accent6"/>
            </a:lnRef>
            <a:fillRef idx="1">
              <a:schemeClr val="lt1"/>
            </a:fillRef>
            <a:effectRef idx="0">
              <a:schemeClr val="accent6"/>
            </a:effectRef>
            <a:fontRef idx="minor">
              <a:schemeClr val="dk1"/>
            </a:fontRef>
          </p:style>
          <p:txBody>
            <a:bodyPr rtlCol="0" anchor="b"/>
            <a:lstStyle/>
            <a:p>
              <a:pPr marL="26670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0" name="テキスト ボックス 9">
              <a:extLst>
                <a:ext uri="{FF2B5EF4-FFF2-40B4-BE49-F238E27FC236}">
                  <a16:creationId xmlns:a16="http://schemas.microsoft.com/office/drawing/2014/main" id="{6F2ABD13-3C0D-94B9-AC35-43A43813F114}"/>
                </a:ext>
              </a:extLst>
            </p:cNvPr>
            <p:cNvSpPr txBox="1"/>
            <p:nvPr/>
          </p:nvSpPr>
          <p:spPr>
            <a:xfrm>
              <a:off x="969409" y="5273743"/>
              <a:ext cx="5346601" cy="954107"/>
            </a:xfrm>
            <a:prstGeom prst="rect">
              <a:avLst/>
            </a:prstGeom>
            <a:noFill/>
          </p:spPr>
          <p:txBody>
            <a:bodyPr wrap="none" rtlCol="0">
              <a:spAutoFit/>
            </a:bodyPr>
            <a:lstStyle/>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歯が重なっている部分</a:t>
              </a:r>
              <a:endParaRPr kumimoji="0" lang="en-US" altLang="ja-JP"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にも毛先を入れる</a:t>
              </a:r>
              <a:endParaRPr kumimoji="0" lang="en-US" altLang="ja-JP"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grpSp>
      <p:grpSp>
        <p:nvGrpSpPr>
          <p:cNvPr id="11" name="グループ化 10">
            <a:extLst>
              <a:ext uri="{FF2B5EF4-FFF2-40B4-BE49-F238E27FC236}">
                <a16:creationId xmlns:a16="http://schemas.microsoft.com/office/drawing/2014/main" id="{C65CD180-2A3E-A700-4503-4F22FF7BEB03}"/>
              </a:ext>
            </a:extLst>
          </p:cNvPr>
          <p:cNvGrpSpPr/>
          <p:nvPr/>
        </p:nvGrpSpPr>
        <p:grpSpPr>
          <a:xfrm>
            <a:off x="4191081" y="5210297"/>
            <a:ext cx="3711312" cy="1236744"/>
            <a:chOff x="1045970" y="5093765"/>
            <a:chExt cx="5095437" cy="1236744"/>
          </a:xfrm>
        </p:grpSpPr>
        <p:sp>
          <p:nvSpPr>
            <p:cNvPr id="12" name="四角形: 角を丸くする 11">
              <a:extLst>
                <a:ext uri="{FF2B5EF4-FFF2-40B4-BE49-F238E27FC236}">
                  <a16:creationId xmlns:a16="http://schemas.microsoft.com/office/drawing/2014/main" id="{CC6AB927-4150-A64E-C9DB-A09D274CB5A3}"/>
                </a:ext>
              </a:extLst>
            </p:cNvPr>
            <p:cNvSpPr/>
            <p:nvPr/>
          </p:nvSpPr>
          <p:spPr>
            <a:xfrm>
              <a:off x="1287317" y="5093765"/>
              <a:ext cx="4854090" cy="1218822"/>
            </a:xfrm>
            <a:prstGeom prst="roundRect">
              <a:avLst/>
            </a:prstGeom>
            <a:noFill/>
            <a:ln w="76200">
              <a:solidFill>
                <a:schemeClr val="accent1">
                  <a:lumMod val="75000"/>
                </a:schemeClr>
              </a:solidFill>
            </a:ln>
          </p:spPr>
          <p:style>
            <a:lnRef idx="2">
              <a:schemeClr val="accent6"/>
            </a:lnRef>
            <a:fillRef idx="1">
              <a:schemeClr val="lt1"/>
            </a:fillRef>
            <a:effectRef idx="0">
              <a:schemeClr val="accent6"/>
            </a:effectRef>
            <a:fontRef idx="minor">
              <a:schemeClr val="dk1"/>
            </a:fontRef>
          </p:style>
          <p:txBody>
            <a:bodyPr rtlCol="0" anchor="b"/>
            <a:lstStyle/>
            <a:p>
              <a:pPr marL="26670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3" name="テキスト ボックス 12">
              <a:extLst>
                <a:ext uri="{FF2B5EF4-FFF2-40B4-BE49-F238E27FC236}">
                  <a16:creationId xmlns:a16="http://schemas.microsoft.com/office/drawing/2014/main" id="{B59ABB5B-D62F-35AB-AF87-D32F799E4641}"/>
                </a:ext>
              </a:extLst>
            </p:cNvPr>
            <p:cNvSpPr txBox="1"/>
            <p:nvPr/>
          </p:nvSpPr>
          <p:spPr>
            <a:xfrm>
              <a:off x="1045970" y="5376402"/>
              <a:ext cx="4871952" cy="954107"/>
            </a:xfrm>
            <a:prstGeom prst="rect">
              <a:avLst/>
            </a:prstGeom>
            <a:noFill/>
          </p:spPr>
          <p:txBody>
            <a:bodyPr wrap="none" rtlCol="0">
              <a:spAutoFit/>
            </a:bodyPr>
            <a:lstStyle/>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側面にも歯ブラシが</a:t>
              </a:r>
              <a:endParaRPr kumimoji="0" lang="en-US" altLang="ja-JP"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直角に当たるように</a:t>
              </a:r>
              <a:endParaRPr kumimoji="0" lang="en-US" altLang="ja-JP"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grpSp>
      <p:sp>
        <p:nvSpPr>
          <p:cNvPr id="14" name="テキスト ボックス 13">
            <a:extLst>
              <a:ext uri="{FF2B5EF4-FFF2-40B4-BE49-F238E27FC236}">
                <a16:creationId xmlns:a16="http://schemas.microsoft.com/office/drawing/2014/main" id="{77DF8CED-971E-3689-B638-DBC003C8562B}"/>
              </a:ext>
            </a:extLst>
          </p:cNvPr>
          <p:cNvSpPr txBox="1"/>
          <p:nvPr/>
        </p:nvSpPr>
        <p:spPr>
          <a:xfrm>
            <a:off x="4399885" y="5271383"/>
            <a:ext cx="6463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そく</a:t>
            </a:r>
          </a:p>
        </p:txBody>
      </p:sp>
      <p:grpSp>
        <p:nvGrpSpPr>
          <p:cNvPr id="15" name="グループ化 14">
            <a:extLst>
              <a:ext uri="{FF2B5EF4-FFF2-40B4-BE49-F238E27FC236}">
                <a16:creationId xmlns:a16="http://schemas.microsoft.com/office/drawing/2014/main" id="{4BACB8E3-B5F1-5BF5-DB22-BD9CB4F1EC74}"/>
              </a:ext>
            </a:extLst>
          </p:cNvPr>
          <p:cNvGrpSpPr/>
          <p:nvPr/>
        </p:nvGrpSpPr>
        <p:grpSpPr>
          <a:xfrm>
            <a:off x="699685" y="2336800"/>
            <a:ext cx="2958527" cy="2746891"/>
            <a:chOff x="665985" y="2362200"/>
            <a:chExt cx="3175058" cy="2947933"/>
          </a:xfrm>
        </p:grpSpPr>
        <p:pic>
          <p:nvPicPr>
            <p:cNvPr id="16" name="図 15" descr="食品 が含まれている画像&#10;&#10;自動的に生成された説明">
              <a:extLst>
                <a:ext uri="{FF2B5EF4-FFF2-40B4-BE49-F238E27FC236}">
                  <a16:creationId xmlns:a16="http://schemas.microsoft.com/office/drawing/2014/main" id="{153A2689-D39A-FF1B-FCFE-2884C0167AC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79601" y="2362200"/>
              <a:ext cx="3161442" cy="1241097"/>
            </a:xfrm>
            <a:prstGeom prst="rect">
              <a:avLst/>
            </a:prstGeom>
            <a:ln>
              <a:solidFill>
                <a:schemeClr val="tx1"/>
              </a:solidFill>
            </a:ln>
          </p:spPr>
        </p:pic>
        <p:pic>
          <p:nvPicPr>
            <p:cNvPr id="17" name="図 16" descr="食品, ブラシ, ボトル が含まれている画像&#10;&#10;自動的に生成された説明">
              <a:extLst>
                <a:ext uri="{FF2B5EF4-FFF2-40B4-BE49-F238E27FC236}">
                  <a16:creationId xmlns:a16="http://schemas.microsoft.com/office/drawing/2014/main" id="{861AB384-D9E7-D61D-EBD6-6D0FE6AB7E4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65985" y="3641944"/>
              <a:ext cx="3175058" cy="1668189"/>
            </a:xfrm>
            <a:prstGeom prst="rect">
              <a:avLst/>
            </a:prstGeom>
            <a:ln>
              <a:solidFill>
                <a:schemeClr val="tx1"/>
              </a:solidFill>
            </a:ln>
          </p:spPr>
        </p:pic>
      </p:grpSp>
      <p:pic>
        <p:nvPicPr>
          <p:cNvPr id="18" name="図 17" descr="屋内, テーブル, 座る, カップ が含まれている画像&#10;&#10;自動的に生成された説明">
            <a:extLst>
              <a:ext uri="{FF2B5EF4-FFF2-40B4-BE49-F238E27FC236}">
                <a16:creationId xmlns:a16="http://schemas.microsoft.com/office/drawing/2014/main" id="{0D7C1758-F80C-837E-3BDE-21A04A255BE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667179" y="3545846"/>
            <a:ext cx="2958527" cy="1535620"/>
          </a:xfrm>
          <a:prstGeom prst="rect">
            <a:avLst/>
          </a:prstGeom>
          <a:ln>
            <a:solidFill>
              <a:schemeClr val="tx1"/>
            </a:solidFill>
          </a:ln>
        </p:spPr>
      </p:pic>
      <p:pic>
        <p:nvPicPr>
          <p:cNvPr id="19" name="図 18" descr="プラスチックの容器&#10;&#10;低い精度で自動的に生成された説明">
            <a:extLst>
              <a:ext uri="{FF2B5EF4-FFF2-40B4-BE49-F238E27FC236}">
                <a16:creationId xmlns:a16="http://schemas.microsoft.com/office/drawing/2014/main" id="{938AE338-3B80-91FD-A713-A788D328357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529258" y="3547069"/>
            <a:ext cx="2958528" cy="1536452"/>
          </a:xfrm>
          <a:prstGeom prst="rect">
            <a:avLst/>
          </a:prstGeom>
          <a:ln>
            <a:solidFill>
              <a:schemeClr val="tx1"/>
            </a:solidFill>
          </a:ln>
        </p:spPr>
      </p:pic>
      <p:pic>
        <p:nvPicPr>
          <p:cNvPr id="20" name="図 19" descr="食品 が含まれている画像&#10;&#10;自動的に生成された説明">
            <a:extLst>
              <a:ext uri="{FF2B5EF4-FFF2-40B4-BE49-F238E27FC236}">
                <a16:creationId xmlns:a16="http://schemas.microsoft.com/office/drawing/2014/main" id="{EAD8FE4D-B5DF-C883-3C0A-42DA88EF433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680747" y="2347550"/>
            <a:ext cx="2945840" cy="1156457"/>
          </a:xfrm>
          <a:prstGeom prst="rect">
            <a:avLst/>
          </a:prstGeom>
          <a:ln>
            <a:solidFill>
              <a:schemeClr val="tx1"/>
            </a:solidFill>
          </a:ln>
        </p:spPr>
      </p:pic>
      <p:pic>
        <p:nvPicPr>
          <p:cNvPr id="21" name="図 20" descr="食品 が含まれている画像&#10;&#10;自動的に生成された説明">
            <a:extLst>
              <a:ext uri="{FF2B5EF4-FFF2-40B4-BE49-F238E27FC236}">
                <a16:creationId xmlns:a16="http://schemas.microsoft.com/office/drawing/2014/main" id="{EF68D93F-1A6F-6663-CE75-7160E37943E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529257" y="2346471"/>
            <a:ext cx="2945840" cy="1156457"/>
          </a:xfrm>
          <a:prstGeom prst="rect">
            <a:avLst/>
          </a:prstGeom>
          <a:ln>
            <a:solidFill>
              <a:schemeClr val="tx1"/>
            </a:solidFill>
          </a:ln>
        </p:spPr>
      </p:pic>
      <p:cxnSp>
        <p:nvCxnSpPr>
          <p:cNvPr id="22" name="直線矢印コネクタ 21">
            <a:extLst>
              <a:ext uri="{FF2B5EF4-FFF2-40B4-BE49-F238E27FC236}">
                <a16:creationId xmlns:a16="http://schemas.microsoft.com/office/drawing/2014/main" id="{E9C10195-809E-51DF-9180-B7181E1BB82D}"/>
              </a:ext>
            </a:extLst>
          </p:cNvPr>
          <p:cNvCxnSpPr>
            <a:cxnSpLocks/>
          </p:cNvCxnSpPr>
          <p:nvPr/>
        </p:nvCxnSpPr>
        <p:spPr>
          <a:xfrm>
            <a:off x="1148080" y="4003040"/>
            <a:ext cx="0" cy="584200"/>
          </a:xfrm>
          <a:prstGeom prst="straightConnector1">
            <a:avLst/>
          </a:prstGeom>
          <a:ln w="44450">
            <a:solidFill>
              <a:srgbClr val="FF0000"/>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23" name="直線矢印コネクタ 22">
            <a:extLst>
              <a:ext uri="{FF2B5EF4-FFF2-40B4-BE49-F238E27FC236}">
                <a16:creationId xmlns:a16="http://schemas.microsoft.com/office/drawing/2014/main" id="{AB7E073F-4326-3D03-A8DE-28746444908D}"/>
              </a:ext>
            </a:extLst>
          </p:cNvPr>
          <p:cNvCxnSpPr>
            <a:cxnSpLocks/>
          </p:cNvCxnSpPr>
          <p:nvPr/>
        </p:nvCxnSpPr>
        <p:spPr>
          <a:xfrm flipH="1">
            <a:off x="5084316" y="4003040"/>
            <a:ext cx="74424" cy="584200"/>
          </a:xfrm>
          <a:prstGeom prst="straightConnector1">
            <a:avLst/>
          </a:prstGeom>
          <a:ln w="44450">
            <a:solidFill>
              <a:srgbClr val="FF0000"/>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24" name="直線矢印コネクタ 23">
            <a:extLst>
              <a:ext uri="{FF2B5EF4-FFF2-40B4-BE49-F238E27FC236}">
                <a16:creationId xmlns:a16="http://schemas.microsoft.com/office/drawing/2014/main" id="{5815D697-DEEE-D118-3CE1-0A99DD55F6FF}"/>
              </a:ext>
            </a:extLst>
          </p:cNvPr>
          <p:cNvCxnSpPr>
            <a:cxnSpLocks/>
          </p:cNvCxnSpPr>
          <p:nvPr/>
        </p:nvCxnSpPr>
        <p:spPr>
          <a:xfrm>
            <a:off x="11252200" y="3950780"/>
            <a:ext cx="60325" cy="636460"/>
          </a:xfrm>
          <a:prstGeom prst="straightConnector1">
            <a:avLst/>
          </a:prstGeom>
          <a:ln w="44450">
            <a:solidFill>
              <a:srgbClr val="FF0000"/>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25" name="フリーフォーム: 図形 24">
            <a:extLst>
              <a:ext uri="{FF2B5EF4-FFF2-40B4-BE49-F238E27FC236}">
                <a16:creationId xmlns:a16="http://schemas.microsoft.com/office/drawing/2014/main" id="{EB3BAAB8-5DF2-7967-3EA7-F82E64CBC354}"/>
              </a:ext>
            </a:extLst>
          </p:cNvPr>
          <p:cNvSpPr/>
          <p:nvPr/>
        </p:nvSpPr>
        <p:spPr>
          <a:xfrm>
            <a:off x="1460500" y="2671814"/>
            <a:ext cx="330200" cy="135467"/>
          </a:xfrm>
          <a:custGeom>
            <a:avLst/>
            <a:gdLst>
              <a:gd name="connsiteX0" fmla="*/ 0 w 330200"/>
              <a:gd name="connsiteY0" fmla="*/ 135467 h 135467"/>
              <a:gd name="connsiteX1" fmla="*/ 59266 w 330200"/>
              <a:gd name="connsiteY1" fmla="*/ 93133 h 135467"/>
              <a:gd name="connsiteX2" fmla="*/ 76200 w 330200"/>
              <a:gd name="connsiteY2" fmla="*/ 84667 h 135467"/>
              <a:gd name="connsiteX3" fmla="*/ 114300 w 330200"/>
              <a:gd name="connsiteY3" fmla="*/ 71967 h 135467"/>
              <a:gd name="connsiteX4" fmla="*/ 131233 w 330200"/>
              <a:gd name="connsiteY4" fmla="*/ 63500 h 135467"/>
              <a:gd name="connsiteX5" fmla="*/ 143933 w 330200"/>
              <a:gd name="connsiteY5" fmla="*/ 55033 h 135467"/>
              <a:gd name="connsiteX6" fmla="*/ 203200 w 330200"/>
              <a:gd name="connsiteY6" fmla="*/ 29633 h 135467"/>
              <a:gd name="connsiteX7" fmla="*/ 275166 w 330200"/>
              <a:gd name="connsiteY7" fmla="*/ 8467 h 135467"/>
              <a:gd name="connsiteX8" fmla="*/ 309033 w 330200"/>
              <a:gd name="connsiteY8" fmla="*/ 4233 h 135467"/>
              <a:gd name="connsiteX9" fmla="*/ 330200 w 330200"/>
              <a:gd name="connsiteY9" fmla="*/ 0 h 1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200" h="135467">
                <a:moveTo>
                  <a:pt x="0" y="135467"/>
                </a:moveTo>
                <a:cubicBezTo>
                  <a:pt x="30912" y="111424"/>
                  <a:pt x="31301" y="108669"/>
                  <a:pt x="59266" y="93133"/>
                </a:cubicBezTo>
                <a:cubicBezTo>
                  <a:pt x="64783" y="90068"/>
                  <a:pt x="70310" y="86932"/>
                  <a:pt x="76200" y="84667"/>
                </a:cubicBezTo>
                <a:cubicBezTo>
                  <a:pt x="88695" y="79862"/>
                  <a:pt x="102326" y="77954"/>
                  <a:pt x="114300" y="71967"/>
                </a:cubicBezTo>
                <a:cubicBezTo>
                  <a:pt x="119944" y="69145"/>
                  <a:pt x="125754" y="66631"/>
                  <a:pt x="131233" y="63500"/>
                </a:cubicBezTo>
                <a:cubicBezTo>
                  <a:pt x="135650" y="60976"/>
                  <a:pt x="139329" y="57199"/>
                  <a:pt x="143933" y="55033"/>
                </a:cubicBezTo>
                <a:cubicBezTo>
                  <a:pt x="163381" y="45881"/>
                  <a:pt x="182809" y="36430"/>
                  <a:pt x="203200" y="29633"/>
                </a:cubicBezTo>
                <a:cubicBezTo>
                  <a:pt x="229243" y="20952"/>
                  <a:pt x="248388" y="13488"/>
                  <a:pt x="275166" y="8467"/>
                </a:cubicBezTo>
                <a:cubicBezTo>
                  <a:pt x="286348" y="6370"/>
                  <a:pt x="297788" y="5963"/>
                  <a:pt x="309033" y="4233"/>
                </a:cubicBezTo>
                <a:cubicBezTo>
                  <a:pt x="316145" y="3139"/>
                  <a:pt x="330200" y="0"/>
                  <a:pt x="330200" y="0"/>
                </a:cubicBezTo>
              </a:path>
            </a:pathLst>
          </a:cu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6" name="フリーフォーム: 図形 25">
            <a:extLst>
              <a:ext uri="{FF2B5EF4-FFF2-40B4-BE49-F238E27FC236}">
                <a16:creationId xmlns:a16="http://schemas.microsoft.com/office/drawing/2014/main" id="{8D441089-CDEA-99BF-FE00-13F0D82BCF40}"/>
              </a:ext>
            </a:extLst>
          </p:cNvPr>
          <p:cNvSpPr/>
          <p:nvPr/>
        </p:nvSpPr>
        <p:spPr>
          <a:xfrm>
            <a:off x="2603500" y="2692400"/>
            <a:ext cx="342900" cy="84667"/>
          </a:xfrm>
          <a:custGeom>
            <a:avLst/>
            <a:gdLst>
              <a:gd name="connsiteX0" fmla="*/ 0 w 342900"/>
              <a:gd name="connsiteY0" fmla="*/ 0 h 84667"/>
              <a:gd name="connsiteX1" fmla="*/ 76200 w 342900"/>
              <a:gd name="connsiteY1" fmla="*/ 4233 h 84667"/>
              <a:gd name="connsiteX2" fmla="*/ 101600 w 342900"/>
              <a:gd name="connsiteY2" fmla="*/ 8467 h 84667"/>
              <a:gd name="connsiteX3" fmla="*/ 148167 w 342900"/>
              <a:gd name="connsiteY3" fmla="*/ 21167 h 84667"/>
              <a:gd name="connsiteX4" fmla="*/ 177800 w 342900"/>
              <a:gd name="connsiteY4" fmla="*/ 25400 h 84667"/>
              <a:gd name="connsiteX5" fmla="*/ 194733 w 342900"/>
              <a:gd name="connsiteY5" fmla="*/ 29633 h 84667"/>
              <a:gd name="connsiteX6" fmla="*/ 241300 w 342900"/>
              <a:gd name="connsiteY6" fmla="*/ 38100 h 84667"/>
              <a:gd name="connsiteX7" fmla="*/ 258233 w 342900"/>
              <a:gd name="connsiteY7" fmla="*/ 46567 h 84667"/>
              <a:gd name="connsiteX8" fmla="*/ 270933 w 342900"/>
              <a:gd name="connsiteY8" fmla="*/ 50800 h 84667"/>
              <a:gd name="connsiteX9" fmla="*/ 283633 w 342900"/>
              <a:gd name="connsiteY9" fmla="*/ 59267 h 84667"/>
              <a:gd name="connsiteX10" fmla="*/ 304800 w 342900"/>
              <a:gd name="connsiteY10" fmla="*/ 63500 h 84667"/>
              <a:gd name="connsiteX11" fmla="*/ 321733 w 342900"/>
              <a:gd name="connsiteY11" fmla="*/ 76200 h 84667"/>
              <a:gd name="connsiteX12" fmla="*/ 342900 w 342900"/>
              <a:gd name="connsiteY12" fmla="*/ 84667 h 84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2900" h="84667">
                <a:moveTo>
                  <a:pt x="0" y="0"/>
                </a:moveTo>
                <a:cubicBezTo>
                  <a:pt x="25400" y="1411"/>
                  <a:pt x="50849" y="2120"/>
                  <a:pt x="76200" y="4233"/>
                </a:cubicBezTo>
                <a:cubicBezTo>
                  <a:pt x="84754" y="4946"/>
                  <a:pt x="93221" y="6605"/>
                  <a:pt x="101600" y="8467"/>
                </a:cubicBezTo>
                <a:cubicBezTo>
                  <a:pt x="138784" y="16730"/>
                  <a:pt x="74911" y="10703"/>
                  <a:pt x="148167" y="21167"/>
                </a:cubicBezTo>
                <a:cubicBezTo>
                  <a:pt x="158045" y="22578"/>
                  <a:pt x="167983" y="23615"/>
                  <a:pt x="177800" y="25400"/>
                </a:cubicBezTo>
                <a:cubicBezTo>
                  <a:pt x="183524" y="26441"/>
                  <a:pt x="189028" y="28492"/>
                  <a:pt x="194733" y="29633"/>
                </a:cubicBezTo>
                <a:cubicBezTo>
                  <a:pt x="210203" y="32727"/>
                  <a:pt x="225778" y="35278"/>
                  <a:pt x="241300" y="38100"/>
                </a:cubicBezTo>
                <a:cubicBezTo>
                  <a:pt x="246944" y="40922"/>
                  <a:pt x="252433" y="44081"/>
                  <a:pt x="258233" y="46567"/>
                </a:cubicBezTo>
                <a:cubicBezTo>
                  <a:pt x="262334" y="48325"/>
                  <a:pt x="266942" y="48804"/>
                  <a:pt x="270933" y="50800"/>
                </a:cubicBezTo>
                <a:cubicBezTo>
                  <a:pt x="275484" y="53075"/>
                  <a:pt x="278869" y="57481"/>
                  <a:pt x="283633" y="59267"/>
                </a:cubicBezTo>
                <a:cubicBezTo>
                  <a:pt x="290370" y="61793"/>
                  <a:pt x="297744" y="62089"/>
                  <a:pt x="304800" y="63500"/>
                </a:cubicBezTo>
                <a:cubicBezTo>
                  <a:pt x="310444" y="67733"/>
                  <a:pt x="315422" y="73045"/>
                  <a:pt x="321733" y="76200"/>
                </a:cubicBezTo>
                <a:cubicBezTo>
                  <a:pt x="350034" y="90350"/>
                  <a:pt x="331319" y="73083"/>
                  <a:pt x="342900" y="84667"/>
                </a:cubicBezTo>
              </a:path>
            </a:pathLst>
          </a:cu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7" name="フリーフォーム: 図形 26">
            <a:extLst>
              <a:ext uri="{FF2B5EF4-FFF2-40B4-BE49-F238E27FC236}">
                <a16:creationId xmlns:a16="http://schemas.microsoft.com/office/drawing/2014/main" id="{EC311814-0F5E-E231-41C4-7BAC9DBE1F06}"/>
              </a:ext>
            </a:extLst>
          </p:cNvPr>
          <p:cNvSpPr/>
          <p:nvPr/>
        </p:nvSpPr>
        <p:spPr>
          <a:xfrm>
            <a:off x="5664168" y="2421467"/>
            <a:ext cx="80465" cy="241300"/>
          </a:xfrm>
          <a:custGeom>
            <a:avLst/>
            <a:gdLst>
              <a:gd name="connsiteX0" fmla="*/ 80465 w 80465"/>
              <a:gd name="connsiteY0" fmla="*/ 0 h 241300"/>
              <a:gd name="connsiteX1" fmla="*/ 59299 w 80465"/>
              <a:gd name="connsiteY1" fmla="*/ 16933 h 241300"/>
              <a:gd name="connsiteX2" fmla="*/ 33899 w 80465"/>
              <a:gd name="connsiteY2" fmla="*/ 33866 h 241300"/>
              <a:gd name="connsiteX3" fmla="*/ 4265 w 80465"/>
              <a:gd name="connsiteY3" fmla="*/ 71966 h 241300"/>
              <a:gd name="connsiteX4" fmla="*/ 32 w 80465"/>
              <a:gd name="connsiteY4" fmla="*/ 88900 h 241300"/>
              <a:gd name="connsiteX5" fmla="*/ 16965 w 80465"/>
              <a:gd name="connsiteY5" fmla="*/ 152400 h 241300"/>
              <a:gd name="connsiteX6" fmla="*/ 25432 w 80465"/>
              <a:gd name="connsiteY6" fmla="*/ 165100 h 241300"/>
              <a:gd name="connsiteX7" fmla="*/ 42365 w 80465"/>
              <a:gd name="connsiteY7" fmla="*/ 182033 h 241300"/>
              <a:gd name="connsiteX8" fmla="*/ 55065 w 80465"/>
              <a:gd name="connsiteY8" fmla="*/ 198966 h 241300"/>
              <a:gd name="connsiteX9" fmla="*/ 80465 w 80465"/>
              <a:gd name="connsiteY9" fmla="*/ 241300 h 24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465" h="241300">
                <a:moveTo>
                  <a:pt x="80465" y="0"/>
                </a:moveTo>
                <a:cubicBezTo>
                  <a:pt x="73410" y="5644"/>
                  <a:pt x="66606" y="11619"/>
                  <a:pt x="59299" y="16933"/>
                </a:cubicBezTo>
                <a:cubicBezTo>
                  <a:pt x="51070" y="22918"/>
                  <a:pt x="33899" y="33866"/>
                  <a:pt x="33899" y="33866"/>
                </a:cubicBezTo>
                <a:cubicBezTo>
                  <a:pt x="13644" y="64247"/>
                  <a:pt x="24160" y="52071"/>
                  <a:pt x="4265" y="71966"/>
                </a:cubicBezTo>
                <a:cubicBezTo>
                  <a:pt x="2854" y="77611"/>
                  <a:pt x="-355" y="83095"/>
                  <a:pt x="32" y="88900"/>
                </a:cubicBezTo>
                <a:cubicBezTo>
                  <a:pt x="2015" y="118646"/>
                  <a:pt x="4489" y="130567"/>
                  <a:pt x="16965" y="152400"/>
                </a:cubicBezTo>
                <a:cubicBezTo>
                  <a:pt x="19489" y="156818"/>
                  <a:pt x="22121" y="161237"/>
                  <a:pt x="25432" y="165100"/>
                </a:cubicBezTo>
                <a:cubicBezTo>
                  <a:pt x="30627" y="171161"/>
                  <a:pt x="37109" y="176026"/>
                  <a:pt x="42365" y="182033"/>
                </a:cubicBezTo>
                <a:cubicBezTo>
                  <a:pt x="47011" y="187343"/>
                  <a:pt x="50964" y="193225"/>
                  <a:pt x="55065" y="198966"/>
                </a:cubicBezTo>
                <a:cubicBezTo>
                  <a:pt x="64635" y="212364"/>
                  <a:pt x="73108" y="226585"/>
                  <a:pt x="80465" y="241300"/>
                </a:cubicBezTo>
              </a:path>
            </a:pathLst>
          </a:cu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8" name="フリーフォーム: 図形 27">
            <a:extLst>
              <a:ext uri="{FF2B5EF4-FFF2-40B4-BE49-F238E27FC236}">
                <a16:creationId xmlns:a16="http://schemas.microsoft.com/office/drawing/2014/main" id="{37E91E97-8C91-A701-9E8A-9EB2F0EF4242}"/>
              </a:ext>
            </a:extLst>
          </p:cNvPr>
          <p:cNvSpPr/>
          <p:nvPr/>
        </p:nvSpPr>
        <p:spPr>
          <a:xfrm>
            <a:off x="6527800" y="2523067"/>
            <a:ext cx="80725" cy="211666"/>
          </a:xfrm>
          <a:custGeom>
            <a:avLst/>
            <a:gdLst>
              <a:gd name="connsiteX0" fmla="*/ 0 w 80725"/>
              <a:gd name="connsiteY0" fmla="*/ 0 h 211666"/>
              <a:gd name="connsiteX1" fmla="*/ 21167 w 80725"/>
              <a:gd name="connsiteY1" fmla="*/ 4233 h 211666"/>
              <a:gd name="connsiteX2" fmla="*/ 29633 w 80725"/>
              <a:gd name="connsiteY2" fmla="*/ 16933 h 211666"/>
              <a:gd name="connsiteX3" fmla="*/ 42333 w 80725"/>
              <a:gd name="connsiteY3" fmla="*/ 21166 h 211666"/>
              <a:gd name="connsiteX4" fmla="*/ 50800 w 80725"/>
              <a:gd name="connsiteY4" fmla="*/ 38100 h 211666"/>
              <a:gd name="connsiteX5" fmla="*/ 63500 w 80725"/>
              <a:gd name="connsiteY5" fmla="*/ 42333 h 211666"/>
              <a:gd name="connsiteX6" fmla="*/ 71967 w 80725"/>
              <a:gd name="connsiteY6" fmla="*/ 55033 h 211666"/>
              <a:gd name="connsiteX7" fmla="*/ 76200 w 80725"/>
              <a:gd name="connsiteY7" fmla="*/ 71966 h 211666"/>
              <a:gd name="connsiteX8" fmla="*/ 76200 w 80725"/>
              <a:gd name="connsiteY8" fmla="*/ 118533 h 211666"/>
              <a:gd name="connsiteX9" fmla="*/ 63500 w 80725"/>
              <a:gd name="connsiteY9" fmla="*/ 131233 h 211666"/>
              <a:gd name="connsiteX10" fmla="*/ 55033 w 80725"/>
              <a:gd name="connsiteY10" fmla="*/ 143933 h 211666"/>
              <a:gd name="connsiteX11" fmla="*/ 50800 w 80725"/>
              <a:gd name="connsiteY11" fmla="*/ 160866 h 211666"/>
              <a:gd name="connsiteX12" fmla="*/ 42333 w 80725"/>
              <a:gd name="connsiteY12" fmla="*/ 173566 h 211666"/>
              <a:gd name="connsiteX13" fmla="*/ 38100 w 80725"/>
              <a:gd name="connsiteY13" fmla="*/ 190500 h 211666"/>
              <a:gd name="connsiteX14" fmla="*/ 33867 w 80725"/>
              <a:gd name="connsiteY14" fmla="*/ 211666 h 211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0725" h="211666">
                <a:moveTo>
                  <a:pt x="0" y="0"/>
                </a:moveTo>
                <a:cubicBezTo>
                  <a:pt x="7056" y="1411"/>
                  <a:pt x="14920" y="663"/>
                  <a:pt x="21167" y="4233"/>
                </a:cubicBezTo>
                <a:cubicBezTo>
                  <a:pt x="25584" y="6757"/>
                  <a:pt x="25660" y="13755"/>
                  <a:pt x="29633" y="16933"/>
                </a:cubicBezTo>
                <a:cubicBezTo>
                  <a:pt x="33117" y="19721"/>
                  <a:pt x="38100" y="19755"/>
                  <a:pt x="42333" y="21166"/>
                </a:cubicBezTo>
                <a:cubicBezTo>
                  <a:pt x="45155" y="26811"/>
                  <a:pt x="46337" y="33637"/>
                  <a:pt x="50800" y="38100"/>
                </a:cubicBezTo>
                <a:cubicBezTo>
                  <a:pt x="53955" y="41255"/>
                  <a:pt x="60015" y="39545"/>
                  <a:pt x="63500" y="42333"/>
                </a:cubicBezTo>
                <a:cubicBezTo>
                  <a:pt x="67473" y="45511"/>
                  <a:pt x="69145" y="50800"/>
                  <a:pt x="71967" y="55033"/>
                </a:cubicBezTo>
                <a:cubicBezTo>
                  <a:pt x="73378" y="60677"/>
                  <a:pt x="74938" y="66286"/>
                  <a:pt x="76200" y="71966"/>
                </a:cubicBezTo>
                <a:cubicBezTo>
                  <a:pt x="80032" y="89212"/>
                  <a:pt x="84102" y="100753"/>
                  <a:pt x="76200" y="118533"/>
                </a:cubicBezTo>
                <a:cubicBezTo>
                  <a:pt x="73769" y="124004"/>
                  <a:pt x="67333" y="126634"/>
                  <a:pt x="63500" y="131233"/>
                </a:cubicBezTo>
                <a:cubicBezTo>
                  <a:pt x="60243" y="135142"/>
                  <a:pt x="57855" y="139700"/>
                  <a:pt x="55033" y="143933"/>
                </a:cubicBezTo>
                <a:cubicBezTo>
                  <a:pt x="53622" y="149577"/>
                  <a:pt x="53092" y="155518"/>
                  <a:pt x="50800" y="160866"/>
                </a:cubicBezTo>
                <a:cubicBezTo>
                  <a:pt x="48796" y="165543"/>
                  <a:pt x="44337" y="168889"/>
                  <a:pt x="42333" y="173566"/>
                </a:cubicBezTo>
                <a:cubicBezTo>
                  <a:pt x="40041" y="178914"/>
                  <a:pt x="39698" y="184905"/>
                  <a:pt x="38100" y="190500"/>
                </a:cubicBezTo>
                <a:cubicBezTo>
                  <a:pt x="32975" y="208440"/>
                  <a:pt x="33867" y="197117"/>
                  <a:pt x="33867" y="211666"/>
                </a:cubicBezTo>
              </a:path>
            </a:pathLst>
          </a:cu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9" name="フリーフォーム: 図形 28">
            <a:extLst>
              <a:ext uri="{FF2B5EF4-FFF2-40B4-BE49-F238E27FC236}">
                <a16:creationId xmlns:a16="http://schemas.microsoft.com/office/drawing/2014/main" id="{E0484746-11B2-245D-C765-4B1FC9B51E25}"/>
              </a:ext>
            </a:extLst>
          </p:cNvPr>
          <p:cNvSpPr/>
          <p:nvPr/>
        </p:nvSpPr>
        <p:spPr>
          <a:xfrm>
            <a:off x="8927174" y="2789767"/>
            <a:ext cx="377693" cy="421867"/>
          </a:xfrm>
          <a:custGeom>
            <a:avLst/>
            <a:gdLst>
              <a:gd name="connsiteX0" fmla="*/ 377693 w 377693"/>
              <a:gd name="connsiteY0" fmla="*/ 57150 h 421867"/>
              <a:gd name="connsiteX1" fmla="*/ 367109 w 377693"/>
              <a:gd name="connsiteY1" fmla="*/ 52916 h 421867"/>
              <a:gd name="connsiteX2" fmla="*/ 358643 w 377693"/>
              <a:gd name="connsiteY2" fmla="*/ 44450 h 421867"/>
              <a:gd name="connsiteX3" fmla="*/ 348059 w 377693"/>
              <a:gd name="connsiteY3" fmla="*/ 38100 h 421867"/>
              <a:gd name="connsiteX4" fmla="*/ 339593 w 377693"/>
              <a:gd name="connsiteY4" fmla="*/ 27516 h 421867"/>
              <a:gd name="connsiteX5" fmla="*/ 331126 w 377693"/>
              <a:gd name="connsiteY5" fmla="*/ 21166 h 421867"/>
              <a:gd name="connsiteX6" fmla="*/ 324776 w 377693"/>
              <a:gd name="connsiteY6" fmla="*/ 14816 h 421867"/>
              <a:gd name="connsiteX7" fmla="*/ 314193 w 377693"/>
              <a:gd name="connsiteY7" fmla="*/ 8466 h 421867"/>
              <a:gd name="connsiteX8" fmla="*/ 295143 w 377693"/>
              <a:gd name="connsiteY8" fmla="*/ 0 h 421867"/>
              <a:gd name="connsiteX9" fmla="*/ 254926 w 377693"/>
              <a:gd name="connsiteY9" fmla="*/ 2116 h 421867"/>
              <a:gd name="connsiteX10" fmla="*/ 244343 w 377693"/>
              <a:gd name="connsiteY10" fmla="*/ 10583 h 421867"/>
              <a:gd name="connsiteX11" fmla="*/ 235876 w 377693"/>
              <a:gd name="connsiteY11" fmla="*/ 14816 h 421867"/>
              <a:gd name="connsiteX12" fmla="*/ 231643 w 377693"/>
              <a:gd name="connsiteY12" fmla="*/ 19050 h 421867"/>
              <a:gd name="connsiteX13" fmla="*/ 227409 w 377693"/>
              <a:gd name="connsiteY13" fmla="*/ 25400 h 421867"/>
              <a:gd name="connsiteX14" fmla="*/ 218943 w 377693"/>
              <a:gd name="connsiteY14" fmla="*/ 27516 h 421867"/>
              <a:gd name="connsiteX15" fmla="*/ 204126 w 377693"/>
              <a:gd name="connsiteY15" fmla="*/ 38100 h 421867"/>
              <a:gd name="connsiteX16" fmla="*/ 191426 w 377693"/>
              <a:gd name="connsiteY16" fmla="*/ 50800 h 421867"/>
              <a:gd name="connsiteX17" fmla="*/ 166026 w 377693"/>
              <a:gd name="connsiteY17" fmla="*/ 63500 h 421867"/>
              <a:gd name="connsiteX18" fmla="*/ 151209 w 377693"/>
              <a:gd name="connsiteY18" fmla="*/ 74083 h 421867"/>
              <a:gd name="connsiteX19" fmla="*/ 127926 w 377693"/>
              <a:gd name="connsiteY19" fmla="*/ 86783 h 421867"/>
              <a:gd name="connsiteX20" fmla="*/ 106759 w 377693"/>
              <a:gd name="connsiteY20" fmla="*/ 107950 h 421867"/>
              <a:gd name="connsiteX21" fmla="*/ 98293 w 377693"/>
              <a:gd name="connsiteY21" fmla="*/ 122766 h 421867"/>
              <a:gd name="connsiteX22" fmla="*/ 89826 w 377693"/>
              <a:gd name="connsiteY22" fmla="*/ 143933 h 421867"/>
              <a:gd name="connsiteX23" fmla="*/ 85593 w 377693"/>
              <a:gd name="connsiteY23" fmla="*/ 152400 h 421867"/>
              <a:gd name="connsiteX24" fmla="*/ 79243 w 377693"/>
              <a:gd name="connsiteY24" fmla="*/ 169333 h 421867"/>
              <a:gd name="connsiteX25" fmla="*/ 68659 w 377693"/>
              <a:gd name="connsiteY25" fmla="*/ 184150 h 421867"/>
              <a:gd name="connsiteX26" fmla="*/ 66543 w 377693"/>
              <a:gd name="connsiteY26" fmla="*/ 194733 h 421867"/>
              <a:gd name="connsiteX27" fmla="*/ 53843 w 377693"/>
              <a:gd name="connsiteY27" fmla="*/ 211666 h 421867"/>
              <a:gd name="connsiteX28" fmla="*/ 49609 w 377693"/>
              <a:gd name="connsiteY28" fmla="*/ 218016 h 421867"/>
              <a:gd name="connsiteX29" fmla="*/ 45376 w 377693"/>
              <a:gd name="connsiteY29" fmla="*/ 222250 h 421867"/>
              <a:gd name="connsiteX30" fmla="*/ 39026 w 377693"/>
              <a:gd name="connsiteY30" fmla="*/ 230716 h 421867"/>
              <a:gd name="connsiteX31" fmla="*/ 34793 w 377693"/>
              <a:gd name="connsiteY31" fmla="*/ 234950 h 421867"/>
              <a:gd name="connsiteX32" fmla="*/ 28443 w 377693"/>
              <a:gd name="connsiteY32" fmla="*/ 245533 h 421867"/>
              <a:gd name="connsiteX33" fmla="*/ 22093 w 377693"/>
              <a:gd name="connsiteY33" fmla="*/ 251883 h 421867"/>
              <a:gd name="connsiteX34" fmla="*/ 3043 w 377693"/>
              <a:gd name="connsiteY34" fmla="*/ 277283 h 421867"/>
              <a:gd name="connsiteX35" fmla="*/ 3043 w 377693"/>
              <a:gd name="connsiteY35" fmla="*/ 317500 h 421867"/>
              <a:gd name="connsiteX36" fmla="*/ 9393 w 377693"/>
              <a:gd name="connsiteY36" fmla="*/ 323850 h 421867"/>
              <a:gd name="connsiteX37" fmla="*/ 13626 w 377693"/>
              <a:gd name="connsiteY37" fmla="*/ 336550 h 421867"/>
              <a:gd name="connsiteX38" fmla="*/ 24209 w 377693"/>
              <a:gd name="connsiteY38" fmla="*/ 355600 h 421867"/>
              <a:gd name="connsiteX39" fmla="*/ 34793 w 377693"/>
              <a:gd name="connsiteY39" fmla="*/ 376766 h 421867"/>
              <a:gd name="connsiteX40" fmla="*/ 45376 w 377693"/>
              <a:gd name="connsiteY40" fmla="*/ 393700 h 421867"/>
              <a:gd name="connsiteX41" fmla="*/ 49609 w 377693"/>
              <a:gd name="connsiteY41" fmla="*/ 402166 h 421867"/>
              <a:gd name="connsiteX42" fmla="*/ 51726 w 377693"/>
              <a:gd name="connsiteY42" fmla="*/ 408516 h 421867"/>
              <a:gd name="connsiteX43" fmla="*/ 58076 w 377693"/>
              <a:gd name="connsiteY43" fmla="*/ 410633 h 421867"/>
              <a:gd name="connsiteX44" fmla="*/ 77126 w 377693"/>
              <a:gd name="connsiteY44" fmla="*/ 421216 h 42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77693" h="421867">
                <a:moveTo>
                  <a:pt x="377693" y="57150"/>
                </a:moveTo>
                <a:cubicBezTo>
                  <a:pt x="374165" y="55739"/>
                  <a:pt x="370271" y="55024"/>
                  <a:pt x="367109" y="52916"/>
                </a:cubicBezTo>
                <a:cubicBezTo>
                  <a:pt x="363788" y="50702"/>
                  <a:pt x="361793" y="46900"/>
                  <a:pt x="358643" y="44450"/>
                </a:cubicBezTo>
                <a:cubicBezTo>
                  <a:pt x="355395" y="41924"/>
                  <a:pt x="351587" y="40217"/>
                  <a:pt x="348059" y="38100"/>
                </a:cubicBezTo>
                <a:cubicBezTo>
                  <a:pt x="344643" y="32976"/>
                  <a:pt x="344115" y="31285"/>
                  <a:pt x="339593" y="27516"/>
                </a:cubicBezTo>
                <a:cubicBezTo>
                  <a:pt x="336883" y="25257"/>
                  <a:pt x="333805" y="23462"/>
                  <a:pt x="331126" y="21166"/>
                </a:cubicBezTo>
                <a:cubicBezTo>
                  <a:pt x="328853" y="19218"/>
                  <a:pt x="327171" y="16612"/>
                  <a:pt x="324776" y="14816"/>
                </a:cubicBezTo>
                <a:cubicBezTo>
                  <a:pt x="321485" y="12348"/>
                  <a:pt x="317789" y="10464"/>
                  <a:pt x="314193" y="8466"/>
                </a:cubicBezTo>
                <a:cubicBezTo>
                  <a:pt x="306568" y="4230"/>
                  <a:pt x="303549" y="3362"/>
                  <a:pt x="295143" y="0"/>
                </a:cubicBezTo>
                <a:cubicBezTo>
                  <a:pt x="281737" y="705"/>
                  <a:pt x="268068" y="-622"/>
                  <a:pt x="254926" y="2116"/>
                </a:cubicBezTo>
                <a:cubicBezTo>
                  <a:pt x="250503" y="3037"/>
                  <a:pt x="248102" y="8077"/>
                  <a:pt x="244343" y="10583"/>
                </a:cubicBezTo>
                <a:cubicBezTo>
                  <a:pt x="241718" y="12333"/>
                  <a:pt x="238698" y="13405"/>
                  <a:pt x="235876" y="14816"/>
                </a:cubicBezTo>
                <a:cubicBezTo>
                  <a:pt x="234465" y="16227"/>
                  <a:pt x="232890" y="17492"/>
                  <a:pt x="231643" y="19050"/>
                </a:cubicBezTo>
                <a:cubicBezTo>
                  <a:pt x="230054" y="21037"/>
                  <a:pt x="229526" y="23989"/>
                  <a:pt x="227409" y="25400"/>
                </a:cubicBezTo>
                <a:cubicBezTo>
                  <a:pt x="224989" y="27013"/>
                  <a:pt x="221765" y="26811"/>
                  <a:pt x="218943" y="27516"/>
                </a:cubicBezTo>
                <a:cubicBezTo>
                  <a:pt x="214356" y="41274"/>
                  <a:pt x="221060" y="26810"/>
                  <a:pt x="204126" y="38100"/>
                </a:cubicBezTo>
                <a:cubicBezTo>
                  <a:pt x="199145" y="41421"/>
                  <a:pt x="196503" y="47627"/>
                  <a:pt x="191426" y="50800"/>
                </a:cubicBezTo>
                <a:cubicBezTo>
                  <a:pt x="172026" y="62925"/>
                  <a:pt x="180950" y="59768"/>
                  <a:pt x="166026" y="63500"/>
                </a:cubicBezTo>
                <a:cubicBezTo>
                  <a:pt x="164108" y="64939"/>
                  <a:pt x="154305" y="72535"/>
                  <a:pt x="151209" y="74083"/>
                </a:cubicBezTo>
                <a:cubicBezTo>
                  <a:pt x="140736" y="79319"/>
                  <a:pt x="137313" y="77396"/>
                  <a:pt x="127926" y="86783"/>
                </a:cubicBezTo>
                <a:lnTo>
                  <a:pt x="106759" y="107950"/>
                </a:lnTo>
                <a:cubicBezTo>
                  <a:pt x="100289" y="127366"/>
                  <a:pt x="111103" y="97148"/>
                  <a:pt x="98293" y="122766"/>
                </a:cubicBezTo>
                <a:cubicBezTo>
                  <a:pt x="94894" y="129563"/>
                  <a:pt x="93224" y="137136"/>
                  <a:pt x="89826" y="143933"/>
                </a:cubicBezTo>
                <a:cubicBezTo>
                  <a:pt x="88415" y="146755"/>
                  <a:pt x="86836" y="149500"/>
                  <a:pt x="85593" y="152400"/>
                </a:cubicBezTo>
                <a:cubicBezTo>
                  <a:pt x="80104" y="165208"/>
                  <a:pt x="88000" y="151820"/>
                  <a:pt x="79243" y="169333"/>
                </a:cubicBezTo>
                <a:cubicBezTo>
                  <a:pt x="77698" y="172424"/>
                  <a:pt x="70093" y="182238"/>
                  <a:pt x="68659" y="184150"/>
                </a:cubicBezTo>
                <a:cubicBezTo>
                  <a:pt x="67954" y="187678"/>
                  <a:pt x="67879" y="191393"/>
                  <a:pt x="66543" y="194733"/>
                </a:cubicBezTo>
                <a:cubicBezTo>
                  <a:pt x="61754" y="206705"/>
                  <a:pt x="60845" y="203264"/>
                  <a:pt x="53843" y="211666"/>
                </a:cubicBezTo>
                <a:cubicBezTo>
                  <a:pt x="52214" y="213620"/>
                  <a:pt x="51198" y="216029"/>
                  <a:pt x="49609" y="218016"/>
                </a:cubicBezTo>
                <a:cubicBezTo>
                  <a:pt x="48362" y="219574"/>
                  <a:pt x="46654" y="220717"/>
                  <a:pt x="45376" y="222250"/>
                </a:cubicBezTo>
                <a:cubicBezTo>
                  <a:pt x="43118" y="224960"/>
                  <a:pt x="41284" y="228006"/>
                  <a:pt x="39026" y="230716"/>
                </a:cubicBezTo>
                <a:cubicBezTo>
                  <a:pt x="37748" y="232249"/>
                  <a:pt x="35953" y="233326"/>
                  <a:pt x="34793" y="234950"/>
                </a:cubicBezTo>
                <a:cubicBezTo>
                  <a:pt x="32402" y="238298"/>
                  <a:pt x="30911" y="242242"/>
                  <a:pt x="28443" y="245533"/>
                </a:cubicBezTo>
                <a:cubicBezTo>
                  <a:pt x="26647" y="247928"/>
                  <a:pt x="24009" y="249583"/>
                  <a:pt x="22093" y="251883"/>
                </a:cubicBezTo>
                <a:cubicBezTo>
                  <a:pt x="10391" y="265925"/>
                  <a:pt x="10259" y="266458"/>
                  <a:pt x="3043" y="277283"/>
                </a:cubicBezTo>
                <a:cubicBezTo>
                  <a:pt x="-108" y="293034"/>
                  <a:pt x="-1832" y="296783"/>
                  <a:pt x="3043" y="317500"/>
                </a:cubicBezTo>
                <a:cubicBezTo>
                  <a:pt x="3729" y="320414"/>
                  <a:pt x="7276" y="321733"/>
                  <a:pt x="9393" y="323850"/>
                </a:cubicBezTo>
                <a:cubicBezTo>
                  <a:pt x="10804" y="328083"/>
                  <a:pt x="11151" y="332837"/>
                  <a:pt x="13626" y="336550"/>
                </a:cubicBezTo>
                <a:cubicBezTo>
                  <a:pt x="18289" y="343545"/>
                  <a:pt x="20805" y="346751"/>
                  <a:pt x="24209" y="355600"/>
                </a:cubicBezTo>
                <a:cubicBezTo>
                  <a:pt x="32109" y="376137"/>
                  <a:pt x="23154" y="365127"/>
                  <a:pt x="34793" y="376766"/>
                </a:cubicBezTo>
                <a:cubicBezTo>
                  <a:pt x="39148" y="389836"/>
                  <a:pt x="33873" y="376446"/>
                  <a:pt x="45376" y="393700"/>
                </a:cubicBezTo>
                <a:cubicBezTo>
                  <a:pt x="47126" y="396325"/>
                  <a:pt x="48366" y="399266"/>
                  <a:pt x="49609" y="402166"/>
                </a:cubicBezTo>
                <a:cubicBezTo>
                  <a:pt x="50488" y="404217"/>
                  <a:pt x="50148" y="406938"/>
                  <a:pt x="51726" y="408516"/>
                </a:cubicBezTo>
                <a:cubicBezTo>
                  <a:pt x="53304" y="410094"/>
                  <a:pt x="55959" y="409927"/>
                  <a:pt x="58076" y="410633"/>
                </a:cubicBezTo>
                <a:cubicBezTo>
                  <a:pt x="64143" y="425802"/>
                  <a:pt x="58510" y="421216"/>
                  <a:pt x="77126" y="421216"/>
                </a:cubicBezTo>
              </a:path>
            </a:pathLst>
          </a:cu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0" name="フリーフォーム: 図形 29">
            <a:extLst>
              <a:ext uri="{FF2B5EF4-FFF2-40B4-BE49-F238E27FC236}">
                <a16:creationId xmlns:a16="http://schemas.microsoft.com/office/drawing/2014/main" id="{D02EAFF4-FAB8-2BC3-69A8-596AAC20C8F5}"/>
              </a:ext>
            </a:extLst>
          </p:cNvPr>
          <p:cNvSpPr/>
          <p:nvPr/>
        </p:nvSpPr>
        <p:spPr>
          <a:xfrm>
            <a:off x="10765367" y="2804583"/>
            <a:ext cx="330200" cy="406507"/>
          </a:xfrm>
          <a:custGeom>
            <a:avLst/>
            <a:gdLst>
              <a:gd name="connsiteX0" fmla="*/ 0 w 330200"/>
              <a:gd name="connsiteY0" fmla="*/ 48684 h 406507"/>
              <a:gd name="connsiteX1" fmla="*/ 25400 w 330200"/>
              <a:gd name="connsiteY1" fmla="*/ 25400 h 406507"/>
              <a:gd name="connsiteX2" fmla="*/ 29633 w 330200"/>
              <a:gd name="connsiteY2" fmla="*/ 19050 h 406507"/>
              <a:gd name="connsiteX3" fmla="*/ 44450 w 330200"/>
              <a:gd name="connsiteY3" fmla="*/ 12700 h 406507"/>
              <a:gd name="connsiteX4" fmla="*/ 57150 w 330200"/>
              <a:gd name="connsiteY4" fmla="*/ 4234 h 406507"/>
              <a:gd name="connsiteX5" fmla="*/ 71966 w 330200"/>
              <a:gd name="connsiteY5" fmla="*/ 2117 h 406507"/>
              <a:gd name="connsiteX6" fmla="*/ 82550 w 330200"/>
              <a:gd name="connsiteY6" fmla="*/ 0 h 406507"/>
              <a:gd name="connsiteX7" fmla="*/ 152400 w 330200"/>
              <a:gd name="connsiteY7" fmla="*/ 8467 h 406507"/>
              <a:gd name="connsiteX8" fmla="*/ 167216 w 330200"/>
              <a:gd name="connsiteY8" fmla="*/ 12700 h 406507"/>
              <a:gd name="connsiteX9" fmla="*/ 179916 w 330200"/>
              <a:gd name="connsiteY9" fmla="*/ 14817 h 406507"/>
              <a:gd name="connsiteX10" fmla="*/ 192616 w 330200"/>
              <a:gd name="connsiteY10" fmla="*/ 19050 h 406507"/>
              <a:gd name="connsiteX11" fmla="*/ 207433 w 330200"/>
              <a:gd name="connsiteY11" fmla="*/ 25400 h 406507"/>
              <a:gd name="connsiteX12" fmla="*/ 228600 w 330200"/>
              <a:gd name="connsiteY12" fmla="*/ 38100 h 406507"/>
              <a:gd name="connsiteX13" fmla="*/ 237066 w 330200"/>
              <a:gd name="connsiteY13" fmla="*/ 44450 h 406507"/>
              <a:gd name="connsiteX14" fmla="*/ 254000 w 330200"/>
              <a:gd name="connsiteY14" fmla="*/ 59267 h 406507"/>
              <a:gd name="connsiteX15" fmla="*/ 268816 w 330200"/>
              <a:gd name="connsiteY15" fmla="*/ 78317 h 406507"/>
              <a:gd name="connsiteX16" fmla="*/ 279400 w 330200"/>
              <a:gd name="connsiteY16" fmla="*/ 88900 h 406507"/>
              <a:gd name="connsiteX17" fmla="*/ 283633 w 330200"/>
              <a:gd name="connsiteY17" fmla="*/ 101600 h 406507"/>
              <a:gd name="connsiteX18" fmla="*/ 285750 w 330200"/>
              <a:gd name="connsiteY18" fmla="*/ 107950 h 406507"/>
              <a:gd name="connsiteX19" fmla="*/ 289983 w 330200"/>
              <a:gd name="connsiteY19" fmla="*/ 114300 h 406507"/>
              <a:gd name="connsiteX20" fmla="*/ 294216 w 330200"/>
              <a:gd name="connsiteY20" fmla="*/ 129117 h 406507"/>
              <a:gd name="connsiteX21" fmla="*/ 298450 w 330200"/>
              <a:gd name="connsiteY21" fmla="*/ 135467 h 406507"/>
              <a:gd name="connsiteX22" fmla="*/ 309033 w 330200"/>
              <a:gd name="connsiteY22" fmla="*/ 152400 h 406507"/>
              <a:gd name="connsiteX23" fmla="*/ 313266 w 330200"/>
              <a:gd name="connsiteY23" fmla="*/ 158750 h 406507"/>
              <a:gd name="connsiteX24" fmla="*/ 317500 w 330200"/>
              <a:gd name="connsiteY24" fmla="*/ 165100 h 406507"/>
              <a:gd name="connsiteX25" fmla="*/ 325966 w 330200"/>
              <a:gd name="connsiteY25" fmla="*/ 179917 h 406507"/>
              <a:gd name="connsiteX26" fmla="*/ 330200 w 330200"/>
              <a:gd name="connsiteY26" fmla="*/ 192617 h 406507"/>
              <a:gd name="connsiteX27" fmla="*/ 328083 w 330200"/>
              <a:gd name="connsiteY27" fmla="*/ 340784 h 406507"/>
              <a:gd name="connsiteX28" fmla="*/ 321733 w 330200"/>
              <a:gd name="connsiteY28" fmla="*/ 357717 h 406507"/>
              <a:gd name="connsiteX29" fmla="*/ 317500 w 330200"/>
              <a:gd name="connsiteY29" fmla="*/ 366184 h 406507"/>
              <a:gd name="connsiteX30" fmla="*/ 311150 w 330200"/>
              <a:gd name="connsiteY30" fmla="*/ 370417 h 406507"/>
              <a:gd name="connsiteX31" fmla="*/ 298450 w 330200"/>
              <a:gd name="connsiteY31" fmla="*/ 383117 h 406507"/>
              <a:gd name="connsiteX32" fmla="*/ 292100 w 330200"/>
              <a:gd name="connsiteY32" fmla="*/ 389467 h 406507"/>
              <a:gd name="connsiteX33" fmla="*/ 270933 w 330200"/>
              <a:gd name="connsiteY33" fmla="*/ 402167 h 406507"/>
              <a:gd name="connsiteX34" fmla="*/ 258233 w 330200"/>
              <a:gd name="connsiteY34" fmla="*/ 406400 h 406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30200" h="406507">
                <a:moveTo>
                  <a:pt x="0" y="48684"/>
                </a:moveTo>
                <a:cubicBezTo>
                  <a:pt x="19428" y="29255"/>
                  <a:pt x="10547" y="36539"/>
                  <a:pt x="25400" y="25400"/>
                </a:cubicBezTo>
                <a:cubicBezTo>
                  <a:pt x="26811" y="23283"/>
                  <a:pt x="27834" y="20849"/>
                  <a:pt x="29633" y="19050"/>
                </a:cubicBezTo>
                <a:cubicBezTo>
                  <a:pt x="34505" y="14178"/>
                  <a:pt x="37974" y="14319"/>
                  <a:pt x="44450" y="12700"/>
                </a:cubicBezTo>
                <a:cubicBezTo>
                  <a:pt x="48683" y="9878"/>
                  <a:pt x="52401" y="6060"/>
                  <a:pt x="57150" y="4234"/>
                </a:cubicBezTo>
                <a:cubicBezTo>
                  <a:pt x="61806" y="2443"/>
                  <a:pt x="67045" y="2937"/>
                  <a:pt x="71966" y="2117"/>
                </a:cubicBezTo>
                <a:cubicBezTo>
                  <a:pt x="75515" y="1525"/>
                  <a:pt x="79022" y="706"/>
                  <a:pt x="82550" y="0"/>
                </a:cubicBezTo>
                <a:cubicBezTo>
                  <a:pt x="123249" y="3256"/>
                  <a:pt x="124223" y="417"/>
                  <a:pt x="152400" y="8467"/>
                </a:cubicBezTo>
                <a:cubicBezTo>
                  <a:pt x="157339" y="9878"/>
                  <a:pt x="162211" y="11545"/>
                  <a:pt x="167216" y="12700"/>
                </a:cubicBezTo>
                <a:cubicBezTo>
                  <a:pt x="171398" y="13665"/>
                  <a:pt x="175752" y="13776"/>
                  <a:pt x="179916" y="14817"/>
                </a:cubicBezTo>
                <a:cubicBezTo>
                  <a:pt x="184245" y="15899"/>
                  <a:pt x="192616" y="19050"/>
                  <a:pt x="192616" y="19050"/>
                </a:cubicBezTo>
                <a:cubicBezTo>
                  <a:pt x="201978" y="28412"/>
                  <a:pt x="190234" y="18234"/>
                  <a:pt x="207433" y="25400"/>
                </a:cubicBezTo>
                <a:cubicBezTo>
                  <a:pt x="211634" y="27151"/>
                  <a:pt x="223252" y="34280"/>
                  <a:pt x="228600" y="38100"/>
                </a:cubicBezTo>
                <a:cubicBezTo>
                  <a:pt x="231471" y="40150"/>
                  <a:pt x="234196" y="42399"/>
                  <a:pt x="237066" y="44450"/>
                </a:cubicBezTo>
                <a:cubicBezTo>
                  <a:pt x="245283" y="50320"/>
                  <a:pt x="246097" y="49105"/>
                  <a:pt x="254000" y="59267"/>
                </a:cubicBezTo>
                <a:cubicBezTo>
                  <a:pt x="258939" y="65617"/>
                  <a:pt x="263127" y="72629"/>
                  <a:pt x="268816" y="78317"/>
                </a:cubicBezTo>
                <a:lnTo>
                  <a:pt x="279400" y="88900"/>
                </a:lnTo>
                <a:lnTo>
                  <a:pt x="283633" y="101600"/>
                </a:lnTo>
                <a:cubicBezTo>
                  <a:pt x="284339" y="103717"/>
                  <a:pt x="284512" y="106093"/>
                  <a:pt x="285750" y="107950"/>
                </a:cubicBezTo>
                <a:cubicBezTo>
                  <a:pt x="287161" y="110067"/>
                  <a:pt x="288845" y="112025"/>
                  <a:pt x="289983" y="114300"/>
                </a:cubicBezTo>
                <a:cubicBezTo>
                  <a:pt x="294110" y="122555"/>
                  <a:pt x="290138" y="119600"/>
                  <a:pt x="294216" y="129117"/>
                </a:cubicBezTo>
                <a:cubicBezTo>
                  <a:pt x="295218" y="131455"/>
                  <a:pt x="297084" y="133321"/>
                  <a:pt x="298450" y="135467"/>
                </a:cubicBezTo>
                <a:cubicBezTo>
                  <a:pt x="302024" y="141082"/>
                  <a:pt x="305460" y="146785"/>
                  <a:pt x="309033" y="152400"/>
                </a:cubicBezTo>
                <a:cubicBezTo>
                  <a:pt x="310399" y="154546"/>
                  <a:pt x="311855" y="156633"/>
                  <a:pt x="313266" y="158750"/>
                </a:cubicBezTo>
                <a:lnTo>
                  <a:pt x="317500" y="165100"/>
                </a:lnTo>
                <a:cubicBezTo>
                  <a:pt x="323969" y="184513"/>
                  <a:pt x="313158" y="154302"/>
                  <a:pt x="325966" y="179917"/>
                </a:cubicBezTo>
                <a:cubicBezTo>
                  <a:pt x="327962" y="183908"/>
                  <a:pt x="328789" y="188384"/>
                  <a:pt x="330200" y="192617"/>
                </a:cubicBezTo>
                <a:cubicBezTo>
                  <a:pt x="329494" y="242006"/>
                  <a:pt x="329400" y="291408"/>
                  <a:pt x="328083" y="340784"/>
                </a:cubicBezTo>
                <a:cubicBezTo>
                  <a:pt x="327784" y="352010"/>
                  <a:pt x="326323" y="349683"/>
                  <a:pt x="321733" y="357717"/>
                </a:cubicBezTo>
                <a:cubicBezTo>
                  <a:pt x="320168" y="360457"/>
                  <a:pt x="319520" y="363760"/>
                  <a:pt x="317500" y="366184"/>
                </a:cubicBezTo>
                <a:cubicBezTo>
                  <a:pt x="315871" y="368138"/>
                  <a:pt x="313267" y="369006"/>
                  <a:pt x="311150" y="370417"/>
                </a:cubicBezTo>
                <a:cubicBezTo>
                  <a:pt x="298981" y="386643"/>
                  <a:pt x="310831" y="372800"/>
                  <a:pt x="298450" y="383117"/>
                </a:cubicBezTo>
                <a:cubicBezTo>
                  <a:pt x="296150" y="385033"/>
                  <a:pt x="294561" y="387763"/>
                  <a:pt x="292100" y="389467"/>
                </a:cubicBezTo>
                <a:cubicBezTo>
                  <a:pt x="285335" y="394151"/>
                  <a:pt x="277779" y="397603"/>
                  <a:pt x="270933" y="402167"/>
                </a:cubicBezTo>
                <a:cubicBezTo>
                  <a:pt x="262822" y="407574"/>
                  <a:pt x="267127" y="406400"/>
                  <a:pt x="258233" y="406400"/>
                </a:cubicBezTo>
              </a:path>
            </a:pathLst>
          </a:cu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1" name="テキスト ボックス 30">
            <a:extLst>
              <a:ext uri="{FF2B5EF4-FFF2-40B4-BE49-F238E27FC236}">
                <a16:creationId xmlns:a16="http://schemas.microsoft.com/office/drawing/2014/main" id="{650432B7-085E-93F3-785D-1A08A6889DD0}"/>
              </a:ext>
            </a:extLst>
          </p:cNvPr>
          <p:cNvSpPr txBox="1"/>
          <p:nvPr/>
        </p:nvSpPr>
        <p:spPr>
          <a:xfrm>
            <a:off x="-55684" y="133905"/>
            <a:ext cx="12303368" cy="769441"/>
          </a:xfrm>
          <a:prstGeom prst="rect">
            <a:avLst/>
          </a:prstGeom>
          <a:noFill/>
        </p:spPr>
        <p:txBody>
          <a:bodyPr wrap="none" rtlCol="0">
            <a:spAutoFit/>
          </a:bodyPr>
          <a:lstStyle/>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4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歯ブラシのあて方・動かし方を工夫しましょう</a:t>
            </a:r>
            <a:endParaRPr kumimoji="0" lang="en-US" altLang="ja-JP" sz="4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grpSp>
        <p:nvGrpSpPr>
          <p:cNvPr id="34" name="グループ化 33">
            <a:extLst>
              <a:ext uri="{FF2B5EF4-FFF2-40B4-BE49-F238E27FC236}">
                <a16:creationId xmlns:a16="http://schemas.microsoft.com/office/drawing/2014/main" id="{676F7F8B-A35D-B758-17D9-0D29DA56240A}"/>
              </a:ext>
            </a:extLst>
          </p:cNvPr>
          <p:cNvGrpSpPr/>
          <p:nvPr/>
        </p:nvGrpSpPr>
        <p:grpSpPr>
          <a:xfrm>
            <a:off x="7899008" y="5205944"/>
            <a:ext cx="4044697" cy="1241097"/>
            <a:chOff x="1015402" y="5108127"/>
            <a:chExt cx="5346601" cy="1241097"/>
          </a:xfrm>
        </p:grpSpPr>
        <p:sp>
          <p:nvSpPr>
            <p:cNvPr id="35" name="四角形: 角を丸くする 34">
              <a:extLst>
                <a:ext uri="{FF2B5EF4-FFF2-40B4-BE49-F238E27FC236}">
                  <a16:creationId xmlns:a16="http://schemas.microsoft.com/office/drawing/2014/main" id="{2E7CA4F5-8AF8-3C0C-552B-8EE6ADD20183}"/>
                </a:ext>
              </a:extLst>
            </p:cNvPr>
            <p:cNvSpPr/>
            <p:nvPr/>
          </p:nvSpPr>
          <p:spPr>
            <a:xfrm>
              <a:off x="1349289" y="5108127"/>
              <a:ext cx="4875729" cy="1241097"/>
            </a:xfrm>
            <a:prstGeom prst="roundRect">
              <a:avLst/>
            </a:prstGeom>
            <a:noFill/>
            <a:ln w="76200">
              <a:solidFill>
                <a:schemeClr val="accent1">
                  <a:lumMod val="75000"/>
                </a:schemeClr>
              </a:solidFill>
            </a:ln>
          </p:spPr>
          <p:style>
            <a:lnRef idx="2">
              <a:schemeClr val="accent6"/>
            </a:lnRef>
            <a:fillRef idx="1">
              <a:schemeClr val="lt1"/>
            </a:fillRef>
            <a:effectRef idx="0">
              <a:schemeClr val="accent6"/>
            </a:effectRef>
            <a:fontRef idx="minor">
              <a:schemeClr val="dk1"/>
            </a:fontRef>
          </p:style>
          <p:txBody>
            <a:bodyPr rtlCol="0" anchor="b"/>
            <a:lstStyle/>
            <a:p>
              <a:pPr marL="26670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36" name="テキスト ボックス 35">
              <a:extLst>
                <a:ext uri="{FF2B5EF4-FFF2-40B4-BE49-F238E27FC236}">
                  <a16:creationId xmlns:a16="http://schemas.microsoft.com/office/drawing/2014/main" id="{F372AED5-887D-2530-3E0F-8B8B068B7C85}"/>
                </a:ext>
              </a:extLst>
            </p:cNvPr>
            <p:cNvSpPr txBox="1"/>
            <p:nvPr/>
          </p:nvSpPr>
          <p:spPr>
            <a:xfrm>
              <a:off x="1015402" y="5298810"/>
              <a:ext cx="5346601" cy="954107"/>
            </a:xfrm>
            <a:prstGeom prst="rect">
              <a:avLst/>
            </a:prstGeom>
            <a:noFill/>
          </p:spPr>
          <p:txBody>
            <a:bodyPr wrap="none" rtlCol="0">
              <a:spAutoFit/>
            </a:bodyPr>
            <a:lstStyle/>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飛び出したり、引っ</a:t>
              </a:r>
              <a:endParaRPr kumimoji="0" lang="en-US" altLang="ja-JP"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こんでいる歯の側面も</a:t>
              </a:r>
              <a:endParaRPr kumimoji="0" lang="en-US" altLang="ja-JP"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grpSp>
    </p:spTree>
    <p:extLst>
      <p:ext uri="{BB962C8B-B14F-4D97-AF65-F5344CB8AC3E}">
        <p14:creationId xmlns:p14="http://schemas.microsoft.com/office/powerpoint/2010/main" val="34131592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155C02-5018-A4A0-A3C3-083EFA308294}"/>
            </a:ext>
          </a:extLst>
        </p:cNvPr>
        <p:cNvGrpSpPr/>
        <p:nvPr/>
      </p:nvGrpSpPr>
      <p:grpSpPr>
        <a:xfrm>
          <a:off x="0" y="0"/>
          <a:ext cx="0" cy="0"/>
          <a:chOff x="0" y="0"/>
          <a:chExt cx="0" cy="0"/>
        </a:xfrm>
      </p:grpSpPr>
      <p:pic>
        <p:nvPicPr>
          <p:cNvPr id="41" name="図 40" descr="図形, 円&#10;&#10;AI によって生成されたコンテンツは間違っている可能性があります。">
            <a:extLst>
              <a:ext uri="{FF2B5EF4-FFF2-40B4-BE49-F238E27FC236}">
                <a16:creationId xmlns:a16="http://schemas.microsoft.com/office/drawing/2014/main" id="{02484DE1-A2A4-BCBF-D113-74FF06D7EBBC}"/>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4090409" y="1752293"/>
            <a:ext cx="3167871" cy="4332587"/>
          </a:xfrm>
          <a:prstGeom prst="rect">
            <a:avLst/>
          </a:prstGeom>
        </p:spPr>
      </p:pic>
      <p:pic>
        <p:nvPicPr>
          <p:cNvPr id="12" name="Picture 2" descr="\\10.5.1.211\福本主幹\健康教育媒体\photo_\絵\歯科\歯科衛生士.png">
            <a:extLst>
              <a:ext uri="{FF2B5EF4-FFF2-40B4-BE49-F238E27FC236}">
                <a16:creationId xmlns:a16="http://schemas.microsoft.com/office/drawing/2014/main" id="{BC8D7438-75F6-E6F5-9DF3-B9E244130487}"/>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95028" y="970768"/>
            <a:ext cx="2102194" cy="3081394"/>
          </a:xfrm>
          <a:prstGeom prst="rect">
            <a:avLst/>
          </a:prstGeom>
          <a:noFill/>
          <a:extLst>
            <a:ext uri="{909E8E84-426E-40DD-AFC4-6F175D3DCCD1}">
              <a14:hiddenFill xmlns:a14="http://schemas.microsoft.com/office/drawing/2010/main">
                <a:solidFill>
                  <a:srgbClr val="FFFFFF"/>
                </a:solidFill>
              </a14:hiddenFill>
            </a:ext>
          </a:extLst>
        </p:spPr>
      </p:pic>
      <p:sp>
        <p:nvSpPr>
          <p:cNvPr id="6" name="正方形/長方形 5">
            <a:extLst>
              <a:ext uri="{FF2B5EF4-FFF2-40B4-BE49-F238E27FC236}">
                <a16:creationId xmlns:a16="http://schemas.microsoft.com/office/drawing/2014/main" id="{1277E87D-6CCE-CA35-C919-840CA93659A6}"/>
              </a:ext>
            </a:extLst>
          </p:cNvPr>
          <p:cNvSpPr/>
          <p:nvPr/>
        </p:nvSpPr>
        <p:spPr>
          <a:xfrm>
            <a:off x="0" y="-35561"/>
            <a:ext cx="12192000" cy="102870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4" name="正方形/長方形 3">
            <a:extLst>
              <a:ext uri="{FF2B5EF4-FFF2-40B4-BE49-F238E27FC236}">
                <a16:creationId xmlns:a16="http://schemas.microsoft.com/office/drawing/2014/main" id="{65C5EEA1-C7C4-68D1-D9A8-341960B5AA3C}"/>
              </a:ext>
            </a:extLst>
          </p:cNvPr>
          <p:cNvSpPr/>
          <p:nvPr/>
        </p:nvSpPr>
        <p:spPr>
          <a:xfrm>
            <a:off x="572200" y="3539170"/>
            <a:ext cx="2311901" cy="51299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 name="正方形/長方形 4">
            <a:extLst>
              <a:ext uri="{FF2B5EF4-FFF2-40B4-BE49-F238E27FC236}">
                <a16:creationId xmlns:a16="http://schemas.microsoft.com/office/drawing/2014/main" id="{DFDB0F06-6E09-95EE-5080-FBDDA8C03D17}"/>
              </a:ext>
            </a:extLst>
          </p:cNvPr>
          <p:cNvSpPr/>
          <p:nvPr/>
        </p:nvSpPr>
        <p:spPr>
          <a:xfrm>
            <a:off x="9372953" y="3923554"/>
            <a:ext cx="2079177" cy="4320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 name="正方形/長方形 6">
            <a:extLst>
              <a:ext uri="{FF2B5EF4-FFF2-40B4-BE49-F238E27FC236}">
                <a16:creationId xmlns:a16="http://schemas.microsoft.com/office/drawing/2014/main" id="{C580C379-3805-EE5C-F0A9-F1DC12595723}"/>
              </a:ext>
            </a:extLst>
          </p:cNvPr>
          <p:cNvSpPr/>
          <p:nvPr/>
        </p:nvSpPr>
        <p:spPr>
          <a:xfrm>
            <a:off x="9376886" y="1042165"/>
            <a:ext cx="2079178" cy="412289"/>
          </a:xfrm>
          <a:prstGeom prst="rect">
            <a:avLst/>
          </a:pr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 name="テキスト ボックス 8">
            <a:extLst>
              <a:ext uri="{FF2B5EF4-FFF2-40B4-BE49-F238E27FC236}">
                <a16:creationId xmlns:a16="http://schemas.microsoft.com/office/drawing/2014/main" id="{B266B583-D931-849B-521F-9F7CD4FFB990}"/>
              </a:ext>
            </a:extLst>
          </p:cNvPr>
          <p:cNvSpPr txBox="1"/>
          <p:nvPr/>
        </p:nvSpPr>
        <p:spPr>
          <a:xfrm>
            <a:off x="329036" y="37210"/>
            <a:ext cx="11533927" cy="923330"/>
          </a:xfrm>
          <a:prstGeom prst="rect">
            <a:avLst/>
          </a:prstGeom>
          <a:noFill/>
        </p:spPr>
        <p:txBody>
          <a:bodyPr wrap="none" rtlCol="0">
            <a:spAutoFit/>
          </a:bodyPr>
          <a:lstStyle/>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みがく順番を決めてみがきましょう</a:t>
            </a:r>
            <a:endParaRPr kumimoji="0" lang="en-US" altLang="ja-JP" sz="5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0" name="テキスト ボックス 9">
            <a:extLst>
              <a:ext uri="{FF2B5EF4-FFF2-40B4-BE49-F238E27FC236}">
                <a16:creationId xmlns:a16="http://schemas.microsoft.com/office/drawing/2014/main" id="{42ADB855-88A9-BF37-8885-1DED4AD63654}"/>
              </a:ext>
            </a:extLst>
          </p:cNvPr>
          <p:cNvSpPr txBox="1"/>
          <p:nvPr/>
        </p:nvSpPr>
        <p:spPr>
          <a:xfrm>
            <a:off x="701279" y="3528942"/>
            <a:ext cx="2144171"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chemeClr val="bg1"/>
                </a:solidFill>
                <a:effectLst/>
                <a:uLnTx/>
                <a:uFillTx/>
                <a:latin typeface="HG丸ｺﾞｼｯｸM-PRO" panose="020F0600000000000000" pitchFamily="50" charset="-128"/>
                <a:ea typeface="HG丸ｺﾞｼｯｸM-PRO" panose="020F0600000000000000" pitchFamily="50" charset="-128"/>
                <a:cs typeface="+mn-cs"/>
              </a:rPr>
              <a:t>かみ合わせ</a:t>
            </a:r>
          </a:p>
        </p:txBody>
      </p:sp>
      <p:sp>
        <p:nvSpPr>
          <p:cNvPr id="13" name="正方形/長方形 12">
            <a:extLst>
              <a:ext uri="{FF2B5EF4-FFF2-40B4-BE49-F238E27FC236}">
                <a16:creationId xmlns:a16="http://schemas.microsoft.com/office/drawing/2014/main" id="{4D6424E4-B8D7-7AE8-99F5-276BEB54C89B}"/>
              </a:ext>
            </a:extLst>
          </p:cNvPr>
          <p:cNvSpPr/>
          <p:nvPr/>
        </p:nvSpPr>
        <p:spPr>
          <a:xfrm>
            <a:off x="9607603" y="985015"/>
            <a:ext cx="1620957" cy="52322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1" i="0" u="none" strike="noStrike" kern="1200" cap="none" spc="0" normalizeH="0" baseline="0" noProof="0" dirty="0">
                <a:ln>
                  <a:noFill/>
                </a:ln>
                <a:solidFill>
                  <a:prstClr val="white"/>
                </a:solidFill>
                <a:effectLst/>
                <a:uLnTx/>
                <a:uFillTx/>
                <a:latin typeface="HG丸ｺﾞｼｯｸM-PRO" panose="020F0600000000000000" pitchFamily="50" charset="-128"/>
                <a:ea typeface="HG丸ｺﾞｼｯｸM-PRO" panose="020F0600000000000000" pitchFamily="50" charset="-128"/>
                <a:cs typeface="+mn-cs"/>
              </a:rPr>
              <a:t>おもて側</a:t>
            </a:r>
            <a:endParaRPr kumimoji="0" lang="ja-JP" altLang="en-US" sz="2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4" name="正方形/長方形 13">
            <a:extLst>
              <a:ext uri="{FF2B5EF4-FFF2-40B4-BE49-F238E27FC236}">
                <a16:creationId xmlns:a16="http://schemas.microsoft.com/office/drawing/2014/main" id="{36DE3751-61C0-7AA1-D654-E8D775D25A66}"/>
              </a:ext>
            </a:extLst>
          </p:cNvPr>
          <p:cNvSpPr/>
          <p:nvPr/>
        </p:nvSpPr>
        <p:spPr>
          <a:xfrm>
            <a:off x="9747686" y="3887414"/>
            <a:ext cx="1261884" cy="52322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1" i="0" u="none" strike="noStrike" kern="1200" cap="none" spc="0" normalizeH="0" baseline="0" noProof="0" dirty="0">
                <a:ln>
                  <a:noFill/>
                </a:ln>
                <a:solidFill>
                  <a:prstClr val="white"/>
                </a:solidFill>
                <a:effectLst/>
                <a:uLnTx/>
                <a:uFillTx/>
                <a:latin typeface="HG丸ｺﾞｼｯｸM-PRO" panose="020F0600000000000000" pitchFamily="50" charset="-128"/>
                <a:ea typeface="HG丸ｺﾞｼｯｸM-PRO" panose="020F0600000000000000" pitchFamily="50" charset="-128"/>
                <a:cs typeface="+mn-cs"/>
              </a:rPr>
              <a:t>うら側</a:t>
            </a:r>
            <a:endParaRPr kumimoji="0" lang="ja-JP" altLang="en-US" sz="2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18" name="直線矢印コネクタ 17">
            <a:extLst>
              <a:ext uri="{FF2B5EF4-FFF2-40B4-BE49-F238E27FC236}">
                <a16:creationId xmlns:a16="http://schemas.microsoft.com/office/drawing/2014/main" id="{3F4C00E2-F7D0-D894-C877-32D601E0B502}"/>
              </a:ext>
            </a:extLst>
          </p:cNvPr>
          <p:cNvCxnSpPr>
            <a:cxnSpLocks/>
          </p:cNvCxnSpPr>
          <p:nvPr/>
        </p:nvCxnSpPr>
        <p:spPr>
          <a:xfrm flipV="1">
            <a:off x="4362420" y="2443218"/>
            <a:ext cx="370099" cy="1295034"/>
          </a:xfrm>
          <a:prstGeom prst="straightConnector1">
            <a:avLst/>
          </a:prstGeom>
          <a:ln w="38100">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9" name="直線矢印コネクタ 18">
            <a:extLst>
              <a:ext uri="{FF2B5EF4-FFF2-40B4-BE49-F238E27FC236}">
                <a16:creationId xmlns:a16="http://schemas.microsoft.com/office/drawing/2014/main" id="{62435315-7551-7370-58F5-502A27E02017}"/>
              </a:ext>
            </a:extLst>
          </p:cNvPr>
          <p:cNvCxnSpPr/>
          <p:nvPr/>
        </p:nvCxnSpPr>
        <p:spPr>
          <a:xfrm flipH="1" flipV="1">
            <a:off x="6579367" y="2403205"/>
            <a:ext cx="437309" cy="1378903"/>
          </a:xfrm>
          <a:prstGeom prst="straightConnector1">
            <a:avLst/>
          </a:prstGeom>
          <a:ln w="38100">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0" name="直線矢印コネクタ 19">
            <a:extLst>
              <a:ext uri="{FF2B5EF4-FFF2-40B4-BE49-F238E27FC236}">
                <a16:creationId xmlns:a16="http://schemas.microsoft.com/office/drawing/2014/main" id="{B1C784EC-408F-2AFD-EBA3-A8A8A8E3B367}"/>
              </a:ext>
            </a:extLst>
          </p:cNvPr>
          <p:cNvCxnSpPr>
            <a:cxnSpLocks/>
          </p:cNvCxnSpPr>
          <p:nvPr/>
        </p:nvCxnSpPr>
        <p:spPr>
          <a:xfrm>
            <a:off x="4428669" y="4220538"/>
            <a:ext cx="540146" cy="1387778"/>
          </a:xfrm>
          <a:prstGeom prst="straightConnector1">
            <a:avLst/>
          </a:prstGeom>
          <a:ln w="38100">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1" name="直線矢印コネクタ 20">
            <a:extLst>
              <a:ext uri="{FF2B5EF4-FFF2-40B4-BE49-F238E27FC236}">
                <a16:creationId xmlns:a16="http://schemas.microsoft.com/office/drawing/2014/main" id="{28BBF7AE-245C-C989-F5B6-912055D1DA4B}"/>
              </a:ext>
            </a:extLst>
          </p:cNvPr>
          <p:cNvCxnSpPr>
            <a:cxnSpLocks/>
          </p:cNvCxnSpPr>
          <p:nvPr/>
        </p:nvCxnSpPr>
        <p:spPr>
          <a:xfrm flipH="1">
            <a:off x="6414442" y="4220538"/>
            <a:ext cx="539481" cy="1429185"/>
          </a:xfrm>
          <a:prstGeom prst="straightConnector1">
            <a:avLst/>
          </a:prstGeom>
          <a:ln w="38100">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883D43DE-E76A-258F-4108-2BEDB2FE0E5E}"/>
              </a:ext>
            </a:extLst>
          </p:cNvPr>
          <p:cNvSpPr txBox="1"/>
          <p:nvPr/>
        </p:nvSpPr>
        <p:spPr>
          <a:xfrm>
            <a:off x="4905584" y="1010426"/>
            <a:ext cx="153752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上の歯</a:t>
            </a:r>
          </a:p>
        </p:txBody>
      </p:sp>
      <p:sp>
        <p:nvSpPr>
          <p:cNvPr id="23" name="テキスト ボックス 22">
            <a:extLst>
              <a:ext uri="{FF2B5EF4-FFF2-40B4-BE49-F238E27FC236}">
                <a16:creationId xmlns:a16="http://schemas.microsoft.com/office/drawing/2014/main" id="{3140B172-DAC2-327A-7840-0BF33F2225AF}"/>
              </a:ext>
            </a:extLst>
          </p:cNvPr>
          <p:cNvSpPr txBox="1"/>
          <p:nvPr/>
        </p:nvSpPr>
        <p:spPr>
          <a:xfrm>
            <a:off x="5016733" y="6350551"/>
            <a:ext cx="153752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下</a:t>
            </a:r>
            <a:r>
              <a:rPr kumimoji="1"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の歯</a:t>
            </a:r>
          </a:p>
        </p:txBody>
      </p:sp>
      <p:sp>
        <p:nvSpPr>
          <p:cNvPr id="24" name="テキスト ボックス 23">
            <a:extLst>
              <a:ext uri="{FF2B5EF4-FFF2-40B4-BE49-F238E27FC236}">
                <a16:creationId xmlns:a16="http://schemas.microsoft.com/office/drawing/2014/main" id="{4562146D-95DD-90E9-E308-78E501D83E0C}"/>
              </a:ext>
            </a:extLst>
          </p:cNvPr>
          <p:cNvSpPr txBox="1"/>
          <p:nvPr/>
        </p:nvSpPr>
        <p:spPr>
          <a:xfrm>
            <a:off x="3189054" y="3595590"/>
            <a:ext cx="768758"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右</a:t>
            </a:r>
            <a:endParaRPr kumimoji="1"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25" name="テキスト ボックス 24">
            <a:extLst>
              <a:ext uri="{FF2B5EF4-FFF2-40B4-BE49-F238E27FC236}">
                <a16:creationId xmlns:a16="http://schemas.microsoft.com/office/drawing/2014/main" id="{A3121F93-95CC-F6BD-EDFC-36923CFD7594}"/>
              </a:ext>
            </a:extLst>
          </p:cNvPr>
          <p:cNvSpPr txBox="1"/>
          <p:nvPr/>
        </p:nvSpPr>
        <p:spPr>
          <a:xfrm>
            <a:off x="7511114" y="3546978"/>
            <a:ext cx="768758"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左</a:t>
            </a:r>
          </a:p>
        </p:txBody>
      </p:sp>
      <p:sp>
        <p:nvSpPr>
          <p:cNvPr id="26" name="円弧 25">
            <a:extLst>
              <a:ext uri="{FF2B5EF4-FFF2-40B4-BE49-F238E27FC236}">
                <a16:creationId xmlns:a16="http://schemas.microsoft.com/office/drawing/2014/main" id="{A1FEA88A-C00D-53AC-C0E2-506E3053BFB2}"/>
              </a:ext>
            </a:extLst>
          </p:cNvPr>
          <p:cNvSpPr/>
          <p:nvPr/>
        </p:nvSpPr>
        <p:spPr>
          <a:xfrm>
            <a:off x="4205493" y="1647565"/>
            <a:ext cx="3167870" cy="3741256"/>
          </a:xfrm>
          <a:prstGeom prst="arc">
            <a:avLst/>
          </a:prstGeom>
          <a:ln w="57150">
            <a:solidFill>
              <a:srgbClr val="0000CC"/>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7" name="円弧 26">
            <a:extLst>
              <a:ext uri="{FF2B5EF4-FFF2-40B4-BE49-F238E27FC236}">
                <a16:creationId xmlns:a16="http://schemas.microsoft.com/office/drawing/2014/main" id="{92EC8B7E-2C80-DF7A-9D24-11F3FBFD9841}"/>
              </a:ext>
            </a:extLst>
          </p:cNvPr>
          <p:cNvSpPr/>
          <p:nvPr/>
        </p:nvSpPr>
        <p:spPr>
          <a:xfrm flipH="1">
            <a:off x="4007792" y="1633791"/>
            <a:ext cx="3167870" cy="3741256"/>
          </a:xfrm>
          <a:prstGeom prst="arc">
            <a:avLst/>
          </a:prstGeom>
          <a:ln w="57150">
            <a:solidFill>
              <a:srgbClr val="0000CC"/>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8" name="円弧 27">
            <a:extLst>
              <a:ext uri="{FF2B5EF4-FFF2-40B4-BE49-F238E27FC236}">
                <a16:creationId xmlns:a16="http://schemas.microsoft.com/office/drawing/2014/main" id="{2C21CACF-11EE-1D93-2516-9C8683B2A5BF}"/>
              </a:ext>
            </a:extLst>
          </p:cNvPr>
          <p:cNvSpPr/>
          <p:nvPr/>
        </p:nvSpPr>
        <p:spPr>
          <a:xfrm rot="10800000">
            <a:off x="3959565" y="2475818"/>
            <a:ext cx="3167870" cy="3741256"/>
          </a:xfrm>
          <a:prstGeom prst="arc">
            <a:avLst/>
          </a:prstGeom>
          <a:ln w="57150">
            <a:solidFill>
              <a:srgbClr val="0000CC"/>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9" name="円弧 28">
            <a:extLst>
              <a:ext uri="{FF2B5EF4-FFF2-40B4-BE49-F238E27FC236}">
                <a16:creationId xmlns:a16="http://schemas.microsoft.com/office/drawing/2014/main" id="{8EAF99E3-8B78-DE98-E2C6-C13CDBF7FE45}"/>
              </a:ext>
            </a:extLst>
          </p:cNvPr>
          <p:cNvSpPr/>
          <p:nvPr/>
        </p:nvSpPr>
        <p:spPr>
          <a:xfrm rot="10800000" flipH="1">
            <a:off x="4201559" y="2470544"/>
            <a:ext cx="3167870" cy="3741256"/>
          </a:xfrm>
          <a:prstGeom prst="arc">
            <a:avLst/>
          </a:prstGeom>
          <a:ln w="57150">
            <a:solidFill>
              <a:srgbClr val="0000CC"/>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0" name="円弧 29">
            <a:extLst>
              <a:ext uri="{FF2B5EF4-FFF2-40B4-BE49-F238E27FC236}">
                <a16:creationId xmlns:a16="http://schemas.microsoft.com/office/drawing/2014/main" id="{9F7D766F-AC18-47FA-0D7F-D5B2B8B6BAFA}"/>
              </a:ext>
            </a:extLst>
          </p:cNvPr>
          <p:cNvSpPr/>
          <p:nvPr/>
        </p:nvSpPr>
        <p:spPr>
          <a:xfrm>
            <a:off x="5088581" y="2410471"/>
            <a:ext cx="1441637" cy="2438422"/>
          </a:xfrm>
          <a:prstGeom prst="arc">
            <a:avLst/>
          </a:prstGeom>
          <a:ln w="5715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1" name="円弧 30">
            <a:extLst>
              <a:ext uri="{FF2B5EF4-FFF2-40B4-BE49-F238E27FC236}">
                <a16:creationId xmlns:a16="http://schemas.microsoft.com/office/drawing/2014/main" id="{025E2B55-36C9-926E-E85B-9B3AC0EE2615}"/>
              </a:ext>
            </a:extLst>
          </p:cNvPr>
          <p:cNvSpPr/>
          <p:nvPr/>
        </p:nvSpPr>
        <p:spPr>
          <a:xfrm rot="10800000">
            <a:off x="4860175" y="3054206"/>
            <a:ext cx="1441637" cy="2438422"/>
          </a:xfrm>
          <a:prstGeom prst="arc">
            <a:avLst/>
          </a:prstGeom>
          <a:ln w="5715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2" name="円弧 31">
            <a:extLst>
              <a:ext uri="{FF2B5EF4-FFF2-40B4-BE49-F238E27FC236}">
                <a16:creationId xmlns:a16="http://schemas.microsoft.com/office/drawing/2014/main" id="{664E297E-B7A5-65C9-14C1-9155EAAA83C2}"/>
              </a:ext>
            </a:extLst>
          </p:cNvPr>
          <p:cNvSpPr/>
          <p:nvPr/>
        </p:nvSpPr>
        <p:spPr>
          <a:xfrm rot="10800000" flipH="1">
            <a:off x="5083655" y="3061867"/>
            <a:ext cx="1441637" cy="2438422"/>
          </a:xfrm>
          <a:prstGeom prst="arc">
            <a:avLst/>
          </a:prstGeom>
          <a:ln w="57150">
            <a:solidFill>
              <a:srgbClr val="00B05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3" name="円弧 32">
            <a:extLst>
              <a:ext uri="{FF2B5EF4-FFF2-40B4-BE49-F238E27FC236}">
                <a16:creationId xmlns:a16="http://schemas.microsoft.com/office/drawing/2014/main" id="{9E05F94A-A3D1-3F37-DF55-6395F1FA3D8F}"/>
              </a:ext>
            </a:extLst>
          </p:cNvPr>
          <p:cNvSpPr/>
          <p:nvPr/>
        </p:nvSpPr>
        <p:spPr>
          <a:xfrm flipH="1">
            <a:off x="4832777" y="2383145"/>
            <a:ext cx="1441637" cy="2438422"/>
          </a:xfrm>
          <a:prstGeom prst="arc">
            <a:avLst/>
          </a:prstGeom>
          <a:ln w="57150">
            <a:solidFill>
              <a:srgbClr val="00B05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39" name="図 38">
            <a:extLst>
              <a:ext uri="{FF2B5EF4-FFF2-40B4-BE49-F238E27FC236}">
                <a16:creationId xmlns:a16="http://schemas.microsoft.com/office/drawing/2014/main" id="{406384B1-12EF-01EB-5A9B-A466D9526BAC}"/>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4775"/>
                    </a14:imgEffect>
                    <a14:imgEffect>
                      <a14:brightnessContrast bright="8000"/>
                    </a14:imgEffect>
                  </a14:imgLayer>
                </a14:imgProps>
              </a:ext>
              <a:ext uri="{28A0092B-C50C-407E-A947-70E740481C1C}">
                <a14:useLocalDpi xmlns:a14="http://schemas.microsoft.com/office/drawing/2010/main"/>
              </a:ext>
            </a:extLst>
          </a:blip>
          <a:srcRect l="20156" t="26976" r="37281" b="29892"/>
          <a:stretch/>
        </p:blipFill>
        <p:spPr>
          <a:xfrm>
            <a:off x="622405" y="4062390"/>
            <a:ext cx="2192709" cy="2556602"/>
          </a:xfrm>
          <a:prstGeom prst="rect">
            <a:avLst/>
          </a:prstGeom>
          <a:ln w="57150">
            <a:solidFill>
              <a:srgbClr val="FF0000"/>
            </a:solidFill>
          </a:ln>
        </p:spPr>
      </p:pic>
      <p:pic>
        <p:nvPicPr>
          <p:cNvPr id="42" name="図 41" descr="食品, 座る, テーブル, オレンジ が含まれている画像&#10;&#10;AI によって生成されたコンテンツは間違っている可能性があります。">
            <a:extLst>
              <a:ext uri="{FF2B5EF4-FFF2-40B4-BE49-F238E27FC236}">
                <a16:creationId xmlns:a16="http://schemas.microsoft.com/office/drawing/2014/main" id="{02C07726-C87F-48D2-2846-C72CA4720ECA}"/>
              </a:ext>
            </a:extLst>
          </p:cNvPr>
          <p:cNvPicPr>
            <a:picLocks noChangeAspect="1"/>
          </p:cNvPicPr>
          <p:nvPr/>
        </p:nvPicPr>
        <p:blipFill>
          <a:blip r:embed="rId7" cstate="print">
            <a:extLst>
              <a:ext uri="{BEBA8EAE-BF5A-486C-A8C5-ECC9F3942E4B}">
                <a14:imgProps xmlns:a14="http://schemas.microsoft.com/office/drawing/2010/main">
                  <a14:imgLayer r:embed="rId8">
                    <a14:imgEffect>
                      <a14:colorTemperature colorTemp="4432"/>
                    </a14:imgEffect>
                    <a14:imgEffect>
                      <a14:brightnessContrast bright="4000"/>
                    </a14:imgEffect>
                  </a14:imgLayer>
                </a14:imgProps>
              </a:ext>
              <a:ext uri="{28A0092B-C50C-407E-A947-70E740481C1C}">
                <a14:useLocalDpi xmlns:a14="http://schemas.microsoft.com/office/drawing/2010/main"/>
              </a:ext>
            </a:extLst>
          </a:blip>
          <a:srcRect/>
          <a:stretch/>
        </p:blipFill>
        <p:spPr>
          <a:xfrm rot="5400000">
            <a:off x="9250399" y="1637584"/>
            <a:ext cx="2332151" cy="2000205"/>
          </a:xfrm>
          <a:prstGeom prst="rect">
            <a:avLst/>
          </a:prstGeom>
          <a:ln w="57150">
            <a:solidFill>
              <a:srgbClr val="0000FF"/>
            </a:solidFill>
          </a:ln>
        </p:spPr>
      </p:pic>
      <p:pic>
        <p:nvPicPr>
          <p:cNvPr id="47" name="図 46">
            <a:extLst>
              <a:ext uri="{FF2B5EF4-FFF2-40B4-BE49-F238E27FC236}">
                <a16:creationId xmlns:a16="http://schemas.microsoft.com/office/drawing/2014/main" id="{44CDAC82-B472-272D-AEF6-6503DA097478}"/>
              </a:ext>
            </a:extLst>
          </p:cNvPr>
          <p:cNvPicPr>
            <a:picLocks noChangeAspect="1"/>
          </p:cNvPicPr>
          <p:nvPr/>
        </p:nvPicPr>
        <p:blipFill>
          <a:blip r:embed="rId9" cstate="print">
            <a:extLst>
              <a:ext uri="{BEBA8EAE-BF5A-486C-A8C5-ECC9F3942E4B}">
                <a14:imgProps xmlns:a14="http://schemas.microsoft.com/office/drawing/2010/main">
                  <a14:imgLayer r:embed="rId10">
                    <a14:imgEffect>
                      <a14:colorTemperature colorTemp="5005"/>
                    </a14:imgEffect>
                    <a14:imgEffect>
                      <a14:brightnessContrast bright="9000"/>
                    </a14:imgEffect>
                  </a14:imgLayer>
                </a14:imgProps>
              </a:ext>
              <a:ext uri="{28A0092B-C50C-407E-A947-70E740481C1C}">
                <a14:useLocalDpi xmlns:a14="http://schemas.microsoft.com/office/drawing/2010/main"/>
              </a:ext>
            </a:extLst>
          </a:blip>
          <a:srcRect l="35987" t="31512" r="17883" b="22051"/>
          <a:stretch/>
        </p:blipFill>
        <p:spPr>
          <a:xfrm>
            <a:off x="9416372" y="4394960"/>
            <a:ext cx="2000205" cy="2272322"/>
          </a:xfrm>
          <a:prstGeom prst="rect">
            <a:avLst/>
          </a:prstGeom>
          <a:ln w="57150">
            <a:solidFill>
              <a:srgbClr val="009900"/>
            </a:solidFill>
          </a:ln>
        </p:spPr>
      </p:pic>
    </p:spTree>
    <p:extLst>
      <p:ext uri="{BB962C8B-B14F-4D97-AF65-F5344CB8AC3E}">
        <p14:creationId xmlns:p14="http://schemas.microsoft.com/office/powerpoint/2010/main" val="34602831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par>
                                <p:cTn id="11" presetID="14" presetClass="entr" presetSubtype="10"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randombar(horizontal)">
                                      <p:cBhvr>
                                        <p:cTn id="13" dur="500"/>
                                        <p:tgtEl>
                                          <p:spTgt spid="39"/>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randombar(horizontal)">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randombar(horizontal)">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randombar(horizontal)">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randombar(horizontal)">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randombar(horizontal)">
                                      <p:cBhvr>
                                        <p:cTn id="38" dur="500"/>
                                        <p:tgtEl>
                                          <p:spTgt spid="7"/>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randombar(horizontal)">
                                      <p:cBhvr>
                                        <p:cTn id="41" dur="500"/>
                                        <p:tgtEl>
                                          <p:spTgt spid="13"/>
                                        </p:tgtEl>
                                      </p:cBhvr>
                                    </p:animEffect>
                                  </p:childTnLst>
                                </p:cTn>
                              </p:par>
                              <p:par>
                                <p:cTn id="42" presetID="14" presetClass="entr" presetSubtype="10" fill="hold" nodeType="withEffect">
                                  <p:stCondLst>
                                    <p:cond delay="0"/>
                                  </p:stCondLst>
                                  <p:childTnLst>
                                    <p:set>
                                      <p:cBhvr>
                                        <p:cTn id="43" dur="1" fill="hold">
                                          <p:stCondLst>
                                            <p:cond delay="0"/>
                                          </p:stCondLst>
                                        </p:cTn>
                                        <p:tgtEl>
                                          <p:spTgt spid="42"/>
                                        </p:tgtEl>
                                        <p:attrNameLst>
                                          <p:attrName>style.visibility</p:attrName>
                                        </p:attrNameLst>
                                      </p:cBhvr>
                                      <p:to>
                                        <p:strVal val="visible"/>
                                      </p:to>
                                    </p:set>
                                    <p:animEffect transition="in" filter="randombar(horizontal)">
                                      <p:cBhvr>
                                        <p:cTn id="44" dur="500"/>
                                        <p:tgtEl>
                                          <p:spTgt spid="4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wipe(down)">
                                      <p:cBhvr>
                                        <p:cTn id="49" dur="500"/>
                                        <p:tgtEl>
                                          <p:spTgt spid="2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grpId="0" nodeType="click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wipe(up)">
                                      <p:cBhvr>
                                        <p:cTn id="54" dur="500"/>
                                        <p:tgtEl>
                                          <p:spTgt spid="26"/>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grpId="0" nodeType="click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wipe(up)">
                                      <p:cBhvr>
                                        <p:cTn id="59" dur="500"/>
                                        <p:tgtEl>
                                          <p:spTgt spid="29"/>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wipe(down)">
                                      <p:cBhvr>
                                        <p:cTn id="64" dur="500"/>
                                        <p:tgtEl>
                                          <p:spTgt spid="28"/>
                                        </p:tgtEl>
                                      </p:cBhvr>
                                    </p:animEffect>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grpId="0" nodeType="clickEffect">
                                  <p:stCondLst>
                                    <p:cond delay="0"/>
                                  </p:stCondLst>
                                  <p:childTnLst>
                                    <p:set>
                                      <p:cBhvr>
                                        <p:cTn id="68" dur="1" fill="hold">
                                          <p:stCondLst>
                                            <p:cond delay="0"/>
                                          </p:stCondLst>
                                        </p:cTn>
                                        <p:tgtEl>
                                          <p:spTgt spid="5"/>
                                        </p:tgtEl>
                                        <p:attrNameLst>
                                          <p:attrName>style.visibility</p:attrName>
                                        </p:attrNameLst>
                                      </p:cBhvr>
                                      <p:to>
                                        <p:strVal val="visible"/>
                                      </p:to>
                                    </p:set>
                                    <p:animEffect transition="in" filter="randombar(horizontal)">
                                      <p:cBhvr>
                                        <p:cTn id="69" dur="500"/>
                                        <p:tgtEl>
                                          <p:spTgt spid="5"/>
                                        </p:tgtEl>
                                      </p:cBhvr>
                                    </p:animEffect>
                                  </p:childTnLst>
                                </p:cTn>
                              </p:par>
                              <p:par>
                                <p:cTn id="70" presetID="14" presetClass="entr" presetSubtype="10" fill="hold" grpId="0" nodeType="withEffect">
                                  <p:stCondLst>
                                    <p:cond delay="0"/>
                                  </p:stCondLst>
                                  <p:childTnLst>
                                    <p:set>
                                      <p:cBhvr>
                                        <p:cTn id="71" dur="1" fill="hold">
                                          <p:stCondLst>
                                            <p:cond delay="0"/>
                                          </p:stCondLst>
                                        </p:cTn>
                                        <p:tgtEl>
                                          <p:spTgt spid="14"/>
                                        </p:tgtEl>
                                        <p:attrNameLst>
                                          <p:attrName>style.visibility</p:attrName>
                                        </p:attrNameLst>
                                      </p:cBhvr>
                                      <p:to>
                                        <p:strVal val="visible"/>
                                      </p:to>
                                    </p:set>
                                    <p:animEffect transition="in" filter="randombar(horizontal)">
                                      <p:cBhvr>
                                        <p:cTn id="72" dur="500"/>
                                        <p:tgtEl>
                                          <p:spTgt spid="14"/>
                                        </p:tgtEl>
                                      </p:cBhvr>
                                    </p:animEffect>
                                  </p:childTnLst>
                                </p:cTn>
                              </p:par>
                              <p:par>
                                <p:cTn id="73" presetID="14" presetClass="entr" presetSubtype="10" fill="hold" nodeType="withEffect">
                                  <p:stCondLst>
                                    <p:cond delay="0"/>
                                  </p:stCondLst>
                                  <p:childTnLst>
                                    <p:set>
                                      <p:cBhvr>
                                        <p:cTn id="74" dur="1" fill="hold">
                                          <p:stCondLst>
                                            <p:cond delay="0"/>
                                          </p:stCondLst>
                                        </p:cTn>
                                        <p:tgtEl>
                                          <p:spTgt spid="47"/>
                                        </p:tgtEl>
                                        <p:attrNameLst>
                                          <p:attrName>style.visibility</p:attrName>
                                        </p:attrNameLst>
                                      </p:cBhvr>
                                      <p:to>
                                        <p:strVal val="visible"/>
                                      </p:to>
                                    </p:set>
                                    <p:animEffect transition="in" filter="randombar(horizontal)">
                                      <p:cBhvr>
                                        <p:cTn id="75" dur="500"/>
                                        <p:tgtEl>
                                          <p:spTgt spid="47"/>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grpId="0" nodeType="clickEffect">
                                  <p:stCondLst>
                                    <p:cond delay="0"/>
                                  </p:stCondLst>
                                  <p:childTnLst>
                                    <p:set>
                                      <p:cBhvr>
                                        <p:cTn id="79" dur="1" fill="hold">
                                          <p:stCondLst>
                                            <p:cond delay="0"/>
                                          </p:stCondLst>
                                        </p:cTn>
                                        <p:tgtEl>
                                          <p:spTgt spid="33"/>
                                        </p:tgtEl>
                                        <p:attrNameLst>
                                          <p:attrName>style.visibility</p:attrName>
                                        </p:attrNameLst>
                                      </p:cBhvr>
                                      <p:to>
                                        <p:strVal val="visible"/>
                                      </p:to>
                                    </p:set>
                                    <p:animEffect transition="in" filter="wipe(down)">
                                      <p:cBhvr>
                                        <p:cTn id="80" dur="500"/>
                                        <p:tgtEl>
                                          <p:spTgt spid="33"/>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1" fill="hold" grpId="0" nodeType="clickEffect">
                                  <p:stCondLst>
                                    <p:cond delay="0"/>
                                  </p:stCondLst>
                                  <p:childTnLst>
                                    <p:set>
                                      <p:cBhvr>
                                        <p:cTn id="84" dur="1" fill="hold">
                                          <p:stCondLst>
                                            <p:cond delay="0"/>
                                          </p:stCondLst>
                                        </p:cTn>
                                        <p:tgtEl>
                                          <p:spTgt spid="30"/>
                                        </p:tgtEl>
                                        <p:attrNameLst>
                                          <p:attrName>style.visibility</p:attrName>
                                        </p:attrNameLst>
                                      </p:cBhvr>
                                      <p:to>
                                        <p:strVal val="visible"/>
                                      </p:to>
                                    </p:set>
                                    <p:animEffect transition="in" filter="wipe(up)">
                                      <p:cBhvr>
                                        <p:cTn id="85" dur="500"/>
                                        <p:tgtEl>
                                          <p:spTgt spid="30"/>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1" fill="hold" grpId="0" nodeType="clickEffect">
                                  <p:stCondLst>
                                    <p:cond delay="0"/>
                                  </p:stCondLst>
                                  <p:childTnLst>
                                    <p:set>
                                      <p:cBhvr>
                                        <p:cTn id="89" dur="1" fill="hold">
                                          <p:stCondLst>
                                            <p:cond delay="0"/>
                                          </p:stCondLst>
                                        </p:cTn>
                                        <p:tgtEl>
                                          <p:spTgt spid="32"/>
                                        </p:tgtEl>
                                        <p:attrNameLst>
                                          <p:attrName>style.visibility</p:attrName>
                                        </p:attrNameLst>
                                      </p:cBhvr>
                                      <p:to>
                                        <p:strVal val="visible"/>
                                      </p:to>
                                    </p:set>
                                    <p:animEffect transition="in" filter="wipe(up)">
                                      <p:cBhvr>
                                        <p:cTn id="90" dur="500"/>
                                        <p:tgtEl>
                                          <p:spTgt spid="32"/>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4" fill="hold" grpId="0" nodeType="clickEffect">
                                  <p:stCondLst>
                                    <p:cond delay="0"/>
                                  </p:stCondLst>
                                  <p:childTnLst>
                                    <p:set>
                                      <p:cBhvr>
                                        <p:cTn id="94" dur="1" fill="hold">
                                          <p:stCondLst>
                                            <p:cond delay="0"/>
                                          </p:stCondLst>
                                        </p:cTn>
                                        <p:tgtEl>
                                          <p:spTgt spid="31"/>
                                        </p:tgtEl>
                                        <p:attrNameLst>
                                          <p:attrName>style.visibility</p:attrName>
                                        </p:attrNameLst>
                                      </p:cBhvr>
                                      <p:to>
                                        <p:strVal val="visible"/>
                                      </p:to>
                                    </p:set>
                                    <p:animEffect transition="in" filter="wipe(down)">
                                      <p:cBhvr>
                                        <p:cTn id="9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10" grpId="0"/>
      <p:bldP spid="13" grpId="0"/>
      <p:bldP spid="14" grpId="0"/>
      <p:bldP spid="26" grpId="0" animBg="1"/>
      <p:bldP spid="27" grpId="0" animBg="1"/>
      <p:bldP spid="28" grpId="0" animBg="1"/>
      <p:bldP spid="29" grpId="0" animBg="1"/>
      <p:bldP spid="30" grpId="0" animBg="1"/>
      <p:bldP spid="31" grpId="0" animBg="1"/>
      <p:bldP spid="32" grpId="0" animBg="1"/>
      <p:bldP spid="3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AC0417-7508-1341-985E-AF7C7DA7DE33}"/>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BB4421DE-B12D-45E7-E434-6EBB4D3C7F72}"/>
              </a:ext>
            </a:extLst>
          </p:cNvPr>
          <p:cNvSpPr/>
          <p:nvPr/>
        </p:nvSpPr>
        <p:spPr>
          <a:xfrm>
            <a:off x="0" y="-1"/>
            <a:ext cx="12192000" cy="102870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11" name="テキスト ボックス 10">
            <a:extLst>
              <a:ext uri="{FF2B5EF4-FFF2-40B4-BE49-F238E27FC236}">
                <a16:creationId xmlns:a16="http://schemas.microsoft.com/office/drawing/2014/main" id="{18B5D4DD-B8F5-3096-3FD4-ED6F83BBF035}"/>
              </a:ext>
            </a:extLst>
          </p:cNvPr>
          <p:cNvSpPr txBox="1"/>
          <p:nvPr/>
        </p:nvSpPr>
        <p:spPr>
          <a:xfrm>
            <a:off x="790701" y="170481"/>
            <a:ext cx="10610597" cy="769441"/>
          </a:xfrm>
          <a:prstGeom prst="rect">
            <a:avLst/>
          </a:prstGeom>
          <a:noFill/>
        </p:spPr>
        <p:txBody>
          <a:bodyPr wrap="none" rtlCol="0">
            <a:spAutoFit/>
          </a:bodyPr>
          <a:lstStyle/>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4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歯ブラシのいろんな部分を使い分けよう</a:t>
            </a:r>
            <a:endParaRPr kumimoji="0" lang="en-US" altLang="ja-JP" sz="4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pic>
        <p:nvPicPr>
          <p:cNvPr id="3" name="図 2" descr="屋内, 容器, 食品, 小さい が含まれている画像&#10;&#10;AI によって生成されたコンテンツは間違っている可能性があります。">
            <a:extLst>
              <a:ext uri="{FF2B5EF4-FFF2-40B4-BE49-F238E27FC236}">
                <a16:creationId xmlns:a16="http://schemas.microsoft.com/office/drawing/2014/main" id="{B77307F6-368B-6F02-4AA3-CAB83B16BA31}"/>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8297334" y="4402196"/>
            <a:ext cx="3703867" cy="2333772"/>
          </a:xfrm>
          <a:prstGeom prst="rect">
            <a:avLst/>
          </a:prstGeom>
        </p:spPr>
      </p:pic>
      <p:pic>
        <p:nvPicPr>
          <p:cNvPr id="17" name="図 16" descr="プラスチックの容器に入っている歯ブラシ&#10;&#10;AI によって生成されたコンテンツは間違っている可能性があります。">
            <a:extLst>
              <a:ext uri="{FF2B5EF4-FFF2-40B4-BE49-F238E27FC236}">
                <a16:creationId xmlns:a16="http://schemas.microsoft.com/office/drawing/2014/main" id="{4FC601D3-B492-4174-A555-2EBC9CD18DAB}"/>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418643" y="4329421"/>
            <a:ext cx="3418219" cy="2421517"/>
          </a:xfrm>
          <a:prstGeom prst="rect">
            <a:avLst/>
          </a:prstGeom>
        </p:spPr>
      </p:pic>
      <p:pic>
        <p:nvPicPr>
          <p:cNvPr id="19" name="図 18">
            <a:extLst>
              <a:ext uri="{FF2B5EF4-FFF2-40B4-BE49-F238E27FC236}">
                <a16:creationId xmlns:a16="http://schemas.microsoft.com/office/drawing/2014/main" id="{43D31738-613C-2569-643A-C6F346B634BE}"/>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4125629" y="2782389"/>
            <a:ext cx="3830395" cy="2615183"/>
          </a:xfrm>
          <a:prstGeom prst="rect">
            <a:avLst/>
          </a:prstGeom>
        </p:spPr>
      </p:pic>
      <p:pic>
        <p:nvPicPr>
          <p:cNvPr id="21" name="図 20">
            <a:extLst>
              <a:ext uri="{FF2B5EF4-FFF2-40B4-BE49-F238E27FC236}">
                <a16:creationId xmlns:a16="http://schemas.microsoft.com/office/drawing/2014/main" id="{30384B09-BA28-AE6B-A2A1-B7D38265DE39}"/>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461785" y="1381991"/>
            <a:ext cx="3331937" cy="2421517"/>
          </a:xfrm>
          <a:prstGeom prst="rect">
            <a:avLst/>
          </a:prstGeom>
        </p:spPr>
      </p:pic>
      <p:sp>
        <p:nvSpPr>
          <p:cNvPr id="22" name="テキスト ボックス 21">
            <a:extLst>
              <a:ext uri="{FF2B5EF4-FFF2-40B4-BE49-F238E27FC236}">
                <a16:creationId xmlns:a16="http://schemas.microsoft.com/office/drawing/2014/main" id="{F6B31A88-E77B-AD54-1208-4891F0B61BDC}"/>
              </a:ext>
            </a:extLst>
          </p:cNvPr>
          <p:cNvSpPr txBox="1"/>
          <p:nvPr/>
        </p:nvSpPr>
        <p:spPr>
          <a:xfrm>
            <a:off x="7056305" y="2657664"/>
            <a:ext cx="1098378" cy="584775"/>
          </a:xfrm>
          <a:prstGeom prst="rect">
            <a:avLst/>
          </a:prstGeom>
          <a:solidFill>
            <a:schemeClr val="accent6">
              <a:lumMod val="20000"/>
              <a:lumOff val="80000"/>
            </a:schemeClr>
          </a:solidFill>
          <a:ln>
            <a:solidFill>
              <a:schemeClr val="tx1"/>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全 面</a:t>
            </a:r>
          </a:p>
        </p:txBody>
      </p:sp>
      <p:sp>
        <p:nvSpPr>
          <p:cNvPr id="23" name="テキスト ボックス 22">
            <a:extLst>
              <a:ext uri="{FF2B5EF4-FFF2-40B4-BE49-F238E27FC236}">
                <a16:creationId xmlns:a16="http://schemas.microsoft.com/office/drawing/2014/main" id="{161837B3-1BF8-A7BF-4FDF-CA5F85E4D153}"/>
              </a:ext>
            </a:extLst>
          </p:cNvPr>
          <p:cNvSpPr txBox="1"/>
          <p:nvPr/>
        </p:nvSpPr>
        <p:spPr>
          <a:xfrm>
            <a:off x="213442" y="4037033"/>
            <a:ext cx="1415772" cy="584775"/>
          </a:xfrm>
          <a:prstGeom prst="rect">
            <a:avLst/>
          </a:prstGeom>
          <a:solidFill>
            <a:schemeClr val="accent6">
              <a:lumMod val="20000"/>
              <a:lumOff val="80000"/>
            </a:schemeClr>
          </a:solidFill>
          <a:ln>
            <a:solidFill>
              <a:schemeClr val="tx1"/>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かかと</a:t>
            </a:r>
          </a:p>
        </p:txBody>
      </p:sp>
      <p:sp>
        <p:nvSpPr>
          <p:cNvPr id="24" name="テキスト ボックス 23">
            <a:extLst>
              <a:ext uri="{FF2B5EF4-FFF2-40B4-BE49-F238E27FC236}">
                <a16:creationId xmlns:a16="http://schemas.microsoft.com/office/drawing/2014/main" id="{EF5AC1AD-3813-0887-A539-150B6ABAC1BE}"/>
              </a:ext>
            </a:extLst>
          </p:cNvPr>
          <p:cNvSpPr txBox="1"/>
          <p:nvPr/>
        </p:nvSpPr>
        <p:spPr>
          <a:xfrm>
            <a:off x="11042470" y="3954501"/>
            <a:ext cx="1098378" cy="584775"/>
          </a:xfrm>
          <a:prstGeom prst="rect">
            <a:avLst/>
          </a:prstGeom>
          <a:solidFill>
            <a:schemeClr val="accent6">
              <a:lumMod val="20000"/>
              <a:lumOff val="80000"/>
            </a:schemeClr>
          </a:solidFill>
          <a:ln>
            <a:solidFill>
              <a:schemeClr val="tx1"/>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わ き</a:t>
            </a:r>
          </a:p>
        </p:txBody>
      </p:sp>
      <p:sp>
        <p:nvSpPr>
          <p:cNvPr id="37" name="テキスト ボックス 36">
            <a:extLst>
              <a:ext uri="{FF2B5EF4-FFF2-40B4-BE49-F238E27FC236}">
                <a16:creationId xmlns:a16="http://schemas.microsoft.com/office/drawing/2014/main" id="{CF88B26A-8B7B-BB26-41AF-6D2B16C434E5}"/>
              </a:ext>
            </a:extLst>
          </p:cNvPr>
          <p:cNvSpPr txBox="1"/>
          <p:nvPr/>
        </p:nvSpPr>
        <p:spPr>
          <a:xfrm>
            <a:off x="133242" y="1110404"/>
            <a:ext cx="1098378" cy="584775"/>
          </a:xfrm>
          <a:prstGeom prst="rect">
            <a:avLst/>
          </a:prstGeom>
          <a:solidFill>
            <a:schemeClr val="accent6">
              <a:lumMod val="20000"/>
              <a:lumOff val="80000"/>
            </a:schemeClr>
          </a:solidFill>
          <a:ln>
            <a:solidFill>
              <a:schemeClr val="tx1"/>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わ き</a:t>
            </a:r>
          </a:p>
        </p:txBody>
      </p:sp>
      <p:pic>
        <p:nvPicPr>
          <p:cNvPr id="39" name="図 38" descr="屋内, ピンク, 少し, 小さい が含まれている画像&#10;&#10;AI によって生成されたコンテンツは間違っている可能性があります。">
            <a:extLst>
              <a:ext uri="{FF2B5EF4-FFF2-40B4-BE49-F238E27FC236}">
                <a16:creationId xmlns:a16="http://schemas.microsoft.com/office/drawing/2014/main" id="{388FF886-28DD-A399-636F-6948510CD80C}"/>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8258735" y="1476395"/>
            <a:ext cx="3800023" cy="2327114"/>
          </a:xfrm>
          <a:prstGeom prst="rect">
            <a:avLst/>
          </a:prstGeom>
        </p:spPr>
      </p:pic>
      <p:sp>
        <p:nvSpPr>
          <p:cNvPr id="40" name="テキスト ボックス 39">
            <a:extLst>
              <a:ext uri="{FF2B5EF4-FFF2-40B4-BE49-F238E27FC236}">
                <a16:creationId xmlns:a16="http://schemas.microsoft.com/office/drawing/2014/main" id="{66CADE1F-1D08-3C48-47B7-8E3081FA3A1D}"/>
              </a:ext>
            </a:extLst>
          </p:cNvPr>
          <p:cNvSpPr txBox="1"/>
          <p:nvPr/>
        </p:nvSpPr>
        <p:spPr>
          <a:xfrm>
            <a:off x="10312015" y="1141721"/>
            <a:ext cx="1826141" cy="584775"/>
          </a:xfrm>
          <a:prstGeom prst="rect">
            <a:avLst/>
          </a:prstGeom>
          <a:solidFill>
            <a:schemeClr val="accent6">
              <a:lumMod val="20000"/>
              <a:lumOff val="80000"/>
            </a:schemeClr>
          </a:solidFill>
          <a:ln>
            <a:solidFill>
              <a:schemeClr val="tx1"/>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つまさき</a:t>
            </a:r>
          </a:p>
        </p:txBody>
      </p:sp>
    </p:spTree>
    <p:extLst>
      <p:ext uri="{BB962C8B-B14F-4D97-AF65-F5344CB8AC3E}">
        <p14:creationId xmlns:p14="http://schemas.microsoft.com/office/powerpoint/2010/main" val="922402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E891DA-CE63-169A-66C8-1FFA139EFCA7}"/>
            </a:ext>
          </a:extLst>
        </p:cNvPr>
        <p:cNvGrpSpPr/>
        <p:nvPr/>
      </p:nvGrpSpPr>
      <p:grpSpPr>
        <a:xfrm>
          <a:off x="0" y="0"/>
          <a:ext cx="0" cy="0"/>
          <a:chOff x="0" y="0"/>
          <a:chExt cx="0" cy="0"/>
        </a:xfrm>
      </p:grpSpPr>
      <p:pic>
        <p:nvPicPr>
          <p:cNvPr id="5" name="図 4" descr="テーブル, ペア, 持つ, 食品 が含まれている画像&#10;&#10;AI によって生成されたコンテンツは間違っている可能性があります。">
            <a:extLst>
              <a:ext uri="{FF2B5EF4-FFF2-40B4-BE49-F238E27FC236}">
                <a16:creationId xmlns:a16="http://schemas.microsoft.com/office/drawing/2014/main" id="{E5560019-D148-C3D7-40FA-E9FCAF986DFF}"/>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1424951" y="2732462"/>
            <a:ext cx="3833811" cy="3909150"/>
          </a:xfrm>
          <a:prstGeom prst="rect">
            <a:avLst/>
          </a:prstGeom>
        </p:spPr>
      </p:pic>
      <p:sp>
        <p:nvSpPr>
          <p:cNvPr id="6" name="正方形/長方形 5">
            <a:extLst>
              <a:ext uri="{FF2B5EF4-FFF2-40B4-BE49-F238E27FC236}">
                <a16:creationId xmlns:a16="http://schemas.microsoft.com/office/drawing/2014/main" id="{0D25DEC7-14D9-8C54-E773-F61AA309964D}"/>
              </a:ext>
            </a:extLst>
          </p:cNvPr>
          <p:cNvSpPr/>
          <p:nvPr/>
        </p:nvSpPr>
        <p:spPr>
          <a:xfrm>
            <a:off x="0" y="-1"/>
            <a:ext cx="12192000" cy="102870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8" name="正方形/長方形 7">
            <a:extLst>
              <a:ext uri="{FF2B5EF4-FFF2-40B4-BE49-F238E27FC236}">
                <a16:creationId xmlns:a16="http://schemas.microsoft.com/office/drawing/2014/main" id="{480041F4-7149-EBE0-CC53-E95DCE7D3D9A}"/>
              </a:ext>
            </a:extLst>
          </p:cNvPr>
          <p:cNvSpPr/>
          <p:nvPr/>
        </p:nvSpPr>
        <p:spPr>
          <a:xfrm>
            <a:off x="6395305" y="1805379"/>
            <a:ext cx="2827352" cy="60218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9" name="正方形/長方形 8">
            <a:extLst>
              <a:ext uri="{FF2B5EF4-FFF2-40B4-BE49-F238E27FC236}">
                <a16:creationId xmlns:a16="http://schemas.microsoft.com/office/drawing/2014/main" id="{75426CA7-16AE-9851-F2AA-ED407ED8160E}"/>
              </a:ext>
            </a:extLst>
          </p:cNvPr>
          <p:cNvSpPr/>
          <p:nvPr/>
        </p:nvSpPr>
        <p:spPr>
          <a:xfrm>
            <a:off x="1424951" y="1790463"/>
            <a:ext cx="2827352" cy="60218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11" name="テキスト ボックス 10">
            <a:extLst>
              <a:ext uri="{FF2B5EF4-FFF2-40B4-BE49-F238E27FC236}">
                <a16:creationId xmlns:a16="http://schemas.microsoft.com/office/drawing/2014/main" id="{BBA93B7C-A2F6-CB85-2DE2-330BF8157D24}"/>
              </a:ext>
            </a:extLst>
          </p:cNvPr>
          <p:cNvSpPr txBox="1"/>
          <p:nvPr/>
        </p:nvSpPr>
        <p:spPr>
          <a:xfrm>
            <a:off x="675285" y="127501"/>
            <a:ext cx="10841429" cy="923330"/>
          </a:xfrm>
          <a:prstGeom prst="rect">
            <a:avLst/>
          </a:prstGeom>
          <a:noFill/>
        </p:spPr>
        <p:txBody>
          <a:bodyPr wrap="none" rtlCol="0">
            <a:spAutoFit/>
          </a:bodyPr>
          <a:lstStyle/>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第二大臼歯はむし歯になりやすい</a:t>
            </a:r>
            <a:endParaRPr kumimoji="0" lang="en-US" altLang="ja-JP" sz="5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2" name="テキスト ボックス 11">
            <a:extLst>
              <a:ext uri="{FF2B5EF4-FFF2-40B4-BE49-F238E27FC236}">
                <a16:creationId xmlns:a16="http://schemas.microsoft.com/office/drawing/2014/main" id="{CAE7B3B6-E8C2-4BB0-CE34-24A3D1913035}"/>
              </a:ext>
            </a:extLst>
          </p:cNvPr>
          <p:cNvSpPr txBox="1"/>
          <p:nvPr/>
        </p:nvSpPr>
        <p:spPr>
          <a:xfrm>
            <a:off x="5785476" y="6293229"/>
            <a:ext cx="4327867"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第一大臼歯の奥に生える</a:t>
            </a:r>
            <a:endParaRPr kumimoji="0" lang="en-US" altLang="ja-JP"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pic>
        <p:nvPicPr>
          <p:cNvPr id="13" name="図 12">
            <a:extLst>
              <a:ext uri="{FF2B5EF4-FFF2-40B4-BE49-F238E27FC236}">
                <a16:creationId xmlns:a16="http://schemas.microsoft.com/office/drawing/2014/main" id="{1544499F-0E91-B028-BC7D-67B0566A47CE}"/>
              </a:ext>
            </a:extLst>
          </p:cNvPr>
          <p:cNvPicPr/>
          <p:nvPr/>
        </p:nvPicPr>
        <p:blipFill rotWithShape="1">
          <a:blip r:embed="rId3"/>
          <a:srcRect/>
          <a:stretch/>
        </p:blipFill>
        <p:spPr>
          <a:xfrm>
            <a:off x="3979529" y="1730466"/>
            <a:ext cx="2232248" cy="2197686"/>
          </a:xfrm>
          <a:prstGeom prst="rect">
            <a:avLst/>
          </a:prstGeom>
        </p:spPr>
      </p:pic>
      <p:cxnSp>
        <p:nvCxnSpPr>
          <p:cNvPr id="15" name="直線矢印コネクタ 14">
            <a:extLst>
              <a:ext uri="{FF2B5EF4-FFF2-40B4-BE49-F238E27FC236}">
                <a16:creationId xmlns:a16="http://schemas.microsoft.com/office/drawing/2014/main" id="{229D4D99-216E-B6B1-D468-53348FCD9000}"/>
              </a:ext>
            </a:extLst>
          </p:cNvPr>
          <p:cNvCxnSpPr>
            <a:cxnSpLocks/>
          </p:cNvCxnSpPr>
          <p:nvPr/>
        </p:nvCxnSpPr>
        <p:spPr>
          <a:xfrm>
            <a:off x="2887851" y="2487363"/>
            <a:ext cx="562410" cy="89137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テキスト ボックス 15">
            <a:extLst>
              <a:ext uri="{FF2B5EF4-FFF2-40B4-BE49-F238E27FC236}">
                <a16:creationId xmlns:a16="http://schemas.microsoft.com/office/drawing/2014/main" id="{FA3944D9-918A-6D32-29C3-8A550C068FD3}"/>
              </a:ext>
            </a:extLst>
          </p:cNvPr>
          <p:cNvSpPr txBox="1"/>
          <p:nvPr/>
        </p:nvSpPr>
        <p:spPr>
          <a:xfrm>
            <a:off x="892378" y="943018"/>
            <a:ext cx="8744067" cy="1500604"/>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中高生で増えるむし歯は・・・</a:t>
            </a:r>
            <a:endParaRPr kumimoji="0" lang="en-US" altLang="ja-JP"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54610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3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①第二大臼歯 　　　</a:t>
            </a:r>
            <a:r>
              <a:rPr kumimoji="0" lang="ja-JP" altLang="en-US" sz="320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と</a:t>
            </a:r>
            <a:r>
              <a:rPr kumimoji="0" lang="ja-JP" altLang="en-US" sz="3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②歯と歯の間</a:t>
            </a:r>
            <a:endParaRPr kumimoji="0" lang="en-US" altLang="ja-JP" sz="3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23" name="テキスト ボックス 22">
            <a:extLst>
              <a:ext uri="{FF2B5EF4-FFF2-40B4-BE49-F238E27FC236}">
                <a16:creationId xmlns:a16="http://schemas.microsoft.com/office/drawing/2014/main" id="{DAC1EDF2-ADAF-7C21-36F8-E71985818A42}"/>
              </a:ext>
            </a:extLst>
          </p:cNvPr>
          <p:cNvSpPr txBox="1"/>
          <p:nvPr/>
        </p:nvSpPr>
        <p:spPr>
          <a:xfrm>
            <a:off x="5161309" y="5806547"/>
            <a:ext cx="2994908"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第二大臼歯は</a:t>
            </a:r>
            <a:endParaRPr kumimoji="0" lang="en-US" altLang="ja-JP"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pic>
        <p:nvPicPr>
          <p:cNvPr id="24" name="図 23" descr="屋内, 装飾, ケーキ, テーブル が含まれている画像&#10;&#10;AI によって生成されたコンテンツは間違っている可能性があります。">
            <a:extLst>
              <a:ext uri="{FF2B5EF4-FFF2-40B4-BE49-F238E27FC236}">
                <a16:creationId xmlns:a16="http://schemas.microsoft.com/office/drawing/2014/main" id="{E37B529E-A7D3-D460-DF31-E67CE7D9C2C8}"/>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6004839" y="3128371"/>
            <a:ext cx="5641235" cy="2035781"/>
          </a:xfrm>
          <a:prstGeom prst="rect">
            <a:avLst/>
          </a:prstGeom>
        </p:spPr>
      </p:pic>
      <p:cxnSp>
        <p:nvCxnSpPr>
          <p:cNvPr id="27" name="直線コネクタ 26">
            <a:extLst>
              <a:ext uri="{FF2B5EF4-FFF2-40B4-BE49-F238E27FC236}">
                <a16:creationId xmlns:a16="http://schemas.microsoft.com/office/drawing/2014/main" id="{E1E7A685-BF80-EC9B-B037-0676140E8671}"/>
              </a:ext>
            </a:extLst>
          </p:cNvPr>
          <p:cNvCxnSpPr>
            <a:cxnSpLocks/>
          </p:cNvCxnSpPr>
          <p:nvPr/>
        </p:nvCxnSpPr>
        <p:spPr>
          <a:xfrm flipH="1">
            <a:off x="6987472" y="3937943"/>
            <a:ext cx="70727" cy="656752"/>
          </a:xfrm>
          <a:prstGeom prst="line">
            <a:avLst/>
          </a:prstGeom>
          <a:ln w="1143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B3A3C132-67B3-399A-CDDF-139D118A3B28}"/>
              </a:ext>
            </a:extLst>
          </p:cNvPr>
          <p:cNvCxnSpPr>
            <a:cxnSpLocks/>
          </p:cNvCxnSpPr>
          <p:nvPr/>
        </p:nvCxnSpPr>
        <p:spPr>
          <a:xfrm flipH="1">
            <a:off x="8005468" y="4030142"/>
            <a:ext cx="70727" cy="656752"/>
          </a:xfrm>
          <a:prstGeom prst="line">
            <a:avLst/>
          </a:prstGeom>
          <a:ln w="1143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F91EAA89-CBC7-A511-5EA6-C4A7972FAB5C}"/>
              </a:ext>
            </a:extLst>
          </p:cNvPr>
          <p:cNvCxnSpPr>
            <a:cxnSpLocks/>
          </p:cNvCxnSpPr>
          <p:nvPr/>
        </p:nvCxnSpPr>
        <p:spPr>
          <a:xfrm flipH="1">
            <a:off x="8714196" y="3996041"/>
            <a:ext cx="70727" cy="552010"/>
          </a:xfrm>
          <a:prstGeom prst="line">
            <a:avLst/>
          </a:prstGeom>
          <a:ln w="1143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1285DC29-11B7-DFA6-EEB9-F6589F25E60C}"/>
              </a:ext>
            </a:extLst>
          </p:cNvPr>
          <p:cNvCxnSpPr>
            <a:cxnSpLocks/>
          </p:cNvCxnSpPr>
          <p:nvPr/>
        </p:nvCxnSpPr>
        <p:spPr>
          <a:xfrm>
            <a:off x="9684658" y="3939207"/>
            <a:ext cx="0" cy="583584"/>
          </a:xfrm>
          <a:prstGeom prst="line">
            <a:avLst/>
          </a:prstGeom>
          <a:ln w="1143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DC28AD6F-9FFD-DC57-E96A-6C1407738DD1}"/>
              </a:ext>
            </a:extLst>
          </p:cNvPr>
          <p:cNvCxnSpPr>
            <a:cxnSpLocks/>
          </p:cNvCxnSpPr>
          <p:nvPr/>
        </p:nvCxnSpPr>
        <p:spPr>
          <a:xfrm>
            <a:off x="10589796" y="3759443"/>
            <a:ext cx="0" cy="583584"/>
          </a:xfrm>
          <a:prstGeom prst="line">
            <a:avLst/>
          </a:prstGeom>
          <a:ln w="114300">
            <a:solidFill>
              <a:srgbClr val="FFFF00"/>
            </a:solidFill>
          </a:ln>
        </p:spPr>
        <p:style>
          <a:lnRef idx="1">
            <a:schemeClr val="accent1"/>
          </a:lnRef>
          <a:fillRef idx="0">
            <a:schemeClr val="accent1"/>
          </a:fillRef>
          <a:effectRef idx="0">
            <a:schemeClr val="accent1"/>
          </a:effectRef>
          <a:fontRef idx="minor">
            <a:schemeClr val="tx1"/>
          </a:fontRef>
        </p:style>
      </p:cxnSp>
      <p:sp>
        <p:nvSpPr>
          <p:cNvPr id="2" name="テキスト ボックス 1">
            <a:extLst>
              <a:ext uri="{FF2B5EF4-FFF2-40B4-BE49-F238E27FC236}">
                <a16:creationId xmlns:a16="http://schemas.microsoft.com/office/drawing/2014/main" id="{C02EA559-A545-9C4D-F372-6E657B770610}"/>
              </a:ext>
            </a:extLst>
          </p:cNvPr>
          <p:cNvSpPr txBox="1"/>
          <p:nvPr/>
        </p:nvSpPr>
        <p:spPr>
          <a:xfrm>
            <a:off x="3056751" y="1736197"/>
            <a:ext cx="646331"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きゅう</a:t>
            </a:r>
          </a:p>
        </p:txBody>
      </p:sp>
      <p:sp>
        <p:nvSpPr>
          <p:cNvPr id="3" name="テキスト ボックス 2">
            <a:extLst>
              <a:ext uri="{FF2B5EF4-FFF2-40B4-BE49-F238E27FC236}">
                <a16:creationId xmlns:a16="http://schemas.microsoft.com/office/drawing/2014/main" id="{4C88D66A-8155-8A80-9108-73BB65CBC384}"/>
              </a:ext>
            </a:extLst>
          </p:cNvPr>
          <p:cNvSpPr txBox="1"/>
          <p:nvPr/>
        </p:nvSpPr>
        <p:spPr>
          <a:xfrm>
            <a:off x="6284797" y="5654710"/>
            <a:ext cx="646331"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きゅう</a:t>
            </a:r>
          </a:p>
        </p:txBody>
      </p:sp>
      <p:sp>
        <p:nvSpPr>
          <p:cNvPr id="4" name="テキスト ボックス 3">
            <a:extLst>
              <a:ext uri="{FF2B5EF4-FFF2-40B4-BE49-F238E27FC236}">
                <a16:creationId xmlns:a16="http://schemas.microsoft.com/office/drawing/2014/main" id="{AE865979-A8A3-0229-8D4A-0BD8ABB29AEE}"/>
              </a:ext>
            </a:extLst>
          </p:cNvPr>
          <p:cNvSpPr txBox="1"/>
          <p:nvPr/>
        </p:nvSpPr>
        <p:spPr>
          <a:xfrm>
            <a:off x="6787717" y="6167790"/>
            <a:ext cx="646331"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きゅう</a:t>
            </a:r>
          </a:p>
        </p:txBody>
      </p:sp>
    </p:spTree>
    <p:extLst>
      <p:ext uri="{BB962C8B-B14F-4D97-AF65-F5344CB8AC3E}">
        <p14:creationId xmlns:p14="http://schemas.microsoft.com/office/powerpoint/2010/main" val="295263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29B859-6D03-D9DB-A331-5B21A0ED33B7}"/>
            </a:ext>
          </a:extLst>
        </p:cNvPr>
        <p:cNvGrpSpPr/>
        <p:nvPr/>
      </p:nvGrpSpPr>
      <p:grpSpPr>
        <a:xfrm>
          <a:off x="0" y="0"/>
          <a:ext cx="0" cy="0"/>
          <a:chOff x="0" y="0"/>
          <a:chExt cx="0" cy="0"/>
        </a:xfrm>
      </p:grpSpPr>
      <p:pic>
        <p:nvPicPr>
          <p:cNvPr id="13" name="図 12" descr="屋内, ピンク, 持つ, プラスチック が含まれている画像&#10;&#10;AI によって生成されたコンテンツは間違っている可能性があります。">
            <a:extLst>
              <a:ext uri="{FF2B5EF4-FFF2-40B4-BE49-F238E27FC236}">
                <a16:creationId xmlns:a16="http://schemas.microsoft.com/office/drawing/2014/main" id="{8AF4A586-6E5A-E5DE-0D89-EBC6E448723A}"/>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6000"/>
                    </a14:imgEffect>
                  </a14:imgLayer>
                </a14:imgProps>
              </a:ext>
              <a:ext uri="{28A0092B-C50C-407E-A947-70E740481C1C}">
                <a14:useLocalDpi xmlns:a14="http://schemas.microsoft.com/office/drawing/2010/main"/>
              </a:ext>
            </a:extLst>
          </a:blip>
          <a:srcRect/>
          <a:stretch/>
        </p:blipFill>
        <p:spPr>
          <a:xfrm>
            <a:off x="552673" y="1853912"/>
            <a:ext cx="5182509" cy="4013347"/>
          </a:xfrm>
          <a:prstGeom prst="rect">
            <a:avLst/>
          </a:prstGeom>
        </p:spPr>
      </p:pic>
      <p:sp>
        <p:nvSpPr>
          <p:cNvPr id="6" name="正方形/長方形 5">
            <a:extLst>
              <a:ext uri="{FF2B5EF4-FFF2-40B4-BE49-F238E27FC236}">
                <a16:creationId xmlns:a16="http://schemas.microsoft.com/office/drawing/2014/main" id="{57A4DD57-0F2C-B4A9-E65D-1BB198CD10E9}"/>
              </a:ext>
            </a:extLst>
          </p:cNvPr>
          <p:cNvSpPr/>
          <p:nvPr/>
        </p:nvSpPr>
        <p:spPr>
          <a:xfrm>
            <a:off x="0" y="-1"/>
            <a:ext cx="12192000" cy="102870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3" name="テキスト ボックス 2">
            <a:extLst>
              <a:ext uri="{FF2B5EF4-FFF2-40B4-BE49-F238E27FC236}">
                <a16:creationId xmlns:a16="http://schemas.microsoft.com/office/drawing/2014/main" id="{E93E4B1F-3C30-2672-628A-6819FF856B01}"/>
              </a:ext>
            </a:extLst>
          </p:cNvPr>
          <p:cNvSpPr txBox="1"/>
          <p:nvPr/>
        </p:nvSpPr>
        <p:spPr>
          <a:xfrm>
            <a:off x="2752777" y="105370"/>
            <a:ext cx="7378943" cy="923330"/>
          </a:xfrm>
          <a:prstGeom prst="rect">
            <a:avLst/>
          </a:prstGeom>
          <a:noFill/>
        </p:spPr>
        <p:txBody>
          <a:bodyPr wrap="none" rtlCol="0">
            <a:spAutoFit/>
          </a:bodyPr>
          <a:lstStyle/>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第二大臼歯のみがき方</a:t>
            </a:r>
            <a:endParaRPr kumimoji="0" lang="en-US" altLang="ja-JP" sz="5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pic>
        <p:nvPicPr>
          <p:cNvPr id="4" name="図 3">
            <a:extLst>
              <a:ext uri="{FF2B5EF4-FFF2-40B4-BE49-F238E27FC236}">
                <a16:creationId xmlns:a16="http://schemas.microsoft.com/office/drawing/2014/main" id="{E9BFC2D0-9C54-A586-8698-20EB8DA6618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9697389" y="2794307"/>
            <a:ext cx="2494611" cy="1889728"/>
          </a:xfrm>
          <a:prstGeom prst="rect">
            <a:avLst/>
          </a:prstGeom>
        </p:spPr>
      </p:pic>
      <p:sp>
        <p:nvSpPr>
          <p:cNvPr id="5" name="テキスト ボックス 4">
            <a:extLst>
              <a:ext uri="{FF2B5EF4-FFF2-40B4-BE49-F238E27FC236}">
                <a16:creationId xmlns:a16="http://schemas.microsoft.com/office/drawing/2014/main" id="{10B08DC2-7F4C-CADE-ED8F-E707C1F01F6B}"/>
              </a:ext>
            </a:extLst>
          </p:cNvPr>
          <p:cNvSpPr txBox="1"/>
          <p:nvPr/>
        </p:nvSpPr>
        <p:spPr>
          <a:xfrm>
            <a:off x="6246196" y="1410441"/>
            <a:ext cx="5296404" cy="1899431"/>
          </a:xfrm>
          <a:prstGeom prst="rect">
            <a:avLst/>
          </a:prstGeom>
          <a:noFill/>
        </p:spPr>
        <p:txBody>
          <a:bodyPr wrap="square" rtlCol="0">
            <a:spAutoFit/>
          </a:bodyPr>
          <a:lstStyle/>
          <a:p>
            <a:pPr marL="0" marR="0" lvl="0" indent="0" algn="l" defTabSz="457200" rtl="0" eaLnBrk="1" fontAlgn="auto" latinLnBrk="0" hangingPunct="1">
              <a:lnSpc>
                <a:spcPts val="4800"/>
              </a:lnSpc>
              <a:spcBef>
                <a:spcPts val="0"/>
              </a:spcBef>
              <a:spcAft>
                <a:spcPts val="0"/>
              </a:spcAft>
              <a:buClrTx/>
              <a:buSzTx/>
              <a:buFontTx/>
              <a:buNone/>
              <a:tabLst/>
              <a:defRPr/>
            </a:pPr>
            <a:r>
              <a:rPr kumimoji="0" lang="ja-JP" altLang="en-US" sz="3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第一大臼歯のときと同様に</a:t>
            </a:r>
            <a:endParaRPr kumimoji="0" lang="en-US" altLang="ja-JP" sz="3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ts val="4800"/>
              </a:lnSpc>
              <a:spcBef>
                <a:spcPts val="0"/>
              </a:spcBef>
              <a:spcAft>
                <a:spcPts val="0"/>
              </a:spcAft>
              <a:buClrTx/>
              <a:buSzTx/>
              <a:buFontTx/>
              <a:buNone/>
              <a:tabLst/>
              <a:defRPr/>
            </a:pPr>
            <a:r>
              <a:rPr kumimoji="0" lang="ja-JP" altLang="en-US" sz="3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ja-JP" altLang="en-US" sz="36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つっこみみがき</a:t>
            </a:r>
            <a:r>
              <a:rPr kumimoji="0" lang="ja-JP" altLang="en-US" sz="3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ja-JP" altLang="en-US" sz="3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で</a:t>
            </a:r>
            <a:endParaRPr kumimoji="0" lang="en-US" altLang="ja-JP" sz="3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ts val="4800"/>
              </a:lnSpc>
              <a:spcBef>
                <a:spcPts val="0"/>
              </a:spcBef>
              <a:spcAft>
                <a:spcPts val="0"/>
              </a:spcAft>
              <a:buClrTx/>
              <a:buSzTx/>
              <a:buFontTx/>
              <a:buNone/>
              <a:tabLst/>
              <a:defRPr/>
            </a:pPr>
            <a:r>
              <a:rPr kumimoji="0" lang="ja-JP" altLang="en-US" sz="3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みがきましょう。</a:t>
            </a:r>
            <a:endParaRPr kumimoji="0" lang="en-US" altLang="ja-JP" sz="3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0" name="四角形吹き出し 4">
            <a:extLst>
              <a:ext uri="{FF2B5EF4-FFF2-40B4-BE49-F238E27FC236}">
                <a16:creationId xmlns:a16="http://schemas.microsoft.com/office/drawing/2014/main" id="{3EAE575E-6E50-FA1B-9C98-EADF572F3D10}"/>
              </a:ext>
            </a:extLst>
          </p:cNvPr>
          <p:cNvSpPr/>
          <p:nvPr/>
        </p:nvSpPr>
        <p:spPr>
          <a:xfrm>
            <a:off x="6336636" y="4887977"/>
            <a:ext cx="5168220" cy="1770742"/>
          </a:xfrm>
          <a:prstGeom prst="wedgeRectCallout">
            <a:avLst>
              <a:gd name="adj1" fmla="val -83509"/>
              <a:gd name="adj2" fmla="val -91980"/>
            </a:avLst>
          </a:prstGeom>
          <a:solidFill>
            <a:srgbClr val="FFC000"/>
          </a:solidFill>
          <a:ln w="25400" cap="flat" cmpd="sng" algn="ctr">
            <a:solidFill>
              <a:schemeClr val="accent2"/>
            </a:solidFill>
            <a:prstDash val="solid"/>
          </a:ln>
          <a:effectLst/>
        </p:spPr>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口は軽く開き、</a:t>
            </a:r>
            <a:endParaRPr kumimoji="1" lang="en-US" altLang="ja-JP"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歯ブラシを横から入れて</a:t>
            </a:r>
            <a:endParaRPr kumimoji="1" lang="en-US" altLang="ja-JP"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第二大臼歯だけに当てるように</a:t>
            </a:r>
          </a:p>
        </p:txBody>
      </p:sp>
      <p:sp>
        <p:nvSpPr>
          <p:cNvPr id="11" name="矢印: 左右 10">
            <a:extLst>
              <a:ext uri="{FF2B5EF4-FFF2-40B4-BE49-F238E27FC236}">
                <a16:creationId xmlns:a16="http://schemas.microsoft.com/office/drawing/2014/main" id="{339EDD6D-6945-E568-0C45-F6C6E7E490BC}"/>
              </a:ext>
            </a:extLst>
          </p:cNvPr>
          <p:cNvSpPr/>
          <p:nvPr/>
        </p:nvSpPr>
        <p:spPr>
          <a:xfrm rot="1260051">
            <a:off x="4050800" y="2866731"/>
            <a:ext cx="1524773" cy="401053"/>
          </a:xfrm>
          <a:prstGeom prst="leftRightArrow">
            <a:avLst>
              <a:gd name="adj1" fmla="val 50000"/>
              <a:gd name="adj2" fmla="val 81321"/>
            </a:avLst>
          </a:prstGeom>
          <a:solidFill>
            <a:srgbClr val="92D05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Calibri" panose="020F0502020204030204"/>
              <a:ea typeface="游ゴシック" panose="020B0400000000000000" pitchFamily="50" charset="-128"/>
              <a:cs typeface="+mn-cs"/>
            </a:endParaRPr>
          </a:p>
        </p:txBody>
      </p:sp>
      <p:sp>
        <p:nvSpPr>
          <p:cNvPr id="2" name="テキスト ボックス 1">
            <a:extLst>
              <a:ext uri="{FF2B5EF4-FFF2-40B4-BE49-F238E27FC236}">
                <a16:creationId xmlns:a16="http://schemas.microsoft.com/office/drawing/2014/main" id="{76F015D5-C150-19AC-68D9-65ACE8D19FE3}"/>
              </a:ext>
            </a:extLst>
          </p:cNvPr>
          <p:cNvSpPr txBox="1"/>
          <p:nvPr/>
        </p:nvSpPr>
        <p:spPr>
          <a:xfrm>
            <a:off x="7557631" y="1302806"/>
            <a:ext cx="646331"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きゅう</a:t>
            </a:r>
          </a:p>
        </p:txBody>
      </p:sp>
      <p:sp>
        <p:nvSpPr>
          <p:cNvPr id="7" name="テキスト ボックス 6">
            <a:extLst>
              <a:ext uri="{FF2B5EF4-FFF2-40B4-BE49-F238E27FC236}">
                <a16:creationId xmlns:a16="http://schemas.microsoft.com/office/drawing/2014/main" id="{DA4D76F6-81CD-7B27-2DCF-212594502A45}"/>
              </a:ext>
            </a:extLst>
          </p:cNvPr>
          <p:cNvSpPr txBox="1"/>
          <p:nvPr/>
        </p:nvSpPr>
        <p:spPr>
          <a:xfrm>
            <a:off x="7336357" y="5923950"/>
            <a:ext cx="646331"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きゅう</a:t>
            </a:r>
          </a:p>
        </p:txBody>
      </p:sp>
    </p:spTree>
    <p:extLst>
      <p:ext uri="{BB962C8B-B14F-4D97-AF65-F5344CB8AC3E}">
        <p14:creationId xmlns:p14="http://schemas.microsoft.com/office/powerpoint/2010/main" val="3396533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218C80-E5AA-02C9-897B-630235E14EC5}"/>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51F31E04-BE4C-DC93-FCBE-E8EA0457E98B}"/>
              </a:ext>
            </a:extLst>
          </p:cNvPr>
          <p:cNvSpPr/>
          <p:nvPr/>
        </p:nvSpPr>
        <p:spPr>
          <a:xfrm>
            <a:off x="0" y="-1"/>
            <a:ext cx="12192000" cy="102870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2" name="テキスト ボックス 1">
            <a:extLst>
              <a:ext uri="{FF2B5EF4-FFF2-40B4-BE49-F238E27FC236}">
                <a16:creationId xmlns:a16="http://schemas.microsoft.com/office/drawing/2014/main" id="{E1FEDCAD-4BF2-C2FE-967B-C3F048D472E0}"/>
              </a:ext>
            </a:extLst>
          </p:cNvPr>
          <p:cNvSpPr txBox="1"/>
          <p:nvPr/>
        </p:nvSpPr>
        <p:spPr>
          <a:xfrm>
            <a:off x="940685" y="2279087"/>
            <a:ext cx="5625258"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就寝前を含めて</a:t>
            </a:r>
            <a:r>
              <a:rPr kumimoji="0" lang="en-US" altLang="ja-JP"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a:t>
            </a:r>
            <a:r>
              <a:rPr kumimoji="0"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日</a:t>
            </a:r>
            <a:r>
              <a:rPr kumimoji="0" lang="en-US" altLang="ja-JP"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a:t>
            </a:r>
            <a:r>
              <a:rPr kumimoji="0"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回使う</a:t>
            </a:r>
            <a:endParaRPr kumimoji="0" lang="en-US" altLang="ja-JP"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4" name="テキスト ボックス 3">
            <a:extLst>
              <a:ext uri="{FF2B5EF4-FFF2-40B4-BE49-F238E27FC236}">
                <a16:creationId xmlns:a16="http://schemas.microsoft.com/office/drawing/2014/main" id="{AE5CCB79-EF65-82BD-2668-2414861C9889}"/>
              </a:ext>
            </a:extLst>
          </p:cNvPr>
          <p:cNvSpPr txBox="1"/>
          <p:nvPr/>
        </p:nvSpPr>
        <p:spPr>
          <a:xfrm>
            <a:off x="681009" y="119762"/>
            <a:ext cx="10918374" cy="830997"/>
          </a:xfrm>
          <a:prstGeom prst="rect">
            <a:avLst/>
          </a:prstGeom>
          <a:noFill/>
        </p:spPr>
        <p:txBody>
          <a:bodyPr wrap="none" rtlCol="0">
            <a:spAutoFit/>
          </a:bodyPr>
          <a:lstStyle/>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4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フッ化物入り歯みがき剤で歯を強く！</a:t>
            </a:r>
            <a:endParaRPr kumimoji="0" lang="en-US" altLang="ja-JP" sz="4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27" name="テキスト ボックス 26">
            <a:extLst>
              <a:ext uri="{FF2B5EF4-FFF2-40B4-BE49-F238E27FC236}">
                <a16:creationId xmlns:a16="http://schemas.microsoft.com/office/drawing/2014/main" id="{81303A55-8465-02B7-E5F6-344075B50EBE}"/>
              </a:ext>
            </a:extLst>
          </p:cNvPr>
          <p:cNvSpPr txBox="1"/>
          <p:nvPr/>
        </p:nvSpPr>
        <p:spPr>
          <a:xfrm>
            <a:off x="940685" y="3142655"/>
            <a:ext cx="8392041"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使う量は</a:t>
            </a:r>
            <a:r>
              <a:rPr kumimoji="0" lang="en-US" altLang="ja-JP"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1.5cm</a:t>
            </a:r>
            <a:r>
              <a:rPr kumimoji="0"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から</a:t>
            </a:r>
            <a:r>
              <a:rPr kumimoji="0" lang="en-US" altLang="ja-JP"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a:t>
            </a:r>
            <a:r>
              <a:rPr kumimoji="0"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ｃｍ程度（</a:t>
            </a:r>
            <a:r>
              <a:rPr kumimoji="0" lang="en-US" altLang="ja-JP"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6</a:t>
            </a:r>
            <a:r>
              <a:rPr kumimoji="0"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歳から）</a:t>
            </a:r>
            <a:endParaRPr kumimoji="0" lang="en-US" altLang="ja-JP"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28" name="テキスト ボックス 27">
            <a:extLst>
              <a:ext uri="{FF2B5EF4-FFF2-40B4-BE49-F238E27FC236}">
                <a16:creationId xmlns:a16="http://schemas.microsoft.com/office/drawing/2014/main" id="{4E5AF27D-FA48-06D5-0D57-9390B074670D}"/>
              </a:ext>
            </a:extLst>
          </p:cNvPr>
          <p:cNvSpPr txBox="1"/>
          <p:nvPr/>
        </p:nvSpPr>
        <p:spPr>
          <a:xfrm>
            <a:off x="943856" y="5733361"/>
            <a:ext cx="7632218"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歯みがき後１～２時間は飲食を控える</a:t>
            </a:r>
            <a:endParaRPr kumimoji="1"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29" name="テキスト ボックス 28">
            <a:extLst>
              <a:ext uri="{FF2B5EF4-FFF2-40B4-BE49-F238E27FC236}">
                <a16:creationId xmlns:a16="http://schemas.microsoft.com/office/drawing/2014/main" id="{E35C16DB-1C1B-6CBC-4448-AF565D3CFAA7}"/>
              </a:ext>
            </a:extLst>
          </p:cNvPr>
          <p:cNvSpPr txBox="1"/>
          <p:nvPr/>
        </p:nvSpPr>
        <p:spPr>
          <a:xfrm>
            <a:off x="940685" y="4006223"/>
            <a:ext cx="9637575"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フッ化物濃度は</a:t>
            </a:r>
            <a:r>
              <a:rPr kumimoji="0" lang="en-US" altLang="ja-JP"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1400</a:t>
            </a:r>
            <a:r>
              <a:rPr kumimoji="0"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en-US" altLang="ja-JP"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1500</a:t>
            </a:r>
            <a:r>
              <a:rPr kumimoji="0"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ｐｐｍ</a:t>
            </a:r>
            <a:r>
              <a:rPr kumimoji="0" lang="en-US" altLang="ja-JP"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F</a:t>
            </a:r>
            <a:r>
              <a:rPr kumimoji="0"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0" lang="en-US" altLang="ja-JP"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6</a:t>
            </a:r>
            <a:r>
              <a:rPr kumimoji="0"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歳から）</a:t>
            </a:r>
          </a:p>
        </p:txBody>
      </p:sp>
      <p:sp>
        <p:nvSpPr>
          <p:cNvPr id="30" name="テキスト ボックス 29">
            <a:extLst>
              <a:ext uri="{FF2B5EF4-FFF2-40B4-BE49-F238E27FC236}">
                <a16:creationId xmlns:a16="http://schemas.microsoft.com/office/drawing/2014/main" id="{C433B5BF-1A6B-0728-3D12-92F6FF64BB3C}"/>
              </a:ext>
            </a:extLst>
          </p:cNvPr>
          <p:cNvSpPr txBox="1"/>
          <p:nvPr/>
        </p:nvSpPr>
        <p:spPr>
          <a:xfrm>
            <a:off x="681009" y="1415518"/>
            <a:ext cx="3892412"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－効果的な使い方－</a:t>
            </a:r>
            <a:endParaRPr kumimoji="0" lang="en-US" altLang="ja-JP" sz="3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31" name="テキスト ボックス 30">
            <a:extLst>
              <a:ext uri="{FF2B5EF4-FFF2-40B4-BE49-F238E27FC236}">
                <a16:creationId xmlns:a16="http://schemas.microsoft.com/office/drawing/2014/main" id="{8D26EBEE-7CD2-73CE-4EC1-7FF44FDB8311}"/>
              </a:ext>
            </a:extLst>
          </p:cNvPr>
          <p:cNvSpPr txBox="1"/>
          <p:nvPr/>
        </p:nvSpPr>
        <p:spPr>
          <a:xfrm>
            <a:off x="940685" y="4869791"/>
            <a:ext cx="5394434"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うがいは少量の水で</a:t>
            </a:r>
            <a:r>
              <a:rPr kumimoji="0" lang="en-US" altLang="ja-JP"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a:t>
            </a:r>
            <a:r>
              <a:rPr kumimoji="0"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回</a:t>
            </a:r>
            <a:endParaRPr kumimoji="1"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32" name="テキスト ボックス 9">
            <a:extLst>
              <a:ext uri="{FF2B5EF4-FFF2-40B4-BE49-F238E27FC236}">
                <a16:creationId xmlns:a16="http://schemas.microsoft.com/office/drawing/2014/main" id="{4E159368-CE02-B5E3-8289-47CE9F3AB0B2}"/>
              </a:ext>
            </a:extLst>
          </p:cNvPr>
          <p:cNvSpPr txBox="1">
            <a:spLocks noChangeArrowheads="1"/>
          </p:cNvSpPr>
          <p:nvPr/>
        </p:nvSpPr>
        <p:spPr bwMode="auto">
          <a:xfrm>
            <a:off x="6096000" y="6598126"/>
            <a:ext cx="638681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日本口腔衛生学会・日本小児歯科学会・日本歯科保存学会・日本老年歯科医学会推奨（</a:t>
            </a:r>
            <a:r>
              <a:rPr kumimoji="1" lang="en-US" altLang="ja-JP" sz="105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2023</a:t>
            </a:r>
            <a:r>
              <a:rPr kumimoji="1" lang="ja-JP" altLang="en-US" sz="105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a:t>
            </a:r>
            <a:r>
              <a:rPr kumimoji="1" lang="ja-JP" altLang="en-US" sz="105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月）</a:t>
            </a:r>
          </a:p>
        </p:txBody>
      </p:sp>
      <p:grpSp>
        <p:nvGrpSpPr>
          <p:cNvPr id="41" name="グループ化 40">
            <a:extLst>
              <a:ext uri="{FF2B5EF4-FFF2-40B4-BE49-F238E27FC236}">
                <a16:creationId xmlns:a16="http://schemas.microsoft.com/office/drawing/2014/main" id="{6DB34D56-CEB4-96BF-15B2-79A67A61F878}"/>
              </a:ext>
            </a:extLst>
          </p:cNvPr>
          <p:cNvGrpSpPr/>
          <p:nvPr/>
        </p:nvGrpSpPr>
        <p:grpSpPr>
          <a:xfrm>
            <a:off x="9425354" y="3447454"/>
            <a:ext cx="3123251" cy="3123251"/>
            <a:chOff x="9425354" y="3447454"/>
            <a:chExt cx="3123251" cy="3123251"/>
          </a:xfrm>
        </p:grpSpPr>
        <p:pic>
          <p:nvPicPr>
            <p:cNvPr id="1028" name="Picture 4">
              <a:extLst>
                <a:ext uri="{FF2B5EF4-FFF2-40B4-BE49-F238E27FC236}">
                  <a16:creationId xmlns:a16="http://schemas.microsoft.com/office/drawing/2014/main" id="{51869687-9D29-421E-833A-81EEFDCBE5E1}"/>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425354" y="3447454"/>
              <a:ext cx="3123251" cy="3123251"/>
            </a:xfrm>
            <a:prstGeom prst="rect">
              <a:avLst/>
            </a:prstGeom>
            <a:noFill/>
            <a:extLst>
              <a:ext uri="{909E8E84-426E-40DD-AFC4-6F175D3DCCD1}">
                <a14:hiddenFill xmlns:a14="http://schemas.microsoft.com/office/drawing/2010/main">
                  <a:solidFill>
                    <a:srgbClr val="FFFFFF"/>
                  </a:solidFill>
                </a14:hiddenFill>
              </a:ext>
            </a:extLst>
          </p:spPr>
        </p:pic>
        <p:sp>
          <p:nvSpPr>
            <p:cNvPr id="33" name="テキスト ボックス 32">
              <a:extLst>
                <a:ext uri="{FF2B5EF4-FFF2-40B4-BE49-F238E27FC236}">
                  <a16:creationId xmlns:a16="http://schemas.microsoft.com/office/drawing/2014/main" id="{63AB85FE-DF4D-6817-31C2-BE78E2EAD78F}"/>
                </a:ext>
              </a:extLst>
            </p:cNvPr>
            <p:cNvSpPr txBox="1"/>
            <p:nvPr/>
          </p:nvSpPr>
          <p:spPr>
            <a:xfrm rot="538990">
              <a:off x="10615892" y="4699157"/>
              <a:ext cx="919089" cy="241980"/>
            </a:xfrm>
            <a:prstGeom prst="rect">
              <a:avLst/>
            </a:prstGeom>
            <a:solidFill>
              <a:schemeClr val="bg1"/>
            </a:solidFill>
          </p:spPr>
          <p:txBody>
            <a:bodyPr wrap="none" lIns="36000" tIns="36000" rIns="36000" bIns="3600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フッ化物入り</a:t>
              </a:r>
            </a:p>
          </p:txBody>
        </p:sp>
      </p:grpSp>
      <p:grpSp>
        <p:nvGrpSpPr>
          <p:cNvPr id="37" name="グループ化 36">
            <a:extLst>
              <a:ext uri="{FF2B5EF4-FFF2-40B4-BE49-F238E27FC236}">
                <a16:creationId xmlns:a16="http://schemas.microsoft.com/office/drawing/2014/main" id="{A404514C-8578-9422-AEBE-52EF649010FD}"/>
              </a:ext>
            </a:extLst>
          </p:cNvPr>
          <p:cNvGrpSpPr/>
          <p:nvPr/>
        </p:nvGrpSpPr>
        <p:grpSpPr>
          <a:xfrm>
            <a:off x="8867775" y="1447259"/>
            <a:ext cx="2876107" cy="2336977"/>
            <a:chOff x="8832850" y="1323714"/>
            <a:chExt cx="2876107" cy="2336977"/>
          </a:xfrm>
        </p:grpSpPr>
        <p:pic>
          <p:nvPicPr>
            <p:cNvPr id="1026" name="Picture 2" descr="歯ブラシのイラスト">
              <a:extLst>
                <a:ext uri="{FF2B5EF4-FFF2-40B4-BE49-F238E27FC236}">
                  <a16:creationId xmlns:a16="http://schemas.microsoft.com/office/drawing/2014/main" id="{C4A19621-9D43-8C51-9020-6279264031B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18724587">
              <a:off x="9149411" y="1101145"/>
              <a:ext cx="2336977" cy="2782115"/>
            </a:xfrm>
            <a:prstGeom prst="rect">
              <a:avLst/>
            </a:prstGeom>
            <a:noFill/>
            <a:extLst>
              <a:ext uri="{909E8E84-426E-40DD-AFC4-6F175D3DCCD1}">
                <a14:hiddenFill xmlns:a14="http://schemas.microsoft.com/office/drawing/2010/main">
                  <a:solidFill>
                    <a:srgbClr val="FFFFFF"/>
                  </a:solidFill>
                </a14:hiddenFill>
              </a:ext>
            </a:extLst>
          </p:spPr>
        </p:pic>
        <p:sp>
          <p:nvSpPr>
            <p:cNvPr id="36" name="フリーフォーム: 図形 35">
              <a:extLst>
                <a:ext uri="{FF2B5EF4-FFF2-40B4-BE49-F238E27FC236}">
                  <a16:creationId xmlns:a16="http://schemas.microsoft.com/office/drawing/2014/main" id="{96368065-FFA7-4DB8-5753-85D5B40A2C35}"/>
                </a:ext>
              </a:extLst>
            </p:cNvPr>
            <p:cNvSpPr/>
            <p:nvPr/>
          </p:nvSpPr>
          <p:spPr>
            <a:xfrm>
              <a:off x="8832850" y="1698625"/>
              <a:ext cx="847725" cy="368300"/>
            </a:xfrm>
            <a:custGeom>
              <a:avLst/>
              <a:gdLst>
                <a:gd name="connsiteX0" fmla="*/ 114300 w 847725"/>
                <a:gd name="connsiteY0" fmla="*/ 130175 h 368300"/>
                <a:gd name="connsiteX1" fmla="*/ 3175 w 847725"/>
                <a:gd name="connsiteY1" fmla="*/ 193675 h 368300"/>
                <a:gd name="connsiteX2" fmla="*/ 0 w 847725"/>
                <a:gd name="connsiteY2" fmla="*/ 295275 h 368300"/>
                <a:gd name="connsiteX3" fmla="*/ 44450 w 847725"/>
                <a:gd name="connsiteY3" fmla="*/ 368300 h 368300"/>
                <a:gd name="connsiteX4" fmla="*/ 660400 w 847725"/>
                <a:gd name="connsiteY4" fmla="*/ 368300 h 368300"/>
                <a:gd name="connsiteX5" fmla="*/ 727075 w 847725"/>
                <a:gd name="connsiteY5" fmla="*/ 323850 h 368300"/>
                <a:gd name="connsiteX6" fmla="*/ 742950 w 847725"/>
                <a:gd name="connsiteY6" fmla="*/ 190500 h 368300"/>
                <a:gd name="connsiteX7" fmla="*/ 803275 w 847725"/>
                <a:gd name="connsiteY7" fmla="*/ 73025 h 368300"/>
                <a:gd name="connsiteX8" fmla="*/ 847725 w 847725"/>
                <a:gd name="connsiteY8" fmla="*/ 0 h 368300"/>
                <a:gd name="connsiteX9" fmla="*/ 717550 w 847725"/>
                <a:gd name="connsiteY9" fmla="*/ 69850 h 368300"/>
                <a:gd name="connsiteX10" fmla="*/ 622300 w 847725"/>
                <a:gd name="connsiteY10" fmla="*/ 107950 h 368300"/>
                <a:gd name="connsiteX11" fmla="*/ 114300 w 847725"/>
                <a:gd name="connsiteY11" fmla="*/ 130175 h 36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7725" h="368300">
                  <a:moveTo>
                    <a:pt x="114300" y="130175"/>
                  </a:moveTo>
                  <a:lnTo>
                    <a:pt x="3175" y="193675"/>
                  </a:lnTo>
                  <a:cubicBezTo>
                    <a:pt x="2117" y="227542"/>
                    <a:pt x="1058" y="261408"/>
                    <a:pt x="0" y="295275"/>
                  </a:cubicBezTo>
                  <a:lnTo>
                    <a:pt x="44450" y="368300"/>
                  </a:lnTo>
                  <a:lnTo>
                    <a:pt x="660400" y="368300"/>
                  </a:lnTo>
                  <a:lnTo>
                    <a:pt x="727075" y="323850"/>
                  </a:lnTo>
                  <a:lnTo>
                    <a:pt x="742950" y="190500"/>
                  </a:lnTo>
                  <a:lnTo>
                    <a:pt x="803275" y="73025"/>
                  </a:lnTo>
                  <a:lnTo>
                    <a:pt x="847725" y="0"/>
                  </a:lnTo>
                  <a:lnTo>
                    <a:pt x="717550" y="69850"/>
                  </a:lnTo>
                  <a:lnTo>
                    <a:pt x="622300" y="107950"/>
                  </a:lnTo>
                  <a:lnTo>
                    <a:pt x="114300" y="130175"/>
                  </a:lnTo>
                  <a:close/>
                </a:path>
              </a:pathLst>
            </a:custGeom>
            <a:solidFill>
              <a:schemeClr val="accent5">
                <a:lumMod val="20000"/>
                <a:lumOff val="80000"/>
              </a:schemeClr>
            </a:solid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cxnSp>
        <p:nvCxnSpPr>
          <p:cNvPr id="38" name="直線コネクタ 37">
            <a:extLst>
              <a:ext uri="{FF2B5EF4-FFF2-40B4-BE49-F238E27FC236}">
                <a16:creationId xmlns:a16="http://schemas.microsoft.com/office/drawing/2014/main" id="{EC04F112-1EB3-C6C0-5216-A7F09A99396B}"/>
              </a:ext>
            </a:extLst>
          </p:cNvPr>
          <p:cNvCxnSpPr>
            <a:cxnSpLocks/>
          </p:cNvCxnSpPr>
          <p:nvPr/>
        </p:nvCxnSpPr>
        <p:spPr>
          <a:xfrm>
            <a:off x="8901143" y="1699630"/>
            <a:ext cx="763206" cy="0"/>
          </a:xfrm>
          <a:prstGeom prst="line">
            <a:avLst/>
          </a:prstGeom>
          <a:ln w="38100">
            <a:solidFill>
              <a:srgbClr val="FF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9" name="テキスト ボックス 38">
            <a:extLst>
              <a:ext uri="{FF2B5EF4-FFF2-40B4-BE49-F238E27FC236}">
                <a16:creationId xmlns:a16="http://schemas.microsoft.com/office/drawing/2014/main" id="{BB17E700-DDFC-0F36-25A3-33F7556D69A3}"/>
              </a:ext>
            </a:extLst>
          </p:cNvPr>
          <p:cNvSpPr txBox="1"/>
          <p:nvPr/>
        </p:nvSpPr>
        <p:spPr>
          <a:xfrm>
            <a:off x="8349871" y="1115426"/>
            <a:ext cx="196571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2400" b="0"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1.5</a:t>
            </a:r>
            <a:r>
              <a:rPr kumimoji="0" lang="ja-JP" altLang="en-US" sz="2400" b="0"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a:t>
            </a:r>
            <a:r>
              <a:rPr kumimoji="0" lang="en-US" altLang="ja-JP" sz="2400" b="0"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2cm </a:t>
            </a:r>
            <a:endParaRPr kumimoji="0" lang="ja-JP" altLang="ja-JP" sz="2400" b="0"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endParaRPr>
          </a:p>
        </p:txBody>
      </p:sp>
    </p:spTree>
    <p:extLst>
      <p:ext uri="{BB962C8B-B14F-4D97-AF65-F5344CB8AC3E}">
        <p14:creationId xmlns:p14="http://schemas.microsoft.com/office/powerpoint/2010/main" val="5309075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50D9C0-F93A-C646-8A6B-7A087201A1B5}"/>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C1D0A857-B4A9-377A-884F-7C4D3A1AF240}"/>
              </a:ext>
            </a:extLst>
          </p:cNvPr>
          <p:cNvSpPr/>
          <p:nvPr/>
        </p:nvSpPr>
        <p:spPr>
          <a:xfrm>
            <a:off x="0" y="-1"/>
            <a:ext cx="12192000" cy="102870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2" name="角丸四角形 19">
            <a:extLst>
              <a:ext uri="{FF2B5EF4-FFF2-40B4-BE49-F238E27FC236}">
                <a16:creationId xmlns:a16="http://schemas.microsoft.com/office/drawing/2014/main" id="{65EE3869-1C4B-001D-B742-772A14F39D7B}"/>
              </a:ext>
            </a:extLst>
          </p:cNvPr>
          <p:cNvSpPr/>
          <p:nvPr/>
        </p:nvSpPr>
        <p:spPr>
          <a:xfrm>
            <a:off x="7080657" y="1278845"/>
            <a:ext cx="5039150" cy="5482595"/>
          </a:xfrm>
          <a:prstGeom prst="roundRect">
            <a:avLst>
              <a:gd name="adj" fmla="val 7544"/>
            </a:avLst>
          </a:prstGeom>
          <a:solidFill>
            <a:schemeClr val="accent2">
              <a:lumMod val="20000"/>
              <a:lumOff val="80000"/>
            </a:schemeClr>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3" name="角丸四角形 3">
            <a:extLst>
              <a:ext uri="{FF2B5EF4-FFF2-40B4-BE49-F238E27FC236}">
                <a16:creationId xmlns:a16="http://schemas.microsoft.com/office/drawing/2014/main" id="{AAC192B3-7A0F-975A-A3BE-3C9D20B3473B}"/>
              </a:ext>
            </a:extLst>
          </p:cNvPr>
          <p:cNvSpPr/>
          <p:nvPr/>
        </p:nvSpPr>
        <p:spPr>
          <a:xfrm>
            <a:off x="38130" y="1278845"/>
            <a:ext cx="6873990" cy="5482595"/>
          </a:xfrm>
          <a:prstGeom prst="roundRect">
            <a:avLst>
              <a:gd name="adj" fmla="val 8062"/>
            </a:avLst>
          </a:prstGeom>
          <a:solidFill>
            <a:srgbClr val="FFFF99"/>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11" name="正方形/長方形 10">
            <a:extLst>
              <a:ext uri="{FF2B5EF4-FFF2-40B4-BE49-F238E27FC236}">
                <a16:creationId xmlns:a16="http://schemas.microsoft.com/office/drawing/2014/main" id="{704E1293-63D5-91C7-471B-DF16540F9FE6}"/>
              </a:ext>
            </a:extLst>
          </p:cNvPr>
          <p:cNvSpPr/>
          <p:nvPr/>
        </p:nvSpPr>
        <p:spPr>
          <a:xfrm>
            <a:off x="934763" y="1439145"/>
            <a:ext cx="4917805" cy="95410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ja-JP" sz="2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ホルダー付き</a:t>
            </a:r>
            <a:r>
              <a:rPr kumimoji="0" lang="ja-JP" altLang="en-US" sz="2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デンタルフロス</a:t>
            </a:r>
            <a:endParaRPr kumimoji="0" lang="en-US" altLang="ja-JP" sz="2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（ホルダー付きタイプ）</a:t>
            </a:r>
            <a:endParaRPr kumimoji="0" lang="ja-JP" altLang="ja-JP" sz="2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12" name="正方形/長方形 11">
            <a:extLst>
              <a:ext uri="{FF2B5EF4-FFF2-40B4-BE49-F238E27FC236}">
                <a16:creationId xmlns:a16="http://schemas.microsoft.com/office/drawing/2014/main" id="{BCB7F6D1-DE3D-58AC-0FDF-DEA8196AD7ED}"/>
              </a:ext>
            </a:extLst>
          </p:cNvPr>
          <p:cNvSpPr/>
          <p:nvPr/>
        </p:nvSpPr>
        <p:spPr>
          <a:xfrm>
            <a:off x="7511720" y="2485857"/>
            <a:ext cx="4439324" cy="1886286"/>
          </a:xfrm>
          <a:prstGeom prst="rect">
            <a:avLst/>
          </a:prstGeom>
        </p:spPr>
        <p:txBody>
          <a:bodyPr wrap="square">
            <a:spAutoFit/>
          </a:bodyPr>
          <a:lstStyle/>
          <a:p>
            <a:pPr marL="0" marR="0" lvl="0" indent="0" algn="l" defTabSz="457200" rtl="0" eaLnBrk="1" fontAlgn="auto" latinLnBrk="0" hangingPunct="1">
              <a:lnSpc>
                <a:spcPts val="4800"/>
              </a:lnSpc>
              <a:spcBef>
                <a:spcPts val="0"/>
              </a:spcBef>
              <a:spcAft>
                <a:spcPts val="0"/>
              </a:spcAft>
              <a:buClrTx/>
              <a:buSzTx/>
              <a:buFontTx/>
              <a:buNone/>
              <a:tabLst/>
              <a:defRPr/>
            </a:pPr>
            <a:r>
              <a:rPr kumimoji="0" lang="ja-JP" altLang="en-US"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ja-JP" altLang="ja-JP"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使い慣れないと難しい</a:t>
            </a:r>
          </a:p>
          <a:p>
            <a:pPr marL="0" marR="0" lvl="0" indent="0" algn="l" defTabSz="457200" rtl="0" eaLnBrk="1" fontAlgn="auto" latinLnBrk="0" hangingPunct="1">
              <a:lnSpc>
                <a:spcPts val="4800"/>
              </a:lnSpc>
              <a:spcBef>
                <a:spcPts val="0"/>
              </a:spcBef>
              <a:spcAft>
                <a:spcPts val="0"/>
              </a:spcAft>
              <a:buClrTx/>
              <a:buSzTx/>
              <a:buFontTx/>
              <a:buNone/>
              <a:tabLst/>
              <a:defRPr/>
            </a:pPr>
            <a:r>
              <a:rPr kumimoji="0" lang="ja-JP" altLang="ja-JP"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・使い捨てなので衛生的</a:t>
            </a:r>
          </a:p>
          <a:p>
            <a:pPr marL="0" marR="0" lvl="0" indent="0" algn="l" defTabSz="457200" rtl="0" eaLnBrk="1" fontAlgn="auto" latinLnBrk="0" hangingPunct="1">
              <a:lnSpc>
                <a:spcPts val="4800"/>
              </a:lnSpc>
              <a:spcBef>
                <a:spcPts val="0"/>
              </a:spcBef>
              <a:spcAft>
                <a:spcPts val="0"/>
              </a:spcAft>
              <a:buClrTx/>
              <a:buSzTx/>
              <a:buFontTx/>
              <a:buNone/>
              <a:tabLst/>
              <a:defRPr/>
            </a:pPr>
            <a:r>
              <a:rPr kumimoji="0" lang="ja-JP" altLang="ja-JP"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ja-JP" altLang="en-US"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価格が安い</a:t>
            </a:r>
            <a:endParaRPr kumimoji="0" lang="en-US" altLang="ja-JP"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5" name="正方形/長方形 14">
            <a:extLst>
              <a:ext uri="{FF2B5EF4-FFF2-40B4-BE49-F238E27FC236}">
                <a16:creationId xmlns:a16="http://schemas.microsoft.com/office/drawing/2014/main" id="{96312331-0672-C535-DE71-8ABA747254EA}"/>
              </a:ext>
            </a:extLst>
          </p:cNvPr>
          <p:cNvSpPr/>
          <p:nvPr/>
        </p:nvSpPr>
        <p:spPr>
          <a:xfrm>
            <a:off x="7952452" y="1439145"/>
            <a:ext cx="3464098" cy="95410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デンタルフロス</a:t>
            </a:r>
            <a:endParaRPr kumimoji="0" lang="en-US" altLang="ja-JP"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ja-JP" altLang="ja-JP"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糸のみのタイプ</a:t>
            </a:r>
            <a:r>
              <a:rPr kumimoji="0" lang="ja-JP" altLang="en-US"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0" lang="ja-JP" altLang="ja-JP" sz="2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17" name="正方形/長方形 16">
            <a:extLst>
              <a:ext uri="{FF2B5EF4-FFF2-40B4-BE49-F238E27FC236}">
                <a16:creationId xmlns:a16="http://schemas.microsoft.com/office/drawing/2014/main" id="{AA0CAAA9-2ED6-EB48-D02F-197812C17AB9}"/>
              </a:ext>
            </a:extLst>
          </p:cNvPr>
          <p:cNvSpPr/>
          <p:nvPr/>
        </p:nvSpPr>
        <p:spPr>
          <a:xfrm>
            <a:off x="1117261" y="2457094"/>
            <a:ext cx="4542703" cy="52322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・初めてでも使いやすい</a:t>
            </a:r>
            <a:endParaRPr kumimoji="0" lang="ja-JP" altLang="ja-JP"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grpSp>
        <p:nvGrpSpPr>
          <p:cNvPr id="22" name="グループ化 21">
            <a:extLst>
              <a:ext uri="{FF2B5EF4-FFF2-40B4-BE49-F238E27FC236}">
                <a16:creationId xmlns:a16="http://schemas.microsoft.com/office/drawing/2014/main" id="{2B57FA1B-2BBF-1031-8B01-9389EA2BB515}"/>
              </a:ext>
            </a:extLst>
          </p:cNvPr>
          <p:cNvGrpSpPr/>
          <p:nvPr/>
        </p:nvGrpSpPr>
        <p:grpSpPr>
          <a:xfrm>
            <a:off x="72193" y="3121149"/>
            <a:ext cx="6924196" cy="1963318"/>
            <a:chOff x="72193" y="3409113"/>
            <a:chExt cx="6924196" cy="1963318"/>
          </a:xfrm>
        </p:grpSpPr>
        <p:sp>
          <p:nvSpPr>
            <p:cNvPr id="14" name="正方形/長方形 13">
              <a:extLst>
                <a:ext uri="{FF2B5EF4-FFF2-40B4-BE49-F238E27FC236}">
                  <a16:creationId xmlns:a16="http://schemas.microsoft.com/office/drawing/2014/main" id="{02C07B3B-19EC-A19D-9941-E1A27B91B349}"/>
                </a:ext>
              </a:extLst>
            </p:cNvPr>
            <p:cNvSpPr/>
            <p:nvPr/>
          </p:nvSpPr>
          <p:spPr>
            <a:xfrm>
              <a:off x="266284" y="3409113"/>
              <a:ext cx="1234312" cy="523220"/>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altLang="ja-JP" sz="2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Y</a:t>
              </a:r>
              <a:r>
                <a:rPr kumimoji="0" lang="ja-JP" altLang="en-US" sz="2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字型</a:t>
              </a:r>
              <a:endParaRPr kumimoji="0" lang="ja-JP" altLang="ja-JP" sz="2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16" name="正方形/長方形 15">
              <a:extLst>
                <a:ext uri="{FF2B5EF4-FFF2-40B4-BE49-F238E27FC236}">
                  <a16:creationId xmlns:a16="http://schemas.microsoft.com/office/drawing/2014/main" id="{BA982C7C-CE38-DD72-2606-593AB8427A79}"/>
                </a:ext>
              </a:extLst>
            </p:cNvPr>
            <p:cNvSpPr/>
            <p:nvPr/>
          </p:nvSpPr>
          <p:spPr>
            <a:xfrm>
              <a:off x="3615036" y="3409113"/>
              <a:ext cx="1545873" cy="523220"/>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altLang="ja-JP" sz="2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F</a:t>
              </a:r>
              <a:r>
                <a:rPr kumimoji="0" lang="ja-JP" altLang="en-US" sz="2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字型</a:t>
              </a:r>
              <a:endParaRPr kumimoji="0" lang="ja-JP" altLang="ja-JP" sz="2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18" name="正方形/長方形 17">
              <a:extLst>
                <a:ext uri="{FF2B5EF4-FFF2-40B4-BE49-F238E27FC236}">
                  <a16:creationId xmlns:a16="http://schemas.microsoft.com/office/drawing/2014/main" id="{7DD77AD4-C41C-94A1-B602-DDC0AF5A3980}"/>
                </a:ext>
              </a:extLst>
            </p:cNvPr>
            <p:cNvSpPr/>
            <p:nvPr/>
          </p:nvSpPr>
          <p:spPr>
            <a:xfrm>
              <a:off x="3325429" y="3923765"/>
              <a:ext cx="3670960" cy="1448666"/>
            </a:xfrm>
            <a:prstGeom prst="rect">
              <a:avLst/>
            </a:prstGeom>
          </p:spPr>
          <p:txBody>
            <a:bodyPr wrap="square">
              <a:spAutoFit/>
            </a:bodyPr>
            <a:lstStyle/>
            <a:p>
              <a:pPr marL="0" marR="0" lvl="0" indent="0" algn="just" defTabSz="895350" rtl="0" eaLnBrk="1" fontAlgn="auto" latinLnBrk="0" hangingPunct="1">
                <a:lnSpc>
                  <a:spcPts val="3600"/>
                </a:lnSpc>
                <a:spcBef>
                  <a:spcPts val="0"/>
                </a:spcBef>
                <a:spcAft>
                  <a:spcPts val="0"/>
                </a:spcAft>
                <a:buClrTx/>
                <a:buSzTx/>
                <a:buFontTx/>
                <a:buNone/>
                <a:tabLst/>
                <a:defRPr/>
              </a:pPr>
              <a:r>
                <a:rPr kumimoji="0" lang="ja-JP" altLang="ja-JP" sz="2400" b="0"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・奥歯</a:t>
              </a:r>
              <a:r>
                <a:rPr kumimoji="0" lang="ja-JP" altLang="en-US" sz="2400" b="0"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には、使いにくい</a:t>
              </a:r>
              <a:endParaRPr kumimoji="0" lang="en-US" altLang="ja-JP" sz="2400" b="0"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a:p>
              <a:pPr marL="0" marR="0" lvl="0" indent="0" algn="just" defTabSz="895350" rtl="0" eaLnBrk="1" fontAlgn="auto" latinLnBrk="0" hangingPunct="1">
                <a:lnSpc>
                  <a:spcPts val="3600"/>
                </a:lnSpc>
                <a:spcBef>
                  <a:spcPts val="0"/>
                </a:spcBef>
                <a:spcAft>
                  <a:spcPts val="0"/>
                </a:spcAft>
                <a:buClrTx/>
                <a:buSzTx/>
                <a:buFontTx/>
                <a:buNone/>
                <a:tabLst/>
                <a:defRPr/>
              </a:pPr>
              <a:r>
                <a:rPr kumimoji="0" lang="ja-JP" altLang="en-US" sz="2400" b="0"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・価格が安い</a:t>
              </a:r>
              <a:endParaRPr kumimoji="0" lang="en-US" altLang="ja-JP" sz="2400" b="0"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a:p>
              <a:pPr marL="0" marR="0" lvl="0" indent="0" algn="just" defTabSz="895350" rtl="0" eaLnBrk="1" fontAlgn="auto" latinLnBrk="0" hangingPunct="1">
                <a:lnSpc>
                  <a:spcPts val="3600"/>
                </a:lnSpc>
                <a:spcBef>
                  <a:spcPts val="0"/>
                </a:spcBef>
                <a:spcAft>
                  <a:spcPts val="0"/>
                </a:spcAft>
                <a:buClrTx/>
                <a:buSzTx/>
                <a:buFontTx/>
                <a:buNone/>
                <a:tabLst/>
                <a:defRPr/>
              </a:pPr>
              <a:r>
                <a:rPr kumimoji="0" lang="ja-JP" altLang="en-US" sz="2400" b="0"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・柄が細く持ちにくい</a:t>
              </a:r>
              <a:endParaRPr kumimoji="0" lang="ja-JP" altLang="ja-JP" sz="2400" b="0"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19" name="正方形/長方形 18">
              <a:extLst>
                <a:ext uri="{FF2B5EF4-FFF2-40B4-BE49-F238E27FC236}">
                  <a16:creationId xmlns:a16="http://schemas.microsoft.com/office/drawing/2014/main" id="{01C1B207-AEB2-9432-A800-608D92D9F791}"/>
                </a:ext>
              </a:extLst>
            </p:cNvPr>
            <p:cNvSpPr/>
            <p:nvPr/>
          </p:nvSpPr>
          <p:spPr>
            <a:xfrm>
              <a:off x="72193" y="3923765"/>
              <a:ext cx="3670960" cy="987001"/>
            </a:xfrm>
            <a:prstGeom prst="rect">
              <a:avLst/>
            </a:prstGeom>
          </p:spPr>
          <p:txBody>
            <a:bodyPr wrap="square">
              <a:spAutoFit/>
            </a:bodyPr>
            <a:lstStyle/>
            <a:p>
              <a:pPr marL="0" marR="0" lvl="0" indent="0" algn="just" defTabSz="895350" rtl="0" eaLnBrk="1" fontAlgn="auto" latinLnBrk="0" hangingPunct="1">
                <a:lnSpc>
                  <a:spcPts val="3600"/>
                </a:lnSpc>
                <a:spcBef>
                  <a:spcPts val="0"/>
                </a:spcBef>
                <a:spcAft>
                  <a:spcPts val="0"/>
                </a:spcAft>
                <a:buClrTx/>
                <a:buSzTx/>
                <a:buFontTx/>
                <a:buNone/>
                <a:tabLst/>
                <a:defRPr/>
              </a:pPr>
              <a:r>
                <a:rPr kumimoji="0" lang="ja-JP" altLang="ja-JP" sz="2400" b="0"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・奥歯</a:t>
              </a:r>
              <a:r>
                <a:rPr kumimoji="0" lang="ja-JP" altLang="en-US" sz="2400" b="0"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に届きやすい</a:t>
              </a:r>
              <a:endParaRPr kumimoji="0" lang="en-US" altLang="ja-JP" sz="2400" b="0"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a:p>
              <a:pPr marL="0" marR="0" lvl="0" indent="0" algn="just" defTabSz="895350" rtl="0" eaLnBrk="1" fontAlgn="auto" latinLnBrk="0" hangingPunct="1">
                <a:lnSpc>
                  <a:spcPts val="3600"/>
                </a:lnSpc>
                <a:spcBef>
                  <a:spcPts val="0"/>
                </a:spcBef>
                <a:spcAft>
                  <a:spcPts val="0"/>
                </a:spcAft>
                <a:buClrTx/>
                <a:buSzTx/>
                <a:buFontTx/>
                <a:buNone/>
                <a:tabLst/>
                <a:defRPr/>
              </a:pPr>
              <a:r>
                <a:rPr kumimoji="0" lang="ja-JP" altLang="en-US" sz="2400" b="0"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・柄が太く持ちやすい</a:t>
              </a:r>
              <a:endParaRPr kumimoji="0" lang="ja-JP" altLang="ja-JP" sz="2400" b="0"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grpSp>
      <p:sp>
        <p:nvSpPr>
          <p:cNvPr id="21" name="テキスト ボックス 20">
            <a:extLst>
              <a:ext uri="{FF2B5EF4-FFF2-40B4-BE49-F238E27FC236}">
                <a16:creationId xmlns:a16="http://schemas.microsoft.com/office/drawing/2014/main" id="{F9391902-9BD3-41A8-CB25-E21590873C3F}"/>
              </a:ext>
            </a:extLst>
          </p:cNvPr>
          <p:cNvSpPr txBox="1"/>
          <p:nvPr/>
        </p:nvSpPr>
        <p:spPr>
          <a:xfrm>
            <a:off x="1690297" y="96560"/>
            <a:ext cx="8456161" cy="830997"/>
          </a:xfrm>
          <a:prstGeom prst="rect">
            <a:avLst/>
          </a:prstGeom>
          <a:noFill/>
        </p:spPr>
        <p:txBody>
          <a:bodyPr wrap="none" rtlCol="0">
            <a:spAutoFit/>
          </a:bodyPr>
          <a:lstStyle/>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4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デンタルフロスの種類と特徴</a:t>
            </a:r>
          </a:p>
        </p:txBody>
      </p:sp>
      <p:pic>
        <p:nvPicPr>
          <p:cNvPr id="24" name="図 23" descr="屋外, 水, 大きい, ブルー が含まれている画像&#10;&#10;AI によって生成されたコンテンツは間違っている可能性があります。">
            <a:extLst>
              <a:ext uri="{FF2B5EF4-FFF2-40B4-BE49-F238E27FC236}">
                <a16:creationId xmlns:a16="http://schemas.microsoft.com/office/drawing/2014/main" id="{21F143B8-DAC3-757D-4222-3DE660EFE526}"/>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7944485" y="4508931"/>
            <a:ext cx="3472065" cy="2065885"/>
          </a:xfrm>
          <a:prstGeom prst="rect">
            <a:avLst/>
          </a:prstGeom>
        </p:spPr>
      </p:pic>
      <p:pic>
        <p:nvPicPr>
          <p:cNvPr id="29" name="図 28">
            <a:extLst>
              <a:ext uri="{FF2B5EF4-FFF2-40B4-BE49-F238E27FC236}">
                <a16:creationId xmlns:a16="http://schemas.microsoft.com/office/drawing/2014/main" id="{3C389CC6-60D5-1485-1CFE-EE8B407EDCBF}"/>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0956" y="5370464"/>
            <a:ext cx="3049237" cy="966947"/>
          </a:xfrm>
          <a:prstGeom prst="rect">
            <a:avLst/>
          </a:prstGeom>
        </p:spPr>
      </p:pic>
      <p:pic>
        <p:nvPicPr>
          <p:cNvPr id="30" name="図 29">
            <a:extLst>
              <a:ext uri="{FF2B5EF4-FFF2-40B4-BE49-F238E27FC236}">
                <a16:creationId xmlns:a16="http://schemas.microsoft.com/office/drawing/2014/main" id="{6AF266D0-B7CE-420C-CA14-2F0E60AD161D}"/>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3493020" y="5371390"/>
            <a:ext cx="3244920" cy="940228"/>
          </a:xfrm>
          <a:prstGeom prst="rect">
            <a:avLst/>
          </a:prstGeom>
        </p:spPr>
      </p:pic>
    </p:spTree>
    <p:extLst>
      <p:ext uri="{BB962C8B-B14F-4D97-AF65-F5344CB8AC3E}">
        <p14:creationId xmlns:p14="http://schemas.microsoft.com/office/powerpoint/2010/main" val="3978660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7E5083-3C37-6E23-0BE4-6AF1C15C308D}"/>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DC4B1A41-222D-1CA1-8415-E1E9D04FBCEE}"/>
              </a:ext>
            </a:extLst>
          </p:cNvPr>
          <p:cNvSpPr/>
          <p:nvPr/>
        </p:nvSpPr>
        <p:spPr>
          <a:xfrm>
            <a:off x="0" y="6980"/>
            <a:ext cx="12192000" cy="102870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7" name="テキスト ボックス 6">
            <a:extLst>
              <a:ext uri="{FF2B5EF4-FFF2-40B4-BE49-F238E27FC236}">
                <a16:creationId xmlns:a16="http://schemas.microsoft.com/office/drawing/2014/main" id="{FFF32AD3-7548-9668-242C-522EA622E8EA}"/>
              </a:ext>
            </a:extLst>
          </p:cNvPr>
          <p:cNvSpPr txBox="1"/>
          <p:nvPr/>
        </p:nvSpPr>
        <p:spPr>
          <a:xfrm>
            <a:off x="7690862" y="4238311"/>
            <a:ext cx="4442049"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右</a:t>
            </a:r>
            <a:r>
              <a:rPr kumimoji="1"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側の歯に添わせて</a:t>
            </a:r>
            <a:endParaRPr kumimoji="1" lang="en-US" altLang="ja-JP"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上下に動かす</a:t>
            </a:r>
          </a:p>
        </p:txBody>
      </p:sp>
      <p:sp>
        <p:nvSpPr>
          <p:cNvPr id="10" name="テキスト ボックス 9">
            <a:extLst>
              <a:ext uri="{FF2B5EF4-FFF2-40B4-BE49-F238E27FC236}">
                <a16:creationId xmlns:a16="http://schemas.microsoft.com/office/drawing/2014/main" id="{7E32AF99-C7A4-8DD7-1E87-1263C326DF9A}"/>
              </a:ext>
            </a:extLst>
          </p:cNvPr>
          <p:cNvSpPr txBox="1"/>
          <p:nvPr/>
        </p:nvSpPr>
        <p:spPr>
          <a:xfrm>
            <a:off x="1818962" y="107361"/>
            <a:ext cx="8763938" cy="923330"/>
          </a:xfrm>
          <a:prstGeom prst="rect">
            <a:avLst/>
          </a:prstGeom>
          <a:noFill/>
        </p:spPr>
        <p:txBody>
          <a:bodyPr wrap="none" rtlCol="0">
            <a:spAutoFit/>
          </a:bodyPr>
          <a:lstStyle/>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デンタルフロスの動かし方</a:t>
            </a:r>
            <a:endParaRPr kumimoji="0" lang="en-US" altLang="ja-JP" sz="5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1" name="テキスト ボックス 10">
            <a:extLst>
              <a:ext uri="{FF2B5EF4-FFF2-40B4-BE49-F238E27FC236}">
                <a16:creationId xmlns:a16="http://schemas.microsoft.com/office/drawing/2014/main" id="{3C51E1F3-F369-695B-7D75-97DD085F6367}"/>
              </a:ext>
            </a:extLst>
          </p:cNvPr>
          <p:cNvSpPr txBox="1"/>
          <p:nvPr/>
        </p:nvSpPr>
        <p:spPr>
          <a:xfrm rot="10800000" flipV="1">
            <a:off x="7547106" y="1302713"/>
            <a:ext cx="4729560"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ゆっくり前後に</a:t>
            </a:r>
            <a:endParaRPr kumimoji="1" lang="en-US" altLang="ja-JP"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動かしながら入れる</a:t>
            </a:r>
          </a:p>
        </p:txBody>
      </p:sp>
      <p:sp>
        <p:nvSpPr>
          <p:cNvPr id="12" name="テキスト ボックス 11">
            <a:extLst>
              <a:ext uri="{FF2B5EF4-FFF2-40B4-BE49-F238E27FC236}">
                <a16:creationId xmlns:a16="http://schemas.microsoft.com/office/drawing/2014/main" id="{259F55D0-5FC0-625F-B71B-1CA0D353984F}"/>
              </a:ext>
            </a:extLst>
          </p:cNvPr>
          <p:cNvSpPr txBox="1"/>
          <p:nvPr/>
        </p:nvSpPr>
        <p:spPr>
          <a:xfrm>
            <a:off x="7690862" y="2770512"/>
            <a:ext cx="4442049"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左側の歯に添わせて</a:t>
            </a:r>
            <a:endParaRPr kumimoji="1" lang="en-US" altLang="ja-JP"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上下に動かす</a:t>
            </a:r>
          </a:p>
        </p:txBody>
      </p:sp>
      <p:sp>
        <p:nvSpPr>
          <p:cNvPr id="39" name="右矢印 101">
            <a:extLst>
              <a:ext uri="{FF2B5EF4-FFF2-40B4-BE49-F238E27FC236}">
                <a16:creationId xmlns:a16="http://schemas.microsoft.com/office/drawing/2014/main" id="{F9BFC788-5F46-7D65-803D-9974FF3436BC}"/>
              </a:ext>
            </a:extLst>
          </p:cNvPr>
          <p:cNvSpPr/>
          <p:nvPr/>
        </p:nvSpPr>
        <p:spPr>
          <a:xfrm rot="5400000">
            <a:off x="9649139" y="2279971"/>
            <a:ext cx="525495" cy="590501"/>
          </a:xfrm>
          <a:prstGeom prst="righ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3" name="テキスト ボックス 42">
            <a:extLst>
              <a:ext uri="{FF2B5EF4-FFF2-40B4-BE49-F238E27FC236}">
                <a16:creationId xmlns:a16="http://schemas.microsoft.com/office/drawing/2014/main" id="{838C5035-3EFD-9114-55A9-6DBFDCA55C8E}"/>
              </a:ext>
            </a:extLst>
          </p:cNvPr>
          <p:cNvSpPr txBox="1"/>
          <p:nvPr/>
        </p:nvSpPr>
        <p:spPr>
          <a:xfrm>
            <a:off x="7690862" y="5706109"/>
            <a:ext cx="4442049"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ゆっくり前後に</a:t>
            </a:r>
            <a:endParaRPr kumimoji="1" lang="en-US" altLang="ja-JP"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動かしながら出す</a:t>
            </a:r>
          </a:p>
        </p:txBody>
      </p:sp>
      <p:grpSp>
        <p:nvGrpSpPr>
          <p:cNvPr id="1035" name="グループ化 1034">
            <a:extLst>
              <a:ext uri="{FF2B5EF4-FFF2-40B4-BE49-F238E27FC236}">
                <a16:creationId xmlns:a16="http://schemas.microsoft.com/office/drawing/2014/main" id="{7CE5EAC2-26F6-9E54-7DEC-1614E560AA7B}"/>
              </a:ext>
            </a:extLst>
          </p:cNvPr>
          <p:cNvGrpSpPr/>
          <p:nvPr/>
        </p:nvGrpSpPr>
        <p:grpSpPr>
          <a:xfrm>
            <a:off x="183817" y="1523633"/>
            <a:ext cx="6853066" cy="3226168"/>
            <a:chOff x="183817" y="2065499"/>
            <a:chExt cx="6853066" cy="3408823"/>
          </a:xfrm>
        </p:grpSpPr>
        <p:sp>
          <p:nvSpPr>
            <p:cNvPr id="63" name="台形 62">
              <a:extLst>
                <a:ext uri="{FF2B5EF4-FFF2-40B4-BE49-F238E27FC236}">
                  <a16:creationId xmlns:a16="http://schemas.microsoft.com/office/drawing/2014/main" id="{1BEB0DB2-9464-646E-6156-0A7EB12EEF30}"/>
                </a:ext>
              </a:extLst>
            </p:cNvPr>
            <p:cNvSpPr/>
            <p:nvPr/>
          </p:nvSpPr>
          <p:spPr>
            <a:xfrm flipV="1">
              <a:off x="183817" y="2065499"/>
              <a:ext cx="6853066" cy="1781430"/>
            </a:xfrm>
            <a:prstGeom prst="trapezoid">
              <a:avLst/>
            </a:prstGeom>
            <a:gradFill>
              <a:gsLst>
                <a:gs pos="17000">
                  <a:srgbClr val="FF0000"/>
                </a:gs>
                <a:gs pos="0">
                  <a:srgbClr val="FF3300"/>
                </a:gs>
                <a:gs pos="100000">
                  <a:srgbClr val="FF6699"/>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25" name="正方形/長方形 1024">
              <a:extLst>
                <a:ext uri="{FF2B5EF4-FFF2-40B4-BE49-F238E27FC236}">
                  <a16:creationId xmlns:a16="http://schemas.microsoft.com/office/drawing/2014/main" id="{B03F6369-20D2-49C7-0CF9-3B217DAC6650}"/>
                </a:ext>
              </a:extLst>
            </p:cNvPr>
            <p:cNvSpPr/>
            <p:nvPr/>
          </p:nvSpPr>
          <p:spPr>
            <a:xfrm>
              <a:off x="847447" y="3430337"/>
              <a:ext cx="4828806" cy="988708"/>
            </a:xfrm>
            <a:prstGeom prst="rect">
              <a:avLst/>
            </a:prstGeom>
            <a:gradFill>
              <a:gsLst>
                <a:gs pos="0">
                  <a:srgbClr val="FF0000"/>
                </a:gs>
                <a:gs pos="75000">
                  <a:srgbClr val="A80027"/>
                </a:gs>
                <a:gs pos="100000">
                  <a:srgbClr val="92003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59" name="図 58" descr="図形 が含まれている画像&#10;&#10;AI によって生成されたコンテンツは間違っている可能性があります。">
              <a:extLst>
                <a:ext uri="{FF2B5EF4-FFF2-40B4-BE49-F238E27FC236}">
                  <a16:creationId xmlns:a16="http://schemas.microsoft.com/office/drawing/2014/main" id="{A093BBED-C630-C392-2AF6-E90FB3438FD7}"/>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4815219" y="2223197"/>
              <a:ext cx="1856250" cy="2962239"/>
            </a:xfrm>
            <a:prstGeom prst="rect">
              <a:avLst/>
            </a:prstGeom>
          </p:spPr>
        </p:pic>
        <p:pic>
          <p:nvPicPr>
            <p:cNvPr id="57" name="図 56" descr="図形&#10;&#10;AI によって生成されたコンテンツは間違っている可能性があります。">
              <a:extLst>
                <a:ext uri="{FF2B5EF4-FFF2-40B4-BE49-F238E27FC236}">
                  <a16:creationId xmlns:a16="http://schemas.microsoft.com/office/drawing/2014/main" id="{239761BC-3EC0-7AA8-532C-BD568682D6DA}"/>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2671260" y="2156999"/>
              <a:ext cx="2311875" cy="3317323"/>
            </a:xfrm>
            <a:prstGeom prst="rect">
              <a:avLst/>
            </a:prstGeom>
          </p:spPr>
        </p:pic>
      </p:grpSp>
      <p:pic>
        <p:nvPicPr>
          <p:cNvPr id="1030" name="Picture 2" descr="デンタルフロスのイラスト（ホルダータイプ）">
            <a:extLst>
              <a:ext uri="{FF2B5EF4-FFF2-40B4-BE49-F238E27FC236}">
                <a16:creationId xmlns:a16="http://schemas.microsoft.com/office/drawing/2014/main" id="{167FD77A-7445-4984-0324-7D7AD43B48DB}"/>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rot="16200000" flipH="1">
            <a:off x="2404437" y="3158986"/>
            <a:ext cx="3681473" cy="4350761"/>
          </a:xfrm>
          <a:prstGeom prst="rect">
            <a:avLst/>
          </a:prstGeom>
          <a:noFill/>
          <a:extLst>
            <a:ext uri="{909E8E84-426E-40DD-AFC4-6F175D3DCCD1}">
              <a14:hiddenFill xmlns:a14="http://schemas.microsoft.com/office/drawing/2010/main">
                <a:solidFill>
                  <a:srgbClr val="FFFFFF"/>
                </a:solidFill>
              </a14:hiddenFill>
            </a:ext>
          </a:extLst>
        </p:spPr>
      </p:pic>
      <p:sp>
        <p:nvSpPr>
          <p:cNvPr id="1032" name="右矢印 101">
            <a:extLst>
              <a:ext uri="{FF2B5EF4-FFF2-40B4-BE49-F238E27FC236}">
                <a16:creationId xmlns:a16="http://schemas.microsoft.com/office/drawing/2014/main" id="{ACDAB862-465A-AE85-2F5A-110CF27EC298}"/>
              </a:ext>
            </a:extLst>
          </p:cNvPr>
          <p:cNvSpPr/>
          <p:nvPr/>
        </p:nvSpPr>
        <p:spPr>
          <a:xfrm rot="5400000">
            <a:off x="9649139" y="5215569"/>
            <a:ext cx="525495" cy="590501"/>
          </a:xfrm>
          <a:prstGeom prst="righ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33" name="右矢印 101">
            <a:extLst>
              <a:ext uri="{FF2B5EF4-FFF2-40B4-BE49-F238E27FC236}">
                <a16:creationId xmlns:a16="http://schemas.microsoft.com/office/drawing/2014/main" id="{0C8E1BB5-B211-BECD-F6B9-7E2103AE5E9F}"/>
              </a:ext>
            </a:extLst>
          </p:cNvPr>
          <p:cNvSpPr/>
          <p:nvPr/>
        </p:nvSpPr>
        <p:spPr>
          <a:xfrm rot="5400000">
            <a:off x="9649139" y="3747770"/>
            <a:ext cx="525495" cy="590501"/>
          </a:xfrm>
          <a:prstGeom prst="righ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55" name="図 54" descr="図形, 円&#10;&#10;AI によって生成されたコンテンツは間違っている可能性があります。">
            <a:extLst>
              <a:ext uri="{FF2B5EF4-FFF2-40B4-BE49-F238E27FC236}">
                <a16:creationId xmlns:a16="http://schemas.microsoft.com/office/drawing/2014/main" id="{02B1A4E8-2862-C04F-3B51-5939F488FAC1}"/>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48859" y="1681331"/>
            <a:ext cx="2311875" cy="3096533"/>
          </a:xfrm>
          <a:prstGeom prst="rect">
            <a:avLst/>
          </a:prstGeom>
        </p:spPr>
      </p:pic>
    </p:spTree>
    <p:extLst>
      <p:ext uri="{BB962C8B-B14F-4D97-AF65-F5344CB8AC3E}">
        <p14:creationId xmlns:p14="http://schemas.microsoft.com/office/powerpoint/2010/main" val="26880905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par>
                          <p:cTn id="8" fill="hold">
                            <p:stCondLst>
                              <p:cond delay="500"/>
                            </p:stCondLst>
                            <p:childTnLst>
                              <p:par>
                                <p:cTn id="9" presetID="0" presetClass="path" presetSubtype="0" accel="8000" decel="8000" fill="hold" nodeType="afterEffect">
                                  <p:stCondLst>
                                    <p:cond delay="2000"/>
                                  </p:stCondLst>
                                  <p:childTnLst>
                                    <p:animMotion origin="layout" path="M -0.02214 0.03541 L -0.04206 0.05324 L -0.00847 -0.01482 L -0.04414 0.00671 L -0.01602 -0.05301 L -0.04571 -0.04283 L -0.00938 -0.08843 L -0.04532 -0.06852 L -0.02175 -0.10162 L -0.02175 -0.10139 L -0.02175 -0.10162 " pathEditMode="relative" rAng="0" ptsTypes="AAAAAAAAAAA">
                                      <p:cBhvr>
                                        <p:cTn id="10" dur="3000" fill="hold"/>
                                        <p:tgtEl>
                                          <p:spTgt spid="1030"/>
                                        </p:tgtEl>
                                        <p:attrNameLst>
                                          <p:attrName>ppt_x</p:attrName>
                                          <p:attrName>ppt_y</p:attrName>
                                        </p:attrNameLst>
                                      </p:cBhvr>
                                      <p:rCtr x="-495" y="-5972"/>
                                    </p:animMotion>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randombar(horizontal)">
                                      <p:cBhvr>
                                        <p:cTn id="15" dur="500"/>
                                        <p:tgtEl>
                                          <p:spTgt spid="1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randombar(horizontal)">
                                      <p:cBhvr>
                                        <p:cTn id="18" dur="500"/>
                                        <p:tgtEl>
                                          <p:spTgt spid="39"/>
                                        </p:tgtEl>
                                      </p:cBhvr>
                                    </p:animEffect>
                                  </p:childTnLst>
                                </p:cTn>
                              </p:par>
                            </p:childTnLst>
                          </p:cTn>
                        </p:par>
                        <p:par>
                          <p:cTn id="19" fill="hold">
                            <p:stCondLst>
                              <p:cond delay="500"/>
                            </p:stCondLst>
                            <p:childTnLst>
                              <p:par>
                                <p:cTn id="20" presetID="0" presetClass="path" presetSubtype="0" accel="5000" decel="5000" fill="hold" nodeType="afterEffect">
                                  <p:stCondLst>
                                    <p:cond delay="2000"/>
                                  </p:stCondLst>
                                  <p:childTnLst>
                                    <p:animMotion origin="layout" path="M -0.01732 -0.04653 L -0.02969 -0.15394 L -0.01276 -0.03634 L -0.0211 -0.14653 L -0.00938 -0.03403 L -0.01771 -0.14283 L -0.02019 -0.03241 " pathEditMode="relative" rAng="0" ptsTypes="AAAAAAA">
                                      <p:cBhvr>
                                        <p:cTn id="21" dur="3000" fill="hold"/>
                                        <p:tgtEl>
                                          <p:spTgt spid="1030"/>
                                        </p:tgtEl>
                                        <p:attrNameLst>
                                          <p:attrName>ppt_x</p:attrName>
                                          <p:attrName>ppt_y</p:attrName>
                                        </p:attrNameLst>
                                      </p:cBhvr>
                                      <p:rCtr x="-221" y="-4676"/>
                                    </p:animMotion>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randombar(horizontal)">
                                      <p:cBhvr>
                                        <p:cTn id="26" dur="500"/>
                                        <p:tgtEl>
                                          <p:spTgt spid="7"/>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1033"/>
                                        </p:tgtEl>
                                        <p:attrNameLst>
                                          <p:attrName>style.visibility</p:attrName>
                                        </p:attrNameLst>
                                      </p:cBhvr>
                                      <p:to>
                                        <p:strVal val="visible"/>
                                      </p:to>
                                    </p:set>
                                    <p:animEffect transition="in" filter="randombar(horizontal)">
                                      <p:cBhvr>
                                        <p:cTn id="29" dur="500"/>
                                        <p:tgtEl>
                                          <p:spTgt spid="1033"/>
                                        </p:tgtEl>
                                      </p:cBhvr>
                                    </p:animEffect>
                                  </p:childTnLst>
                                </p:cTn>
                              </p:par>
                            </p:childTnLst>
                          </p:cTn>
                        </p:par>
                        <p:par>
                          <p:cTn id="30" fill="hold">
                            <p:stCondLst>
                              <p:cond delay="500"/>
                            </p:stCondLst>
                            <p:childTnLst>
                              <p:par>
                                <p:cTn id="31" presetID="0" presetClass="path" presetSubtype="0" accel="4000" decel="4000" fill="hold" nodeType="afterEffect">
                                  <p:stCondLst>
                                    <p:cond delay="2000"/>
                                  </p:stCondLst>
                                  <p:childTnLst>
                                    <p:animMotion origin="layout" path="M -0.02018 -0.0324 L -0.0043 -0.15486 C -0.00729 -0.11967 -0.01016 -0.08426 -0.01315 -0.04861 L 0.00078 -0.15162 L -0.01068 -0.04815 L 0.00234 -0.13819 " pathEditMode="relative" rAng="480000" ptsTypes="AAAAAA">
                                      <p:cBhvr>
                                        <p:cTn id="32" dur="3000" fill="hold"/>
                                        <p:tgtEl>
                                          <p:spTgt spid="1030"/>
                                        </p:tgtEl>
                                        <p:attrNameLst>
                                          <p:attrName>ppt_x</p:attrName>
                                          <p:attrName>ppt_y</p:attrName>
                                        </p:attrNameLst>
                                      </p:cBhvr>
                                      <p:rCtr x="1185" y="-6042"/>
                                    </p:animMotion>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randombar(horizontal)">
                                      <p:cBhvr>
                                        <p:cTn id="37" dur="500"/>
                                        <p:tgtEl>
                                          <p:spTgt spid="43"/>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1032"/>
                                        </p:tgtEl>
                                        <p:attrNameLst>
                                          <p:attrName>style.visibility</p:attrName>
                                        </p:attrNameLst>
                                      </p:cBhvr>
                                      <p:to>
                                        <p:strVal val="visible"/>
                                      </p:to>
                                    </p:set>
                                    <p:animEffect transition="in" filter="randombar(horizontal)">
                                      <p:cBhvr>
                                        <p:cTn id="40" dur="500"/>
                                        <p:tgtEl>
                                          <p:spTgt spid="1032"/>
                                        </p:tgtEl>
                                      </p:cBhvr>
                                    </p:animEffect>
                                  </p:childTnLst>
                                </p:cTn>
                              </p:par>
                            </p:childTnLst>
                          </p:cTn>
                        </p:par>
                        <p:par>
                          <p:cTn id="41" fill="hold">
                            <p:stCondLst>
                              <p:cond delay="500"/>
                            </p:stCondLst>
                            <p:childTnLst>
                              <p:par>
                                <p:cTn id="42" presetID="0" presetClass="path" presetSubtype="0" accel="5000" decel="5000" fill="hold" nodeType="afterEffect">
                                  <p:stCondLst>
                                    <p:cond delay="2000"/>
                                  </p:stCondLst>
                                  <p:childTnLst>
                                    <p:animMotion origin="layout" path="M -0.00611 -0.14283 L -0.04401 -0.08148 L -0.00364 -0.08889 L -0.03203 -0.03773 L 0.01094 -0.03843 L -0.02486 0.00509 L 0.01264 0.00139 L -0.03736 0.08449 " pathEditMode="relative" rAng="0" ptsTypes="AAAAAAAA">
                                      <p:cBhvr>
                                        <p:cTn id="43" dur="3000" fill="hold"/>
                                        <p:tgtEl>
                                          <p:spTgt spid="1030"/>
                                        </p:tgtEl>
                                        <p:attrNameLst>
                                          <p:attrName>ppt_x</p:attrName>
                                          <p:attrName>ppt_y</p:attrName>
                                        </p:attrNameLst>
                                      </p:cBhvr>
                                      <p:rCtr x="-964" y="1136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P spid="39" grpId="0" animBg="1"/>
      <p:bldP spid="43" grpId="0"/>
      <p:bldP spid="1032" grpId="0" animBg="1"/>
      <p:bldP spid="103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FD1467-1466-8668-B6D4-2F61572B4B56}"/>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AA05A393-7D61-CF8A-0B57-3C1C32F2F7BC}"/>
              </a:ext>
            </a:extLst>
          </p:cNvPr>
          <p:cNvSpPr txBox="1"/>
          <p:nvPr/>
        </p:nvSpPr>
        <p:spPr>
          <a:xfrm>
            <a:off x="115414" y="97583"/>
            <a:ext cx="11961171" cy="1610184"/>
          </a:xfrm>
          <a:prstGeom prst="rect">
            <a:avLst/>
          </a:prstGeom>
          <a:noFill/>
        </p:spPr>
        <p:txBody>
          <a:bodyPr wrap="square" rtlCol="0">
            <a:spAutoFit/>
          </a:bodyPr>
          <a:lstStyle/>
          <a:p>
            <a:pPr marL="0" marR="0" lvl="0" indent="0" algn="ctr" defTabSz="457200" rtl="0" eaLnBrk="1" fontAlgn="auto" latinLnBrk="0" hangingPunct="1">
              <a:lnSpc>
                <a:spcPts val="5000"/>
              </a:lnSpc>
              <a:spcBef>
                <a:spcPts val="0"/>
              </a:spcBef>
              <a:spcAft>
                <a:spcPts val="0"/>
              </a:spcAft>
              <a:buClrTx/>
              <a:buSzTx/>
              <a:buFontTx/>
              <a:buNone/>
              <a:tabLst/>
              <a:defRPr/>
            </a:pPr>
            <a:r>
              <a:rPr kumimoji="1" lang="ja-JP" altLang="en-US" sz="4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授業終了後はその都度</a:t>
            </a:r>
            <a:endParaRPr kumimoji="1" lang="en-US" altLang="ja-JP" sz="4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ts val="7500"/>
              </a:lnSpc>
              <a:spcBef>
                <a:spcPts val="0"/>
              </a:spcBef>
              <a:spcAft>
                <a:spcPts val="0"/>
              </a:spcAft>
              <a:buClrTx/>
              <a:buSzTx/>
              <a:buFontTx/>
              <a:buNone/>
              <a:tabLst/>
              <a:defRPr/>
            </a:pPr>
            <a:r>
              <a:rPr kumimoji="1" lang="ja-JP" altLang="en-US" sz="4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パソコンからデータを削除してください。</a:t>
            </a:r>
            <a:endParaRPr kumimoji="1" lang="en-US" altLang="ja-JP" sz="4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p:txBody>
      </p:sp>
      <p:pic>
        <p:nvPicPr>
          <p:cNvPr id="8" name="図 7">
            <a:extLst>
              <a:ext uri="{FF2B5EF4-FFF2-40B4-BE49-F238E27FC236}">
                <a16:creationId xmlns:a16="http://schemas.microsoft.com/office/drawing/2014/main" id="{EF469B4F-21EB-F5D9-EEB7-5BF715342C6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726164" y="4025892"/>
            <a:ext cx="3165871" cy="2782229"/>
          </a:xfrm>
          <a:prstGeom prst="rect">
            <a:avLst/>
          </a:prstGeom>
        </p:spPr>
      </p:pic>
      <p:sp>
        <p:nvSpPr>
          <p:cNvPr id="9" name="テキスト ボックス 8">
            <a:extLst>
              <a:ext uri="{FF2B5EF4-FFF2-40B4-BE49-F238E27FC236}">
                <a16:creationId xmlns:a16="http://schemas.microsoft.com/office/drawing/2014/main" id="{83C2C753-B9DB-C1AB-F9F6-E444DD20CCD3}"/>
              </a:ext>
            </a:extLst>
          </p:cNvPr>
          <p:cNvSpPr txBox="1"/>
          <p:nvPr/>
        </p:nvSpPr>
        <p:spPr>
          <a:xfrm>
            <a:off x="603387" y="1793768"/>
            <a:ext cx="11607400" cy="1969578"/>
          </a:xfrm>
          <a:prstGeom prst="rect">
            <a:avLst/>
          </a:prstGeom>
          <a:noFill/>
        </p:spPr>
        <p:txBody>
          <a:bodyPr wrap="square" rtlCol="0">
            <a:spAutoFit/>
          </a:bodyPr>
          <a:lstStyle/>
          <a:p>
            <a:pPr marL="742950" marR="0" lvl="0" indent="-742950" algn="l" defTabSz="457200" rtl="0" eaLnBrk="1" fontAlgn="auto" latinLnBrk="0" hangingPunct="1">
              <a:lnSpc>
                <a:spcPts val="5000"/>
              </a:lnSpc>
              <a:spcBef>
                <a:spcPts val="0"/>
              </a:spcBef>
              <a:spcAft>
                <a:spcPts val="0"/>
              </a:spcAft>
              <a:buClrTx/>
              <a:buSzTx/>
              <a:buFontTx/>
              <a:buAutoNum type="arabicPeriod"/>
              <a:tabLst/>
              <a:defRPr/>
            </a:pPr>
            <a:r>
              <a:rPr kumimoji="1" lang="ja-JP" altLang="en-US"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“ダウンロード”フォルダを開く</a:t>
            </a:r>
            <a:endParaRPr kumimoji="1" lang="en-US" altLang="ja-JP"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742950" marR="0" lvl="0" indent="-742950" algn="l" defTabSz="457200" rtl="0" eaLnBrk="1" fontAlgn="auto" latinLnBrk="0" hangingPunct="1">
              <a:lnSpc>
                <a:spcPts val="5000"/>
              </a:lnSpc>
              <a:spcBef>
                <a:spcPts val="0"/>
              </a:spcBef>
              <a:spcAft>
                <a:spcPts val="0"/>
              </a:spcAft>
              <a:buClrTx/>
              <a:buSzTx/>
              <a:buFontTx/>
              <a:buAutoNum type="arabicPeriod"/>
              <a:tabLst/>
              <a:defRPr/>
            </a:pPr>
            <a:r>
              <a:rPr kumimoji="1" lang="ja-JP" altLang="en-US"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教材のファイルをごみ箱に入れる</a:t>
            </a:r>
            <a:endParaRPr kumimoji="1" lang="en-US" altLang="ja-JP"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742950" marR="0" lvl="0" indent="-742950" algn="l" defTabSz="457200" rtl="0" eaLnBrk="1" fontAlgn="auto" latinLnBrk="0" hangingPunct="1">
              <a:lnSpc>
                <a:spcPts val="5000"/>
              </a:lnSpc>
              <a:spcBef>
                <a:spcPts val="0"/>
              </a:spcBef>
              <a:spcAft>
                <a:spcPts val="0"/>
              </a:spcAft>
              <a:buClrTx/>
              <a:buSzTx/>
              <a:buFontTx/>
              <a:buAutoNum type="arabicPeriod"/>
              <a:tabLst/>
              <a:defRPr/>
            </a:pPr>
            <a:r>
              <a:rPr kumimoji="1" lang="ja-JP" altLang="en-US"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ごみ箱のアイコンを右クリックして、ごみ箱を空にする</a:t>
            </a:r>
            <a:endParaRPr kumimoji="1" lang="en-US" altLang="ja-JP"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0" name="テキスト ボックス 9">
            <a:extLst>
              <a:ext uri="{FF2B5EF4-FFF2-40B4-BE49-F238E27FC236}">
                <a16:creationId xmlns:a16="http://schemas.microsoft.com/office/drawing/2014/main" id="{057858FC-6D9F-1085-2DC7-4326B0673174}"/>
              </a:ext>
            </a:extLst>
          </p:cNvPr>
          <p:cNvSpPr txBox="1"/>
          <p:nvPr/>
        </p:nvSpPr>
        <p:spPr>
          <a:xfrm>
            <a:off x="195330" y="3690159"/>
            <a:ext cx="9380931" cy="754694"/>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en-US" altLang="ja-JP"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1.                                       2.</a:t>
            </a:r>
            <a:r>
              <a:rPr kumimoji="1" lang="ja-JP" altLang="en-US"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en-US" altLang="ja-JP"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3.</a:t>
            </a:r>
          </a:p>
        </p:txBody>
      </p:sp>
      <p:pic>
        <p:nvPicPr>
          <p:cNvPr id="7" name="図 6">
            <a:extLst>
              <a:ext uri="{FF2B5EF4-FFF2-40B4-BE49-F238E27FC236}">
                <a16:creationId xmlns:a16="http://schemas.microsoft.com/office/drawing/2014/main" id="{E4E8C053-4E70-2DEA-605B-3EEE4219C0AF}"/>
              </a:ext>
            </a:extLst>
          </p:cNvPr>
          <p:cNvPicPr>
            <a:picLocks noChangeAspect="1"/>
          </p:cNvPicPr>
          <p:nvPr/>
        </p:nvPicPr>
        <p:blipFill rotWithShape="1">
          <a:blip r:embed="rId4"/>
          <a:srcRect r="26695" b="14878"/>
          <a:stretch/>
        </p:blipFill>
        <p:spPr>
          <a:xfrm>
            <a:off x="858717" y="4047891"/>
            <a:ext cx="2905969" cy="2782229"/>
          </a:xfrm>
          <a:prstGeom prst="rect">
            <a:avLst/>
          </a:prstGeom>
        </p:spPr>
      </p:pic>
      <p:sp>
        <p:nvSpPr>
          <p:cNvPr id="11" name="矢印: 下 10">
            <a:extLst>
              <a:ext uri="{FF2B5EF4-FFF2-40B4-BE49-F238E27FC236}">
                <a16:creationId xmlns:a16="http://schemas.microsoft.com/office/drawing/2014/main" id="{200CDFFC-4543-D1EF-7AEF-479C398D7F5C}"/>
              </a:ext>
            </a:extLst>
          </p:cNvPr>
          <p:cNvSpPr/>
          <p:nvPr/>
        </p:nvSpPr>
        <p:spPr>
          <a:xfrm rot="18900000">
            <a:off x="535950" y="5863177"/>
            <a:ext cx="488041" cy="745370"/>
          </a:xfrm>
          <a:prstGeom prst="downArrow">
            <a:avLst>
              <a:gd name="adj1" fmla="val 27912"/>
              <a:gd name="adj2" fmla="val 50000"/>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13" name="図 12">
            <a:extLst>
              <a:ext uri="{FF2B5EF4-FFF2-40B4-BE49-F238E27FC236}">
                <a16:creationId xmlns:a16="http://schemas.microsoft.com/office/drawing/2014/main" id="{9A667027-9782-111D-8414-448B5D3F78D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761676" y="4014434"/>
            <a:ext cx="2810004" cy="2810109"/>
          </a:xfrm>
          <a:prstGeom prst="rect">
            <a:avLst/>
          </a:prstGeom>
        </p:spPr>
      </p:pic>
      <p:sp>
        <p:nvSpPr>
          <p:cNvPr id="16" name="矢印: 左カーブ 15">
            <a:extLst>
              <a:ext uri="{FF2B5EF4-FFF2-40B4-BE49-F238E27FC236}">
                <a16:creationId xmlns:a16="http://schemas.microsoft.com/office/drawing/2014/main" id="{663277B6-3DF5-49A2-0353-39ABDAAA2C87}"/>
              </a:ext>
            </a:extLst>
          </p:cNvPr>
          <p:cNvSpPr/>
          <p:nvPr/>
        </p:nvSpPr>
        <p:spPr>
          <a:xfrm rot="8100000">
            <a:off x="5330068" y="4762741"/>
            <a:ext cx="760708" cy="1477287"/>
          </a:xfrm>
          <a:prstGeom prst="curvedLeftArrow">
            <a:avLst>
              <a:gd name="adj1" fmla="val 21393"/>
              <a:gd name="adj2" fmla="val 70468"/>
              <a:gd name="adj3" fmla="val 38018"/>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6261435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B40D657A-324A-9AF3-B531-AC4B58F2B221}"/>
              </a:ext>
            </a:extLst>
          </p:cNvPr>
          <p:cNvSpPr/>
          <p:nvPr/>
        </p:nvSpPr>
        <p:spPr>
          <a:xfrm>
            <a:off x="0" y="-1"/>
            <a:ext cx="12192000" cy="102870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n-ea"/>
            </a:endParaRPr>
          </a:p>
        </p:txBody>
      </p:sp>
      <p:sp>
        <p:nvSpPr>
          <p:cNvPr id="7" name="テキスト ボックス 6">
            <a:extLst>
              <a:ext uri="{FF2B5EF4-FFF2-40B4-BE49-F238E27FC236}">
                <a16:creationId xmlns:a16="http://schemas.microsoft.com/office/drawing/2014/main" id="{9BD83018-1603-F0B1-C11D-1A5E036FF5B1}"/>
              </a:ext>
            </a:extLst>
          </p:cNvPr>
          <p:cNvSpPr txBox="1"/>
          <p:nvPr/>
        </p:nvSpPr>
        <p:spPr>
          <a:xfrm>
            <a:off x="87549" y="158874"/>
            <a:ext cx="12067162" cy="738664"/>
          </a:xfrm>
          <a:prstGeom prst="rect">
            <a:avLst/>
          </a:prstGeom>
          <a:noFill/>
        </p:spPr>
        <p:txBody>
          <a:bodyPr wrap="square" rtlCol="0">
            <a:spAutoFit/>
          </a:bodyPr>
          <a:lstStyle/>
          <a:p>
            <a:r>
              <a:rPr kumimoji="1" lang="ja-JP" altLang="en-US" sz="4200" b="1" dirty="0">
                <a:latin typeface="+mn-ea"/>
              </a:rPr>
              <a:t>よくかんでおいしく食べるには何本の歯が必要？</a:t>
            </a:r>
          </a:p>
        </p:txBody>
      </p:sp>
      <p:pic>
        <p:nvPicPr>
          <p:cNvPr id="5" name="図 4">
            <a:extLst>
              <a:ext uri="{FF2B5EF4-FFF2-40B4-BE49-F238E27FC236}">
                <a16:creationId xmlns:a16="http://schemas.microsoft.com/office/drawing/2014/main" id="{139AD1DC-ACD3-0C97-C77C-74A3040D0560}"/>
              </a:ext>
            </a:extLst>
          </p:cNvPr>
          <p:cNvPicPr>
            <a:picLocks noChangeAspect="1"/>
          </p:cNvPicPr>
          <p:nvPr/>
        </p:nvPicPr>
        <p:blipFill>
          <a:blip r:embed="rId3"/>
          <a:stretch>
            <a:fillRect/>
          </a:stretch>
        </p:blipFill>
        <p:spPr>
          <a:xfrm>
            <a:off x="1167492" y="1239334"/>
            <a:ext cx="10384971" cy="5459792"/>
          </a:xfrm>
          <a:prstGeom prst="rect">
            <a:avLst/>
          </a:prstGeom>
        </p:spPr>
      </p:pic>
      <p:sp>
        <p:nvSpPr>
          <p:cNvPr id="8" name="正方形/長方形 7">
            <a:extLst>
              <a:ext uri="{FF2B5EF4-FFF2-40B4-BE49-F238E27FC236}">
                <a16:creationId xmlns:a16="http://schemas.microsoft.com/office/drawing/2014/main" id="{5416346F-C34A-CAC0-10C4-4478C8D8ABD4}"/>
              </a:ext>
            </a:extLst>
          </p:cNvPr>
          <p:cNvSpPr/>
          <p:nvPr/>
        </p:nvSpPr>
        <p:spPr>
          <a:xfrm>
            <a:off x="9062357" y="6017080"/>
            <a:ext cx="2593837" cy="4992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0083851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3A8AB3-EE60-6500-87CA-51364C80CC4B}"/>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8B554C22-4F1C-83FB-7700-A6B96A2B4F9D}"/>
              </a:ext>
            </a:extLst>
          </p:cNvPr>
          <p:cNvSpPr/>
          <p:nvPr/>
        </p:nvSpPr>
        <p:spPr>
          <a:xfrm>
            <a:off x="0" y="-1"/>
            <a:ext cx="12192000" cy="102870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n-ea"/>
            </a:endParaRPr>
          </a:p>
        </p:txBody>
      </p:sp>
      <p:sp>
        <p:nvSpPr>
          <p:cNvPr id="7" name="テキスト ボックス 6">
            <a:extLst>
              <a:ext uri="{FF2B5EF4-FFF2-40B4-BE49-F238E27FC236}">
                <a16:creationId xmlns:a16="http://schemas.microsoft.com/office/drawing/2014/main" id="{5BD5B196-3F57-566E-70FF-25EEE920407B}"/>
              </a:ext>
            </a:extLst>
          </p:cNvPr>
          <p:cNvSpPr txBox="1"/>
          <p:nvPr/>
        </p:nvSpPr>
        <p:spPr>
          <a:xfrm>
            <a:off x="1915237" y="105370"/>
            <a:ext cx="8699818" cy="923330"/>
          </a:xfrm>
          <a:prstGeom prst="rect">
            <a:avLst/>
          </a:prstGeom>
          <a:noFill/>
        </p:spPr>
        <p:txBody>
          <a:bodyPr wrap="none" rtlCol="0">
            <a:spAutoFit/>
          </a:bodyPr>
          <a:lstStyle/>
          <a:p>
            <a:r>
              <a:rPr kumimoji="1" lang="en-US" altLang="ja-JP" sz="5400" b="1" dirty="0">
                <a:latin typeface="+mn-ea"/>
              </a:rPr>
              <a:t>80</a:t>
            </a:r>
            <a:r>
              <a:rPr kumimoji="1" lang="ja-JP" altLang="en-US" sz="5400" b="1" dirty="0">
                <a:latin typeface="+mn-ea"/>
              </a:rPr>
              <a:t>歳まで</a:t>
            </a:r>
            <a:r>
              <a:rPr kumimoji="1" lang="en-US" altLang="ja-JP" sz="5400" b="1" dirty="0">
                <a:latin typeface="+mn-ea"/>
              </a:rPr>
              <a:t>20</a:t>
            </a:r>
            <a:r>
              <a:rPr kumimoji="1" lang="ja-JP" altLang="en-US" sz="5400" b="1" dirty="0">
                <a:latin typeface="+mn-ea"/>
              </a:rPr>
              <a:t>本の歯を残そう</a:t>
            </a:r>
          </a:p>
        </p:txBody>
      </p:sp>
      <p:sp>
        <p:nvSpPr>
          <p:cNvPr id="5" name="テキスト ボックス 4">
            <a:extLst>
              <a:ext uri="{FF2B5EF4-FFF2-40B4-BE49-F238E27FC236}">
                <a16:creationId xmlns:a16="http://schemas.microsoft.com/office/drawing/2014/main" id="{20C3E4A3-2655-47D1-0B66-1BFA0D0822AF}"/>
              </a:ext>
            </a:extLst>
          </p:cNvPr>
          <p:cNvSpPr txBox="1"/>
          <p:nvPr/>
        </p:nvSpPr>
        <p:spPr>
          <a:xfrm>
            <a:off x="747423" y="1373189"/>
            <a:ext cx="10543429" cy="707886"/>
          </a:xfrm>
          <a:prstGeom prst="rect">
            <a:avLst/>
          </a:prstGeom>
          <a:solidFill>
            <a:schemeClr val="bg1"/>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ja-JP" altLang="en-US" sz="4000" b="1" dirty="0">
                <a:solidFill>
                  <a:schemeClr val="accent2"/>
                </a:solidFill>
                <a:ea typeface="游ゴシック"/>
                <a:cs typeface="Calibri"/>
              </a:rPr>
              <a:t>かめる歯がたくさん残っている人ほど長生き</a:t>
            </a:r>
          </a:p>
        </p:txBody>
      </p:sp>
      <p:sp>
        <p:nvSpPr>
          <p:cNvPr id="8" name="テキスト ボックス 7">
            <a:extLst>
              <a:ext uri="{FF2B5EF4-FFF2-40B4-BE49-F238E27FC236}">
                <a16:creationId xmlns:a16="http://schemas.microsoft.com/office/drawing/2014/main" id="{D4A6069D-0479-1FD0-831D-6B25F0D2B47C}"/>
              </a:ext>
            </a:extLst>
          </p:cNvPr>
          <p:cNvSpPr txBox="1"/>
          <p:nvPr/>
        </p:nvSpPr>
        <p:spPr>
          <a:xfrm>
            <a:off x="1183118" y="2202480"/>
            <a:ext cx="10847206" cy="12977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4800"/>
              </a:lnSpc>
            </a:pPr>
            <a:r>
              <a:rPr lang="ja-JP" altLang="en-US" sz="3600" dirty="0">
                <a:ea typeface="游ゴシック"/>
                <a:cs typeface="Calibri"/>
              </a:rPr>
              <a:t>→ 肉や野菜など、なんでもバランスよく食べられる</a:t>
            </a:r>
            <a:endParaRPr lang="en-US" altLang="ja-JP" sz="3600" dirty="0">
              <a:ea typeface="游ゴシック"/>
              <a:cs typeface="Calibri"/>
            </a:endParaRPr>
          </a:p>
          <a:p>
            <a:pPr>
              <a:lnSpc>
                <a:spcPts val="4800"/>
              </a:lnSpc>
            </a:pPr>
            <a:r>
              <a:rPr lang="ja-JP" altLang="en-US" sz="3600" dirty="0">
                <a:ea typeface="游ゴシック"/>
                <a:cs typeface="Calibri"/>
              </a:rPr>
              <a:t>　 ので、栄養をしっかりとれる。</a:t>
            </a:r>
          </a:p>
        </p:txBody>
      </p:sp>
      <p:pic>
        <p:nvPicPr>
          <p:cNvPr id="1026" name="Picture 2" descr="楽しそうに食事をしている老人のイラスト">
            <a:extLst>
              <a:ext uri="{FF2B5EF4-FFF2-40B4-BE49-F238E27FC236}">
                <a16:creationId xmlns:a16="http://schemas.microsoft.com/office/drawing/2014/main" id="{9564164C-2514-3883-A185-CE957B7E229E}"/>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3502568" y="3500208"/>
            <a:ext cx="5217069" cy="3337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55902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C85060-33C2-1462-34F7-6CC7E8777C55}"/>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27E002EE-C4AC-66DC-8489-C5D913C30C24}"/>
              </a:ext>
            </a:extLst>
          </p:cNvPr>
          <p:cNvSpPr/>
          <p:nvPr/>
        </p:nvSpPr>
        <p:spPr>
          <a:xfrm>
            <a:off x="0" y="-1"/>
            <a:ext cx="12192000" cy="102870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n-ea"/>
            </a:endParaRPr>
          </a:p>
        </p:txBody>
      </p:sp>
      <p:sp>
        <p:nvSpPr>
          <p:cNvPr id="7" name="テキスト ボックス 6">
            <a:extLst>
              <a:ext uri="{FF2B5EF4-FFF2-40B4-BE49-F238E27FC236}">
                <a16:creationId xmlns:a16="http://schemas.microsoft.com/office/drawing/2014/main" id="{DA2C7366-51BA-C0FE-08B0-7669F3745118}"/>
              </a:ext>
            </a:extLst>
          </p:cNvPr>
          <p:cNvSpPr txBox="1"/>
          <p:nvPr/>
        </p:nvSpPr>
        <p:spPr>
          <a:xfrm>
            <a:off x="3233678" y="105370"/>
            <a:ext cx="5724644" cy="923330"/>
          </a:xfrm>
          <a:prstGeom prst="rect">
            <a:avLst/>
          </a:prstGeom>
          <a:noFill/>
        </p:spPr>
        <p:txBody>
          <a:bodyPr wrap="none" rtlCol="0">
            <a:spAutoFit/>
          </a:bodyPr>
          <a:lstStyle/>
          <a:p>
            <a:r>
              <a:rPr kumimoji="1" lang="ja-JP" altLang="en-US" sz="5400" b="1" dirty="0">
                <a:latin typeface="+mn-ea"/>
              </a:rPr>
              <a:t>歯を失う原因は？</a:t>
            </a:r>
          </a:p>
        </p:txBody>
      </p:sp>
      <p:graphicFrame>
        <p:nvGraphicFramePr>
          <p:cNvPr id="9" name="グラフ 8">
            <a:extLst>
              <a:ext uri="{FF2B5EF4-FFF2-40B4-BE49-F238E27FC236}">
                <a16:creationId xmlns:a16="http://schemas.microsoft.com/office/drawing/2014/main" id="{82B1CD99-A6E2-571D-C15B-EC4942A25264}"/>
              </a:ext>
            </a:extLst>
          </p:cNvPr>
          <p:cNvGraphicFramePr/>
          <p:nvPr>
            <p:extLst>
              <p:ext uri="{D42A27DB-BD31-4B8C-83A1-F6EECF244321}">
                <p14:modId xmlns:p14="http://schemas.microsoft.com/office/powerpoint/2010/main" val="4095790526"/>
              </p:ext>
            </p:extLst>
          </p:nvPr>
        </p:nvGraphicFramePr>
        <p:xfrm>
          <a:off x="1488235" y="1122596"/>
          <a:ext cx="9094525" cy="6063017"/>
        </p:xfrm>
        <a:graphic>
          <a:graphicData uri="http://schemas.openxmlformats.org/drawingml/2006/chart">
            <c:chart xmlns:c="http://schemas.openxmlformats.org/drawingml/2006/chart" xmlns:r="http://schemas.openxmlformats.org/officeDocument/2006/relationships" r:id="rId3"/>
          </a:graphicData>
        </a:graphic>
      </p:graphicFrame>
      <p:sp>
        <p:nvSpPr>
          <p:cNvPr id="10" name="テキスト ボックス 9">
            <a:extLst>
              <a:ext uri="{FF2B5EF4-FFF2-40B4-BE49-F238E27FC236}">
                <a16:creationId xmlns:a16="http://schemas.microsoft.com/office/drawing/2014/main" id="{A8CA67C1-76FF-3262-E2FD-A89C1402DA27}"/>
              </a:ext>
            </a:extLst>
          </p:cNvPr>
          <p:cNvSpPr txBox="1"/>
          <p:nvPr/>
        </p:nvSpPr>
        <p:spPr>
          <a:xfrm>
            <a:off x="5009322" y="6551549"/>
            <a:ext cx="834447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sz="1600" dirty="0">
                <a:ea typeface="游ゴシック"/>
                <a:cs typeface="Calibri"/>
              </a:rPr>
              <a:t>出典：平成30年11月（財）8020推進財団調査「永久歯の抜歯原因調査報告書」</a:t>
            </a:r>
          </a:p>
        </p:txBody>
      </p:sp>
      <p:sp>
        <p:nvSpPr>
          <p:cNvPr id="2" name="爆発: 8 pt 1">
            <a:extLst>
              <a:ext uri="{FF2B5EF4-FFF2-40B4-BE49-F238E27FC236}">
                <a16:creationId xmlns:a16="http://schemas.microsoft.com/office/drawing/2014/main" id="{3975F349-7305-018E-7B95-08C21DCB9C71}"/>
              </a:ext>
            </a:extLst>
          </p:cNvPr>
          <p:cNvSpPr/>
          <p:nvPr/>
        </p:nvSpPr>
        <p:spPr>
          <a:xfrm>
            <a:off x="9309370" y="2529192"/>
            <a:ext cx="3219856" cy="2718880"/>
          </a:xfrm>
          <a:prstGeom prst="irregularSeal1">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4800" b="1" dirty="0">
                <a:solidFill>
                  <a:schemeClr val="tx1"/>
                </a:solidFill>
                <a:latin typeface="+mn-ea"/>
              </a:rPr>
              <a:t>66</a:t>
            </a:r>
            <a:r>
              <a:rPr kumimoji="1" lang="ja-JP" altLang="en-US" sz="4800" b="1" dirty="0">
                <a:solidFill>
                  <a:schemeClr val="tx1"/>
                </a:solidFill>
                <a:latin typeface="+mn-ea"/>
              </a:rPr>
              <a:t>％</a:t>
            </a:r>
          </a:p>
        </p:txBody>
      </p:sp>
    </p:spTree>
    <p:extLst>
      <p:ext uri="{BB962C8B-B14F-4D97-AF65-F5344CB8AC3E}">
        <p14:creationId xmlns:p14="http://schemas.microsoft.com/office/powerpoint/2010/main" val="4287566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8A9252-8FDE-EC38-FB57-654691D24BD1}"/>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1F6E5394-A28F-69D9-250C-0D17594AF151}"/>
              </a:ext>
            </a:extLst>
          </p:cNvPr>
          <p:cNvSpPr/>
          <p:nvPr/>
        </p:nvSpPr>
        <p:spPr>
          <a:xfrm>
            <a:off x="0" y="-1"/>
            <a:ext cx="12192000" cy="102870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n-ea"/>
            </a:endParaRPr>
          </a:p>
        </p:txBody>
      </p:sp>
      <p:sp>
        <p:nvSpPr>
          <p:cNvPr id="7" name="テキスト ボックス 6">
            <a:extLst>
              <a:ext uri="{FF2B5EF4-FFF2-40B4-BE49-F238E27FC236}">
                <a16:creationId xmlns:a16="http://schemas.microsoft.com/office/drawing/2014/main" id="{3DE812D8-1562-7773-8B81-968BCFF2522A}"/>
              </a:ext>
            </a:extLst>
          </p:cNvPr>
          <p:cNvSpPr txBox="1"/>
          <p:nvPr/>
        </p:nvSpPr>
        <p:spPr>
          <a:xfrm>
            <a:off x="2710326" y="-191923"/>
            <a:ext cx="7109640" cy="1220142"/>
          </a:xfrm>
          <a:prstGeom prst="rect">
            <a:avLst/>
          </a:prstGeom>
          <a:noFill/>
        </p:spPr>
        <p:txBody>
          <a:bodyPr wrap="non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54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rPr>
              <a:t>健康な歯肉</a:t>
            </a:r>
            <a:r>
              <a:rPr kumimoji="1" lang="ja-JP" altLang="en-US" sz="5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はどっち？</a:t>
            </a:r>
            <a:endParaRPr kumimoji="1" lang="en-US" altLang="ja-JP" sz="5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graphicFrame>
        <p:nvGraphicFramePr>
          <p:cNvPr id="5" name="オブジェクト 4">
            <a:extLst>
              <a:ext uri="{FF2B5EF4-FFF2-40B4-BE49-F238E27FC236}">
                <a16:creationId xmlns:a16="http://schemas.microsoft.com/office/drawing/2014/main" id="{DF2662CF-87A7-3FEB-4339-98F936750E52}"/>
              </a:ext>
            </a:extLst>
          </p:cNvPr>
          <p:cNvGraphicFramePr>
            <a:graphicFrameLocks noChangeAspect="1"/>
          </p:cNvGraphicFramePr>
          <p:nvPr>
            <p:extLst>
              <p:ext uri="{D42A27DB-BD31-4B8C-83A1-F6EECF244321}">
                <p14:modId xmlns:p14="http://schemas.microsoft.com/office/powerpoint/2010/main" val="3988176822"/>
              </p:ext>
            </p:extLst>
          </p:nvPr>
        </p:nvGraphicFramePr>
        <p:xfrm>
          <a:off x="615375" y="2593677"/>
          <a:ext cx="5343356" cy="3497225"/>
        </p:xfrm>
        <a:graphic>
          <a:graphicData uri="http://schemas.openxmlformats.org/presentationml/2006/ole">
            <mc:AlternateContent xmlns:mc="http://schemas.openxmlformats.org/markup-compatibility/2006">
              <mc:Choice xmlns:v="urn:schemas-microsoft-com:vml" Requires="v">
                <p:oleObj name="Image" r:id="rId2" imgW="20114280" imgH="13257000" progId="Photoshop.Image.13">
                  <p:embed/>
                </p:oleObj>
              </mc:Choice>
              <mc:Fallback>
                <p:oleObj name="Image" r:id="rId2" imgW="20114280" imgH="13257000" progId="Photoshop.Image.13">
                  <p:embed/>
                  <p:pic>
                    <p:nvPicPr>
                      <p:cNvPr id="5" name="オブジェクト 4">
                        <a:extLst>
                          <a:ext uri="{FF2B5EF4-FFF2-40B4-BE49-F238E27FC236}">
                            <a16:creationId xmlns:a16="http://schemas.microsoft.com/office/drawing/2014/main" id="{DF2662CF-87A7-3FEB-4339-98F936750E52}"/>
                          </a:ext>
                        </a:extLst>
                      </p:cNvPr>
                      <p:cNvPicPr/>
                      <p:nvPr/>
                    </p:nvPicPr>
                    <p:blipFill>
                      <a:blip r:embed="rId3"/>
                      <a:stretch>
                        <a:fillRect/>
                      </a:stretch>
                    </p:blipFill>
                    <p:spPr>
                      <a:xfrm>
                        <a:off x="615375" y="2593677"/>
                        <a:ext cx="5343356" cy="3497225"/>
                      </a:xfrm>
                      <a:prstGeom prst="rect">
                        <a:avLst/>
                      </a:prstGeom>
                    </p:spPr>
                  </p:pic>
                </p:oleObj>
              </mc:Fallback>
            </mc:AlternateContent>
          </a:graphicData>
        </a:graphic>
      </p:graphicFrame>
      <p:graphicFrame>
        <p:nvGraphicFramePr>
          <p:cNvPr id="8" name="オブジェクト 7">
            <a:extLst>
              <a:ext uri="{FF2B5EF4-FFF2-40B4-BE49-F238E27FC236}">
                <a16:creationId xmlns:a16="http://schemas.microsoft.com/office/drawing/2014/main" id="{C2BE531E-F6D5-AE28-5231-8E92FCCE8A92}"/>
              </a:ext>
            </a:extLst>
          </p:cNvPr>
          <p:cNvGraphicFramePr>
            <a:graphicFrameLocks noChangeAspect="1"/>
          </p:cNvGraphicFramePr>
          <p:nvPr>
            <p:extLst>
              <p:ext uri="{D42A27DB-BD31-4B8C-83A1-F6EECF244321}">
                <p14:modId xmlns:p14="http://schemas.microsoft.com/office/powerpoint/2010/main" val="2816390459"/>
              </p:ext>
            </p:extLst>
          </p:nvPr>
        </p:nvGraphicFramePr>
        <p:xfrm>
          <a:off x="6233270" y="2593677"/>
          <a:ext cx="5444237" cy="3433333"/>
        </p:xfrm>
        <a:graphic>
          <a:graphicData uri="http://schemas.openxmlformats.org/presentationml/2006/ole">
            <mc:AlternateContent xmlns:mc="http://schemas.openxmlformats.org/markup-compatibility/2006">
              <mc:Choice xmlns:v="urn:schemas-microsoft-com:vml" Requires="v">
                <p:oleObj name="Image" r:id="rId4" imgW="20482200" imgH="13015800" progId="Photoshop.Image.13">
                  <p:embed/>
                </p:oleObj>
              </mc:Choice>
              <mc:Fallback>
                <p:oleObj name="Image" r:id="rId4" imgW="20482200" imgH="13015800" progId="Photoshop.Image.13">
                  <p:embed/>
                  <p:pic>
                    <p:nvPicPr>
                      <p:cNvPr id="8" name="オブジェクト 7">
                        <a:extLst>
                          <a:ext uri="{FF2B5EF4-FFF2-40B4-BE49-F238E27FC236}">
                            <a16:creationId xmlns:a16="http://schemas.microsoft.com/office/drawing/2014/main" id="{C2BE531E-F6D5-AE28-5231-8E92FCCE8A92}"/>
                          </a:ext>
                        </a:extLst>
                      </p:cNvPr>
                      <p:cNvPicPr/>
                      <p:nvPr/>
                    </p:nvPicPr>
                    <p:blipFill>
                      <a:blip r:embed="rId5"/>
                      <a:stretch>
                        <a:fillRect/>
                      </a:stretch>
                    </p:blipFill>
                    <p:spPr>
                      <a:xfrm>
                        <a:off x="6233270" y="2593677"/>
                        <a:ext cx="5444237" cy="3433333"/>
                      </a:xfrm>
                      <a:prstGeom prst="rect">
                        <a:avLst/>
                      </a:prstGeom>
                    </p:spPr>
                  </p:pic>
                </p:oleObj>
              </mc:Fallback>
            </mc:AlternateContent>
          </a:graphicData>
        </a:graphic>
      </p:graphicFrame>
    </p:spTree>
    <p:extLst>
      <p:ext uri="{BB962C8B-B14F-4D97-AF65-F5344CB8AC3E}">
        <p14:creationId xmlns:p14="http://schemas.microsoft.com/office/powerpoint/2010/main" val="39714922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25888F-E51B-09D6-0D91-E155229D8D79}"/>
            </a:ext>
          </a:extLst>
        </p:cNvPr>
        <p:cNvGrpSpPr/>
        <p:nvPr/>
      </p:nvGrpSpPr>
      <p:grpSpPr>
        <a:xfrm>
          <a:off x="0" y="0"/>
          <a:ext cx="0" cy="0"/>
          <a:chOff x="0" y="0"/>
          <a:chExt cx="0" cy="0"/>
        </a:xfrm>
      </p:grpSpPr>
      <p:sp>
        <p:nvSpPr>
          <p:cNvPr id="19" name="正方形/長方形 18">
            <a:extLst>
              <a:ext uri="{FF2B5EF4-FFF2-40B4-BE49-F238E27FC236}">
                <a16:creationId xmlns:a16="http://schemas.microsoft.com/office/drawing/2014/main" id="{50E99BC4-5278-538C-A908-65DEEDE94F3A}"/>
              </a:ext>
            </a:extLst>
          </p:cNvPr>
          <p:cNvSpPr/>
          <p:nvPr/>
        </p:nvSpPr>
        <p:spPr>
          <a:xfrm>
            <a:off x="0" y="-1"/>
            <a:ext cx="12192000" cy="102870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n-ea"/>
            </a:endParaRPr>
          </a:p>
        </p:txBody>
      </p:sp>
      <p:sp>
        <p:nvSpPr>
          <p:cNvPr id="7" name="テキスト ボックス 6">
            <a:extLst>
              <a:ext uri="{FF2B5EF4-FFF2-40B4-BE49-F238E27FC236}">
                <a16:creationId xmlns:a16="http://schemas.microsoft.com/office/drawing/2014/main" id="{790157EC-4BD9-008C-BFA1-75C423AE0B42}"/>
              </a:ext>
            </a:extLst>
          </p:cNvPr>
          <p:cNvSpPr txBox="1"/>
          <p:nvPr/>
        </p:nvSpPr>
        <p:spPr>
          <a:xfrm>
            <a:off x="2710326" y="-191923"/>
            <a:ext cx="7109640" cy="1220142"/>
          </a:xfrm>
          <a:prstGeom prst="rect">
            <a:avLst/>
          </a:prstGeom>
          <a:noFill/>
        </p:spPr>
        <p:txBody>
          <a:bodyPr wrap="non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54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rPr>
              <a:t>健康な歯肉</a:t>
            </a:r>
            <a:r>
              <a:rPr kumimoji="1" lang="ja-JP" altLang="en-US" sz="5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はどっち？</a:t>
            </a:r>
            <a:endParaRPr kumimoji="1" lang="en-US" altLang="ja-JP" sz="5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graphicFrame>
        <p:nvGraphicFramePr>
          <p:cNvPr id="5" name="オブジェクト 4">
            <a:extLst>
              <a:ext uri="{FF2B5EF4-FFF2-40B4-BE49-F238E27FC236}">
                <a16:creationId xmlns:a16="http://schemas.microsoft.com/office/drawing/2014/main" id="{7F062A91-3A53-9213-00A3-67FEBEAE5E30}"/>
              </a:ext>
            </a:extLst>
          </p:cNvPr>
          <p:cNvGraphicFramePr>
            <a:graphicFrameLocks noChangeAspect="1"/>
          </p:cNvGraphicFramePr>
          <p:nvPr/>
        </p:nvGraphicFramePr>
        <p:xfrm>
          <a:off x="615375" y="2593677"/>
          <a:ext cx="5343356" cy="3497225"/>
        </p:xfrm>
        <a:graphic>
          <a:graphicData uri="http://schemas.openxmlformats.org/presentationml/2006/ole">
            <mc:AlternateContent xmlns:mc="http://schemas.openxmlformats.org/markup-compatibility/2006">
              <mc:Choice xmlns:v="urn:schemas-microsoft-com:vml" Requires="v">
                <p:oleObj name="Image" r:id="rId2" imgW="20114280" imgH="13257000" progId="Photoshop.Image.13">
                  <p:embed/>
                </p:oleObj>
              </mc:Choice>
              <mc:Fallback>
                <p:oleObj name="Image" r:id="rId2" imgW="20114280" imgH="13257000" progId="Photoshop.Image.13">
                  <p:embed/>
                  <p:pic>
                    <p:nvPicPr>
                      <p:cNvPr id="5" name="オブジェクト 4">
                        <a:extLst>
                          <a:ext uri="{FF2B5EF4-FFF2-40B4-BE49-F238E27FC236}">
                            <a16:creationId xmlns:a16="http://schemas.microsoft.com/office/drawing/2014/main" id="{7F062A91-3A53-9213-00A3-67FEBEAE5E30}"/>
                          </a:ext>
                        </a:extLst>
                      </p:cNvPr>
                      <p:cNvPicPr/>
                      <p:nvPr/>
                    </p:nvPicPr>
                    <p:blipFill>
                      <a:blip r:embed="rId3"/>
                      <a:stretch>
                        <a:fillRect/>
                      </a:stretch>
                    </p:blipFill>
                    <p:spPr>
                      <a:xfrm>
                        <a:off x="615375" y="2593677"/>
                        <a:ext cx="5343356" cy="3497225"/>
                      </a:xfrm>
                      <a:prstGeom prst="rect">
                        <a:avLst/>
                      </a:prstGeom>
                    </p:spPr>
                  </p:pic>
                </p:oleObj>
              </mc:Fallback>
            </mc:AlternateContent>
          </a:graphicData>
        </a:graphic>
      </p:graphicFrame>
      <p:graphicFrame>
        <p:nvGraphicFramePr>
          <p:cNvPr id="8" name="オブジェクト 7">
            <a:extLst>
              <a:ext uri="{FF2B5EF4-FFF2-40B4-BE49-F238E27FC236}">
                <a16:creationId xmlns:a16="http://schemas.microsoft.com/office/drawing/2014/main" id="{8D47A1FE-CDD9-A9B3-AA2E-CFF175E1922C}"/>
              </a:ext>
            </a:extLst>
          </p:cNvPr>
          <p:cNvGraphicFramePr>
            <a:graphicFrameLocks noChangeAspect="1"/>
          </p:cNvGraphicFramePr>
          <p:nvPr/>
        </p:nvGraphicFramePr>
        <p:xfrm>
          <a:off x="6233270" y="2593677"/>
          <a:ext cx="5444237" cy="3433333"/>
        </p:xfrm>
        <a:graphic>
          <a:graphicData uri="http://schemas.openxmlformats.org/presentationml/2006/ole">
            <mc:AlternateContent xmlns:mc="http://schemas.openxmlformats.org/markup-compatibility/2006">
              <mc:Choice xmlns:v="urn:schemas-microsoft-com:vml" Requires="v">
                <p:oleObj name="Image" r:id="rId4" imgW="20482200" imgH="13015800" progId="Photoshop.Image.13">
                  <p:embed/>
                </p:oleObj>
              </mc:Choice>
              <mc:Fallback>
                <p:oleObj name="Image" r:id="rId4" imgW="20482200" imgH="13015800" progId="Photoshop.Image.13">
                  <p:embed/>
                  <p:pic>
                    <p:nvPicPr>
                      <p:cNvPr id="8" name="オブジェクト 7">
                        <a:extLst>
                          <a:ext uri="{FF2B5EF4-FFF2-40B4-BE49-F238E27FC236}">
                            <a16:creationId xmlns:a16="http://schemas.microsoft.com/office/drawing/2014/main" id="{8D47A1FE-CDD9-A9B3-AA2E-CFF175E1922C}"/>
                          </a:ext>
                        </a:extLst>
                      </p:cNvPr>
                      <p:cNvPicPr/>
                      <p:nvPr/>
                    </p:nvPicPr>
                    <p:blipFill>
                      <a:blip r:embed="rId5"/>
                      <a:stretch>
                        <a:fillRect/>
                      </a:stretch>
                    </p:blipFill>
                    <p:spPr>
                      <a:xfrm>
                        <a:off x="6233270" y="2593677"/>
                        <a:ext cx="5444237" cy="3433333"/>
                      </a:xfrm>
                      <a:prstGeom prst="rect">
                        <a:avLst/>
                      </a:prstGeom>
                    </p:spPr>
                  </p:pic>
                </p:oleObj>
              </mc:Fallback>
            </mc:AlternateContent>
          </a:graphicData>
        </a:graphic>
      </p:graphicFrame>
      <p:grpSp>
        <p:nvGrpSpPr>
          <p:cNvPr id="2" name="グループ化 1">
            <a:extLst>
              <a:ext uri="{FF2B5EF4-FFF2-40B4-BE49-F238E27FC236}">
                <a16:creationId xmlns:a16="http://schemas.microsoft.com/office/drawing/2014/main" id="{6D1F8BD6-DFDB-B318-6B80-D21D2CABACE3}"/>
              </a:ext>
            </a:extLst>
          </p:cNvPr>
          <p:cNvGrpSpPr/>
          <p:nvPr/>
        </p:nvGrpSpPr>
        <p:grpSpPr>
          <a:xfrm>
            <a:off x="1521024" y="1365438"/>
            <a:ext cx="3725107" cy="1046386"/>
            <a:chOff x="5119796" y="564986"/>
            <a:chExt cx="3156605" cy="1046386"/>
          </a:xfrm>
        </p:grpSpPr>
        <p:sp>
          <p:nvSpPr>
            <p:cNvPr id="3" name="四角形: 角を丸くする 2">
              <a:extLst>
                <a:ext uri="{FF2B5EF4-FFF2-40B4-BE49-F238E27FC236}">
                  <a16:creationId xmlns:a16="http://schemas.microsoft.com/office/drawing/2014/main" id="{245192DC-B1B4-C990-146F-2799941CBC05}"/>
                </a:ext>
              </a:extLst>
            </p:cNvPr>
            <p:cNvSpPr/>
            <p:nvPr/>
          </p:nvSpPr>
          <p:spPr>
            <a:xfrm>
              <a:off x="5119796" y="576322"/>
              <a:ext cx="3156605" cy="1035050"/>
            </a:xfrm>
            <a:prstGeom prst="roundRect">
              <a:avLst>
                <a:gd name="adj" fmla="val 14213"/>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tIns="288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48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健康な歯肉</a:t>
              </a:r>
            </a:p>
          </p:txBody>
        </p:sp>
        <p:sp>
          <p:nvSpPr>
            <p:cNvPr id="4" name="テキスト ボックス 3">
              <a:extLst>
                <a:ext uri="{FF2B5EF4-FFF2-40B4-BE49-F238E27FC236}">
                  <a16:creationId xmlns:a16="http://schemas.microsoft.com/office/drawing/2014/main" id="{DB8ED607-52B4-6240-296C-2419E8F1741D}"/>
                </a:ext>
              </a:extLst>
            </p:cNvPr>
            <p:cNvSpPr txBox="1"/>
            <p:nvPr/>
          </p:nvSpPr>
          <p:spPr>
            <a:xfrm>
              <a:off x="5433465" y="564986"/>
              <a:ext cx="2421315" cy="369332"/>
            </a:xfrm>
            <a:prstGeom prst="rect">
              <a:avLst/>
            </a:prstGeom>
            <a:no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srgbClr val="0000FF"/>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けんこう　　　しにく</a:t>
              </a:r>
            </a:p>
          </p:txBody>
        </p:sp>
      </p:grpSp>
      <p:grpSp>
        <p:nvGrpSpPr>
          <p:cNvPr id="9" name="グループ化 8">
            <a:extLst>
              <a:ext uri="{FF2B5EF4-FFF2-40B4-BE49-F238E27FC236}">
                <a16:creationId xmlns:a16="http://schemas.microsoft.com/office/drawing/2014/main" id="{36CB1021-F1CD-0812-AA9E-0A1722CE22CF}"/>
              </a:ext>
            </a:extLst>
          </p:cNvPr>
          <p:cNvGrpSpPr/>
          <p:nvPr/>
        </p:nvGrpSpPr>
        <p:grpSpPr>
          <a:xfrm>
            <a:off x="7586562" y="1345534"/>
            <a:ext cx="2857392" cy="1046386"/>
            <a:chOff x="5119796" y="564986"/>
            <a:chExt cx="3156605" cy="1046386"/>
          </a:xfrm>
        </p:grpSpPr>
        <p:sp>
          <p:nvSpPr>
            <p:cNvPr id="10" name="四角形: 角を丸くする 9">
              <a:extLst>
                <a:ext uri="{FF2B5EF4-FFF2-40B4-BE49-F238E27FC236}">
                  <a16:creationId xmlns:a16="http://schemas.microsoft.com/office/drawing/2014/main" id="{2719E08B-8988-814B-5AFB-F950CF582163}"/>
                </a:ext>
              </a:extLst>
            </p:cNvPr>
            <p:cNvSpPr/>
            <p:nvPr/>
          </p:nvSpPr>
          <p:spPr>
            <a:xfrm>
              <a:off x="5119796" y="576322"/>
              <a:ext cx="3156605" cy="1035050"/>
            </a:xfrm>
            <a:prstGeom prst="roundRect">
              <a:avLst>
                <a:gd name="adj" fmla="val 14213"/>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tIns="288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48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歯 肉 炎</a:t>
              </a:r>
            </a:p>
          </p:txBody>
        </p:sp>
        <p:sp>
          <p:nvSpPr>
            <p:cNvPr id="11" name="テキスト ボックス 10">
              <a:extLst>
                <a:ext uri="{FF2B5EF4-FFF2-40B4-BE49-F238E27FC236}">
                  <a16:creationId xmlns:a16="http://schemas.microsoft.com/office/drawing/2014/main" id="{019D841D-6CFC-27F8-3A17-F70ED46301B0}"/>
                </a:ext>
              </a:extLst>
            </p:cNvPr>
            <p:cNvSpPr txBox="1"/>
            <p:nvPr/>
          </p:nvSpPr>
          <p:spPr>
            <a:xfrm>
              <a:off x="5433465" y="564986"/>
              <a:ext cx="2421315" cy="369332"/>
            </a:xfrm>
            <a:prstGeom prst="rect">
              <a:avLst/>
            </a:prstGeom>
            <a:no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しにくえん</a:t>
              </a:r>
            </a:p>
          </p:txBody>
        </p:sp>
      </p:grpSp>
      <p:sp>
        <p:nvSpPr>
          <p:cNvPr id="12" name="吹き出し: 円形 11">
            <a:extLst>
              <a:ext uri="{FF2B5EF4-FFF2-40B4-BE49-F238E27FC236}">
                <a16:creationId xmlns:a16="http://schemas.microsoft.com/office/drawing/2014/main" id="{1F4CF2E0-ECB9-05EB-6146-D957EC862255}"/>
              </a:ext>
            </a:extLst>
          </p:cNvPr>
          <p:cNvSpPr/>
          <p:nvPr/>
        </p:nvSpPr>
        <p:spPr>
          <a:xfrm>
            <a:off x="6164212" y="2554919"/>
            <a:ext cx="1753906" cy="838200"/>
          </a:xfrm>
          <a:prstGeom prst="wedgeEllipseCallout">
            <a:avLst>
              <a:gd name="adj1" fmla="val 25011"/>
              <a:gd name="adj2" fmla="val 84667"/>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やわら</a:t>
            </a:r>
            <a:endPar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かい</a:t>
            </a:r>
          </a:p>
        </p:txBody>
      </p:sp>
      <p:sp>
        <p:nvSpPr>
          <p:cNvPr id="13" name="吹き出し: 円形 12">
            <a:extLst>
              <a:ext uri="{FF2B5EF4-FFF2-40B4-BE49-F238E27FC236}">
                <a16:creationId xmlns:a16="http://schemas.microsoft.com/office/drawing/2014/main" id="{B5E00763-16C8-E94B-EB2A-E6E7C0A53451}"/>
              </a:ext>
            </a:extLst>
          </p:cNvPr>
          <p:cNvSpPr/>
          <p:nvPr/>
        </p:nvSpPr>
        <p:spPr>
          <a:xfrm>
            <a:off x="9819966" y="2880492"/>
            <a:ext cx="1431277" cy="780136"/>
          </a:xfrm>
          <a:prstGeom prst="wedgeEllipseCallout">
            <a:avLst>
              <a:gd name="adj1" fmla="val -79280"/>
              <a:gd name="adj2" fmla="val 75101"/>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丸い</a:t>
            </a:r>
          </a:p>
        </p:txBody>
      </p:sp>
      <p:sp>
        <p:nvSpPr>
          <p:cNvPr id="14" name="吹き出し: 円形 13">
            <a:extLst>
              <a:ext uri="{FF2B5EF4-FFF2-40B4-BE49-F238E27FC236}">
                <a16:creationId xmlns:a16="http://schemas.microsoft.com/office/drawing/2014/main" id="{69A4FBB9-39A1-DEBF-3521-81AF802570A2}"/>
              </a:ext>
            </a:extLst>
          </p:cNvPr>
          <p:cNvSpPr/>
          <p:nvPr/>
        </p:nvSpPr>
        <p:spPr>
          <a:xfrm>
            <a:off x="9916309" y="4445469"/>
            <a:ext cx="1482690" cy="780136"/>
          </a:xfrm>
          <a:prstGeom prst="wedgeEllipseCallout">
            <a:avLst>
              <a:gd name="adj1" fmla="val -98424"/>
              <a:gd name="adj2" fmla="val -9641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a:ln>
                  <a:noFill/>
                </a:ln>
                <a:solidFill>
                  <a:srgbClr val="FF0000"/>
                </a:solidFill>
                <a:effectLst/>
                <a:uLnTx/>
                <a:uFillTx/>
                <a:latin typeface="Calibri" panose="020F0502020204030204"/>
                <a:ea typeface="游ゴシック" panose="020B0400000000000000" pitchFamily="50" charset="-128"/>
                <a:cs typeface="+mn-cs"/>
              </a:rPr>
              <a:t>赤い</a:t>
            </a:r>
          </a:p>
        </p:txBody>
      </p:sp>
      <p:sp>
        <p:nvSpPr>
          <p:cNvPr id="15" name="爆発: 8 pt 14">
            <a:extLst>
              <a:ext uri="{FF2B5EF4-FFF2-40B4-BE49-F238E27FC236}">
                <a16:creationId xmlns:a16="http://schemas.microsoft.com/office/drawing/2014/main" id="{ADAE4D3D-EAF5-2AA0-A540-17E92FF743D7}"/>
              </a:ext>
            </a:extLst>
          </p:cNvPr>
          <p:cNvSpPr/>
          <p:nvPr/>
        </p:nvSpPr>
        <p:spPr>
          <a:xfrm>
            <a:off x="5062791" y="4890541"/>
            <a:ext cx="4428759" cy="2344001"/>
          </a:xfrm>
          <a:prstGeom prst="irregularSeal1">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歯ぐきからの</a:t>
            </a:r>
            <a:endParaRPr kumimoji="1" lang="en-US" altLang="ja-JP" sz="2400" b="1"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a:ln>
                  <a:noFill/>
                </a:ln>
                <a:solidFill>
                  <a:srgbClr val="FF0000"/>
                </a:solidFill>
                <a:effectLst/>
                <a:uLnTx/>
                <a:uFillTx/>
                <a:latin typeface="Calibri" panose="020F0502020204030204"/>
                <a:ea typeface="游ゴシック" panose="020B0400000000000000" pitchFamily="50" charset="-128"/>
                <a:cs typeface="+mn-cs"/>
              </a:rPr>
              <a:t>出血</a:t>
            </a:r>
          </a:p>
        </p:txBody>
      </p:sp>
      <p:grpSp>
        <p:nvGrpSpPr>
          <p:cNvPr id="16" name="グループ化 15">
            <a:extLst>
              <a:ext uri="{FF2B5EF4-FFF2-40B4-BE49-F238E27FC236}">
                <a16:creationId xmlns:a16="http://schemas.microsoft.com/office/drawing/2014/main" id="{00625B00-7DE6-EC60-5509-E4E4AA63FF50}"/>
              </a:ext>
            </a:extLst>
          </p:cNvPr>
          <p:cNvGrpSpPr/>
          <p:nvPr/>
        </p:nvGrpSpPr>
        <p:grpSpPr>
          <a:xfrm>
            <a:off x="10128767" y="1188690"/>
            <a:ext cx="2057400" cy="1538416"/>
            <a:chOff x="9923286" y="582514"/>
            <a:chExt cx="2057400" cy="1538416"/>
          </a:xfrm>
        </p:grpSpPr>
        <p:sp>
          <p:nvSpPr>
            <p:cNvPr id="17" name="雲 16">
              <a:extLst>
                <a:ext uri="{FF2B5EF4-FFF2-40B4-BE49-F238E27FC236}">
                  <a16:creationId xmlns:a16="http://schemas.microsoft.com/office/drawing/2014/main" id="{AC5C5C6E-F1BD-C2F4-1315-BC44CD0559A3}"/>
                </a:ext>
              </a:extLst>
            </p:cNvPr>
            <p:cNvSpPr/>
            <p:nvPr/>
          </p:nvSpPr>
          <p:spPr>
            <a:xfrm>
              <a:off x="9923286" y="582514"/>
              <a:ext cx="2057400" cy="1538416"/>
            </a:xfrm>
            <a:prstGeom prst="cloud">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lIns="180000" tIns="360000" rIns="0" bIns="0" rtlCol="0" anchor="ctr"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schemeClr val="tx1"/>
                  </a:solidFill>
                  <a:effectLst/>
                  <a:uLnTx/>
                  <a:uFillTx/>
                  <a:latin typeface="Calibri" panose="020F0502020204030204"/>
                  <a:ea typeface="游ゴシック" panose="020B0400000000000000" pitchFamily="50" charset="-128"/>
                  <a:cs typeface="+mn-cs"/>
                </a:rPr>
                <a:t>痛み</a:t>
              </a:r>
              <a:endParaRPr kumimoji="1" lang="en-US" altLang="ja-JP" sz="3600" b="1" i="0" u="none" strike="noStrike" kern="1200" cap="none" spc="0" normalizeH="0" baseline="0" noProof="0" dirty="0">
                <a:ln>
                  <a:noFill/>
                </a:ln>
                <a:solidFill>
                  <a:schemeClr val="tx1"/>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schemeClr val="tx1"/>
                  </a:solidFill>
                  <a:effectLst/>
                  <a:uLnTx/>
                  <a:uFillTx/>
                  <a:latin typeface="Calibri" panose="020F0502020204030204"/>
                  <a:ea typeface="游ゴシック" panose="020B0400000000000000" pitchFamily="50" charset="-128"/>
                  <a:cs typeface="+mn-cs"/>
                </a:rPr>
                <a:t>なし</a:t>
              </a:r>
            </a:p>
          </p:txBody>
        </p:sp>
        <p:sp>
          <p:nvSpPr>
            <p:cNvPr id="18" name="テキスト ボックス 17">
              <a:extLst>
                <a:ext uri="{FF2B5EF4-FFF2-40B4-BE49-F238E27FC236}">
                  <a16:creationId xmlns:a16="http://schemas.microsoft.com/office/drawing/2014/main" id="{58E0BCDD-2415-7D69-514B-A52EB88F61EE}"/>
                </a:ext>
              </a:extLst>
            </p:cNvPr>
            <p:cNvSpPr txBox="1"/>
            <p:nvPr/>
          </p:nvSpPr>
          <p:spPr>
            <a:xfrm>
              <a:off x="10465495" y="709339"/>
              <a:ext cx="6463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effectLst/>
                  <a:uLnTx/>
                  <a:uFillTx/>
                  <a:latin typeface="Calibri" panose="020F0502020204030204"/>
                  <a:ea typeface="游ゴシック" panose="020B0400000000000000" pitchFamily="50" charset="-128"/>
                  <a:cs typeface="+mn-cs"/>
                </a:rPr>
                <a:t>いた</a:t>
              </a:r>
            </a:p>
          </p:txBody>
        </p:sp>
      </p:grpSp>
    </p:spTree>
    <p:extLst>
      <p:ext uri="{BB962C8B-B14F-4D97-AF65-F5344CB8AC3E}">
        <p14:creationId xmlns:p14="http://schemas.microsoft.com/office/powerpoint/2010/main" val="53212693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500" fill="hold"/>
                                        <p:tgtEl>
                                          <p:spTgt spid="14"/>
                                        </p:tgtEl>
                                        <p:attrNameLst>
                                          <p:attrName>ppt_x</p:attrName>
                                        </p:attrNameLst>
                                      </p:cBhvr>
                                      <p:tavLst>
                                        <p:tav tm="0">
                                          <p:val>
                                            <p:strVal val="#ppt_x"/>
                                          </p:val>
                                        </p:tav>
                                        <p:tav tm="100000">
                                          <p:val>
                                            <p:strVal val="#ppt_x"/>
                                          </p:val>
                                        </p:tav>
                                      </p:tavLst>
                                    </p:anim>
                                    <p:anim calcmode="lin" valueType="num">
                                      <p:cBhvr additive="base">
                                        <p:cTn id="1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80">
                                          <p:stCondLst>
                                            <p:cond delay="0"/>
                                          </p:stCondLst>
                                        </p:cTn>
                                        <p:tgtEl>
                                          <p:spTgt spid="15"/>
                                        </p:tgtEl>
                                      </p:cBhvr>
                                    </p:animEffect>
                                    <p:anim calcmode="lin" valueType="num">
                                      <p:cBhvr>
                                        <p:cTn id="2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33" dur="26">
                                          <p:stCondLst>
                                            <p:cond delay="650"/>
                                          </p:stCondLst>
                                        </p:cTn>
                                        <p:tgtEl>
                                          <p:spTgt spid="15"/>
                                        </p:tgtEl>
                                      </p:cBhvr>
                                      <p:to x="100000" y="60000"/>
                                    </p:animScale>
                                    <p:animScale>
                                      <p:cBhvr>
                                        <p:cTn id="34" dur="166" decel="50000">
                                          <p:stCondLst>
                                            <p:cond delay="676"/>
                                          </p:stCondLst>
                                        </p:cTn>
                                        <p:tgtEl>
                                          <p:spTgt spid="15"/>
                                        </p:tgtEl>
                                      </p:cBhvr>
                                      <p:to x="100000" y="100000"/>
                                    </p:animScale>
                                    <p:animScale>
                                      <p:cBhvr>
                                        <p:cTn id="35" dur="26">
                                          <p:stCondLst>
                                            <p:cond delay="1312"/>
                                          </p:stCondLst>
                                        </p:cTn>
                                        <p:tgtEl>
                                          <p:spTgt spid="15"/>
                                        </p:tgtEl>
                                      </p:cBhvr>
                                      <p:to x="100000" y="80000"/>
                                    </p:animScale>
                                    <p:animScale>
                                      <p:cBhvr>
                                        <p:cTn id="36" dur="166" decel="50000">
                                          <p:stCondLst>
                                            <p:cond delay="1338"/>
                                          </p:stCondLst>
                                        </p:cTn>
                                        <p:tgtEl>
                                          <p:spTgt spid="15"/>
                                        </p:tgtEl>
                                      </p:cBhvr>
                                      <p:to x="100000" y="100000"/>
                                    </p:animScale>
                                    <p:animScale>
                                      <p:cBhvr>
                                        <p:cTn id="37" dur="26">
                                          <p:stCondLst>
                                            <p:cond delay="1642"/>
                                          </p:stCondLst>
                                        </p:cTn>
                                        <p:tgtEl>
                                          <p:spTgt spid="15"/>
                                        </p:tgtEl>
                                      </p:cBhvr>
                                      <p:to x="100000" y="90000"/>
                                    </p:animScale>
                                    <p:animScale>
                                      <p:cBhvr>
                                        <p:cTn id="38" dur="166" decel="50000">
                                          <p:stCondLst>
                                            <p:cond delay="1668"/>
                                          </p:stCondLst>
                                        </p:cTn>
                                        <p:tgtEl>
                                          <p:spTgt spid="15"/>
                                        </p:tgtEl>
                                      </p:cBhvr>
                                      <p:to x="100000" y="100000"/>
                                    </p:animScale>
                                    <p:animScale>
                                      <p:cBhvr>
                                        <p:cTn id="39" dur="26">
                                          <p:stCondLst>
                                            <p:cond delay="1808"/>
                                          </p:stCondLst>
                                        </p:cTn>
                                        <p:tgtEl>
                                          <p:spTgt spid="15"/>
                                        </p:tgtEl>
                                      </p:cBhvr>
                                      <p:to x="100000" y="95000"/>
                                    </p:animScale>
                                    <p:animScale>
                                      <p:cBhvr>
                                        <p:cTn id="40" dur="166" decel="50000">
                                          <p:stCondLst>
                                            <p:cond delay="1834"/>
                                          </p:stCondLst>
                                        </p:cTn>
                                        <p:tgtEl>
                                          <p:spTgt spid="15"/>
                                        </p:tgtEl>
                                      </p:cBhvr>
                                      <p:to x="100000" y="100000"/>
                                    </p:animScale>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p:cTn id="45" dur="500" fill="hold"/>
                                        <p:tgtEl>
                                          <p:spTgt spid="16"/>
                                        </p:tgtEl>
                                        <p:attrNameLst>
                                          <p:attrName>ppt_w</p:attrName>
                                        </p:attrNameLst>
                                      </p:cBhvr>
                                      <p:tavLst>
                                        <p:tav tm="0">
                                          <p:val>
                                            <p:fltVal val="0"/>
                                          </p:val>
                                        </p:tav>
                                        <p:tav tm="100000">
                                          <p:val>
                                            <p:strVal val="#ppt_w"/>
                                          </p:val>
                                        </p:tav>
                                      </p:tavLst>
                                    </p:anim>
                                    <p:anim calcmode="lin" valueType="num">
                                      <p:cBhvr>
                                        <p:cTn id="46" dur="500" fill="hold"/>
                                        <p:tgtEl>
                                          <p:spTgt spid="16"/>
                                        </p:tgtEl>
                                        <p:attrNameLst>
                                          <p:attrName>ppt_h</p:attrName>
                                        </p:attrNameLst>
                                      </p:cBhvr>
                                      <p:tavLst>
                                        <p:tav tm="0">
                                          <p:val>
                                            <p:fltVal val="0"/>
                                          </p:val>
                                        </p:tav>
                                        <p:tav tm="100000">
                                          <p:val>
                                            <p:strVal val="#ppt_h"/>
                                          </p:val>
                                        </p:tav>
                                      </p:tavLst>
                                    </p:anim>
                                    <p:animEffect transition="in" filter="fade">
                                      <p:cBhvr>
                                        <p:cTn id="4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FCA87B-BF9B-1AE6-D6E6-AF0222DECEB6}"/>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11AD2AC0-8826-8402-A3CB-EBD77B0F13D7}"/>
              </a:ext>
            </a:extLst>
          </p:cNvPr>
          <p:cNvSpPr/>
          <p:nvPr/>
        </p:nvSpPr>
        <p:spPr>
          <a:xfrm>
            <a:off x="0" y="-1"/>
            <a:ext cx="12192000" cy="102870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n-ea"/>
            </a:endParaRPr>
          </a:p>
        </p:txBody>
      </p:sp>
      <p:sp>
        <p:nvSpPr>
          <p:cNvPr id="7" name="テキスト ボックス 6">
            <a:extLst>
              <a:ext uri="{FF2B5EF4-FFF2-40B4-BE49-F238E27FC236}">
                <a16:creationId xmlns:a16="http://schemas.microsoft.com/office/drawing/2014/main" id="{FF475EFC-F6CB-E226-5DFE-243E3585B8C5}"/>
              </a:ext>
            </a:extLst>
          </p:cNvPr>
          <p:cNvSpPr txBox="1"/>
          <p:nvPr/>
        </p:nvSpPr>
        <p:spPr>
          <a:xfrm>
            <a:off x="3462971" y="-192471"/>
            <a:ext cx="5724644" cy="1220142"/>
          </a:xfrm>
          <a:prstGeom prst="rect">
            <a:avLst/>
          </a:prstGeom>
          <a:noFill/>
        </p:spPr>
        <p:txBody>
          <a:bodyPr wrap="non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54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rPr>
              <a:t>歯肉炎の原因は</a:t>
            </a:r>
            <a:r>
              <a:rPr kumimoji="1" lang="ja-JP" altLang="en-US" sz="5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a:t>
            </a:r>
            <a:endParaRPr kumimoji="1" lang="en-US" altLang="ja-JP" sz="5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graphicFrame>
        <p:nvGraphicFramePr>
          <p:cNvPr id="3" name="オブジェクト 2">
            <a:extLst>
              <a:ext uri="{FF2B5EF4-FFF2-40B4-BE49-F238E27FC236}">
                <a16:creationId xmlns:a16="http://schemas.microsoft.com/office/drawing/2014/main" id="{ED384D63-7B28-9196-B4AD-96EAAEEF5A37}"/>
              </a:ext>
            </a:extLst>
          </p:cNvPr>
          <p:cNvGraphicFramePr>
            <a:graphicFrameLocks noChangeAspect="1"/>
          </p:cNvGraphicFramePr>
          <p:nvPr>
            <p:extLst>
              <p:ext uri="{D42A27DB-BD31-4B8C-83A1-F6EECF244321}">
                <p14:modId xmlns:p14="http://schemas.microsoft.com/office/powerpoint/2010/main" val="3550803373"/>
              </p:ext>
            </p:extLst>
          </p:nvPr>
        </p:nvGraphicFramePr>
        <p:xfrm>
          <a:off x="881056" y="2734252"/>
          <a:ext cx="5444237" cy="3433333"/>
        </p:xfrm>
        <a:graphic>
          <a:graphicData uri="http://schemas.openxmlformats.org/presentationml/2006/ole">
            <mc:AlternateContent xmlns:mc="http://schemas.openxmlformats.org/markup-compatibility/2006">
              <mc:Choice xmlns:v="urn:schemas-microsoft-com:vml" Requires="v">
                <p:oleObj name="Image" r:id="rId2" imgW="20482200" imgH="13015800" progId="Photoshop.Image.13">
                  <p:embed/>
                </p:oleObj>
              </mc:Choice>
              <mc:Fallback>
                <p:oleObj name="Image" r:id="rId2" imgW="20482200" imgH="13015800" progId="Photoshop.Image.13">
                  <p:embed/>
                  <p:pic>
                    <p:nvPicPr>
                      <p:cNvPr id="3" name="オブジェクト 2">
                        <a:extLst>
                          <a:ext uri="{FF2B5EF4-FFF2-40B4-BE49-F238E27FC236}">
                            <a16:creationId xmlns:a16="http://schemas.microsoft.com/office/drawing/2014/main" id="{ED384D63-7B28-9196-B4AD-96EAAEEF5A37}"/>
                          </a:ext>
                        </a:extLst>
                      </p:cNvPr>
                      <p:cNvPicPr/>
                      <p:nvPr/>
                    </p:nvPicPr>
                    <p:blipFill>
                      <a:blip r:embed="rId3"/>
                      <a:stretch>
                        <a:fillRect/>
                      </a:stretch>
                    </p:blipFill>
                    <p:spPr>
                      <a:xfrm>
                        <a:off x="881056" y="2734252"/>
                        <a:ext cx="5444237" cy="3433333"/>
                      </a:xfrm>
                      <a:prstGeom prst="rect">
                        <a:avLst/>
                      </a:prstGeom>
                    </p:spPr>
                  </p:pic>
                </p:oleObj>
              </mc:Fallback>
            </mc:AlternateContent>
          </a:graphicData>
        </a:graphic>
      </p:graphicFrame>
      <p:grpSp>
        <p:nvGrpSpPr>
          <p:cNvPr id="4" name="グループ化 3">
            <a:extLst>
              <a:ext uri="{FF2B5EF4-FFF2-40B4-BE49-F238E27FC236}">
                <a16:creationId xmlns:a16="http://schemas.microsoft.com/office/drawing/2014/main" id="{E125FCC9-5C6B-7D16-630D-9474B563371A}"/>
              </a:ext>
            </a:extLst>
          </p:cNvPr>
          <p:cNvGrpSpPr/>
          <p:nvPr/>
        </p:nvGrpSpPr>
        <p:grpSpPr>
          <a:xfrm>
            <a:off x="2221959" y="1287600"/>
            <a:ext cx="2857392" cy="1046386"/>
            <a:chOff x="5119796" y="564986"/>
            <a:chExt cx="3156605" cy="1046386"/>
          </a:xfrm>
        </p:grpSpPr>
        <p:sp>
          <p:nvSpPr>
            <p:cNvPr id="5" name="四角形: 角を丸くする 4">
              <a:extLst>
                <a:ext uri="{FF2B5EF4-FFF2-40B4-BE49-F238E27FC236}">
                  <a16:creationId xmlns:a16="http://schemas.microsoft.com/office/drawing/2014/main" id="{6FC83A90-55D8-0302-EE76-7BCE016031E9}"/>
                </a:ext>
              </a:extLst>
            </p:cNvPr>
            <p:cNvSpPr/>
            <p:nvPr/>
          </p:nvSpPr>
          <p:spPr>
            <a:xfrm>
              <a:off x="5119796" y="576322"/>
              <a:ext cx="3156605" cy="1035050"/>
            </a:xfrm>
            <a:prstGeom prst="roundRect">
              <a:avLst>
                <a:gd name="adj" fmla="val 14213"/>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tIns="288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48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歯 肉 炎</a:t>
              </a:r>
            </a:p>
          </p:txBody>
        </p:sp>
        <p:sp>
          <p:nvSpPr>
            <p:cNvPr id="8" name="テキスト ボックス 7">
              <a:extLst>
                <a:ext uri="{FF2B5EF4-FFF2-40B4-BE49-F238E27FC236}">
                  <a16:creationId xmlns:a16="http://schemas.microsoft.com/office/drawing/2014/main" id="{A665D92E-D13F-C7ED-DAF6-8CAFD9CFF933}"/>
                </a:ext>
              </a:extLst>
            </p:cNvPr>
            <p:cNvSpPr txBox="1"/>
            <p:nvPr/>
          </p:nvSpPr>
          <p:spPr>
            <a:xfrm>
              <a:off x="5433465" y="564986"/>
              <a:ext cx="2421315" cy="369332"/>
            </a:xfrm>
            <a:prstGeom prst="rect">
              <a:avLst/>
            </a:prstGeom>
            <a:no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しにくえん</a:t>
              </a:r>
            </a:p>
          </p:txBody>
        </p:sp>
      </p:grpSp>
      <p:sp>
        <p:nvSpPr>
          <p:cNvPr id="9" name="フリーフォーム: 図形 8">
            <a:extLst>
              <a:ext uri="{FF2B5EF4-FFF2-40B4-BE49-F238E27FC236}">
                <a16:creationId xmlns:a16="http://schemas.microsoft.com/office/drawing/2014/main" id="{A77237F0-62EB-8D8F-56AE-14201B3E464B}"/>
              </a:ext>
            </a:extLst>
          </p:cNvPr>
          <p:cNvSpPr/>
          <p:nvPr/>
        </p:nvSpPr>
        <p:spPr>
          <a:xfrm>
            <a:off x="4050341" y="3122841"/>
            <a:ext cx="2257622" cy="1437816"/>
          </a:xfrm>
          <a:custGeom>
            <a:avLst/>
            <a:gdLst>
              <a:gd name="connsiteX0" fmla="*/ 12613 w 2257622"/>
              <a:gd name="connsiteY0" fmla="*/ 1305385 h 1437816"/>
              <a:gd name="connsiteX1" fmla="*/ 88287 w 2257622"/>
              <a:gd name="connsiteY1" fmla="*/ 788276 h 1437816"/>
              <a:gd name="connsiteX2" fmla="*/ 315311 w 2257622"/>
              <a:gd name="connsiteY2" fmla="*/ 189187 h 1437816"/>
              <a:gd name="connsiteX3" fmla="*/ 781970 w 2257622"/>
              <a:gd name="connsiteY3" fmla="*/ 0 h 1437816"/>
              <a:gd name="connsiteX4" fmla="*/ 1507184 w 2257622"/>
              <a:gd name="connsiteY4" fmla="*/ 25225 h 1437816"/>
              <a:gd name="connsiteX5" fmla="*/ 1942312 w 2257622"/>
              <a:gd name="connsiteY5" fmla="*/ 447741 h 1437816"/>
              <a:gd name="connsiteX6" fmla="*/ 2213479 w 2257622"/>
              <a:gd name="connsiteY6" fmla="*/ 977463 h 1437816"/>
              <a:gd name="connsiteX7" fmla="*/ 2257622 w 2257622"/>
              <a:gd name="connsiteY7" fmla="*/ 1299079 h 1437816"/>
              <a:gd name="connsiteX8" fmla="*/ 1797269 w 2257622"/>
              <a:gd name="connsiteY8" fmla="*/ 1072056 h 1437816"/>
              <a:gd name="connsiteX9" fmla="*/ 1160342 w 2257622"/>
              <a:gd name="connsiteY9" fmla="*/ 977463 h 1437816"/>
              <a:gd name="connsiteX10" fmla="*/ 643233 w 2257622"/>
              <a:gd name="connsiteY10" fmla="*/ 1166649 h 1437816"/>
              <a:gd name="connsiteX11" fmla="*/ 170268 w 2257622"/>
              <a:gd name="connsiteY11" fmla="*/ 1437816 h 1437816"/>
              <a:gd name="connsiteX12" fmla="*/ 12613 w 2257622"/>
              <a:gd name="connsiteY12" fmla="*/ 1381060 h 1437816"/>
              <a:gd name="connsiteX13" fmla="*/ 37837 w 2257622"/>
              <a:gd name="connsiteY13" fmla="*/ 1368447 h 1437816"/>
              <a:gd name="connsiteX14" fmla="*/ 0 w 2257622"/>
              <a:gd name="connsiteY14" fmla="*/ 1242323 h 143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57622" h="1437816">
                <a:moveTo>
                  <a:pt x="12613" y="1305385"/>
                </a:moveTo>
                <a:lnTo>
                  <a:pt x="88287" y="788276"/>
                </a:lnTo>
                <a:lnTo>
                  <a:pt x="315311" y="189187"/>
                </a:lnTo>
                <a:lnTo>
                  <a:pt x="781970" y="0"/>
                </a:lnTo>
                <a:lnTo>
                  <a:pt x="1507184" y="25225"/>
                </a:lnTo>
                <a:lnTo>
                  <a:pt x="1942312" y="447741"/>
                </a:lnTo>
                <a:lnTo>
                  <a:pt x="2213479" y="977463"/>
                </a:lnTo>
                <a:lnTo>
                  <a:pt x="2257622" y="1299079"/>
                </a:lnTo>
                <a:lnTo>
                  <a:pt x="1797269" y="1072056"/>
                </a:lnTo>
                <a:lnTo>
                  <a:pt x="1160342" y="977463"/>
                </a:lnTo>
                <a:lnTo>
                  <a:pt x="643233" y="1166649"/>
                </a:lnTo>
                <a:lnTo>
                  <a:pt x="170268" y="1437816"/>
                </a:lnTo>
                <a:lnTo>
                  <a:pt x="12613" y="1381060"/>
                </a:lnTo>
                <a:lnTo>
                  <a:pt x="37837" y="1368447"/>
                </a:lnTo>
                <a:lnTo>
                  <a:pt x="0" y="1242323"/>
                </a:lnTo>
              </a:path>
            </a:pathLst>
          </a:cu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 name="フリーフォーム: 図形 9">
            <a:extLst>
              <a:ext uri="{FF2B5EF4-FFF2-40B4-BE49-F238E27FC236}">
                <a16:creationId xmlns:a16="http://schemas.microsoft.com/office/drawing/2014/main" id="{D3DC4C62-6DE5-8532-D5BA-112E4592E96C}"/>
              </a:ext>
            </a:extLst>
          </p:cNvPr>
          <p:cNvSpPr/>
          <p:nvPr/>
        </p:nvSpPr>
        <p:spPr>
          <a:xfrm>
            <a:off x="2303522" y="3381396"/>
            <a:ext cx="1601776" cy="1261241"/>
          </a:xfrm>
          <a:custGeom>
            <a:avLst/>
            <a:gdLst>
              <a:gd name="connsiteX0" fmla="*/ 44143 w 1601776"/>
              <a:gd name="connsiteY0" fmla="*/ 1059443 h 1261241"/>
              <a:gd name="connsiteX1" fmla="*/ 44143 w 1601776"/>
              <a:gd name="connsiteY1" fmla="*/ 1059443 h 1261241"/>
              <a:gd name="connsiteX2" fmla="*/ 63062 w 1601776"/>
              <a:gd name="connsiteY2" fmla="*/ 945931 h 1261241"/>
              <a:gd name="connsiteX3" fmla="*/ 170268 w 1601776"/>
              <a:gd name="connsiteY3" fmla="*/ 447741 h 1261241"/>
              <a:gd name="connsiteX4" fmla="*/ 454047 w 1601776"/>
              <a:gd name="connsiteY4" fmla="*/ 0 h 1261241"/>
              <a:gd name="connsiteX5" fmla="*/ 927012 w 1601776"/>
              <a:gd name="connsiteY5" fmla="*/ 0 h 1261241"/>
              <a:gd name="connsiteX6" fmla="*/ 1317997 w 1601776"/>
              <a:gd name="connsiteY6" fmla="*/ 618008 h 1261241"/>
              <a:gd name="connsiteX7" fmla="*/ 1601776 w 1601776"/>
              <a:gd name="connsiteY7" fmla="*/ 1154036 h 1261241"/>
              <a:gd name="connsiteX8" fmla="*/ 1122505 w 1601776"/>
              <a:gd name="connsiteY8" fmla="*/ 1034218 h 1261241"/>
              <a:gd name="connsiteX9" fmla="*/ 838725 w 1601776"/>
              <a:gd name="connsiteY9" fmla="*/ 655845 h 1261241"/>
              <a:gd name="connsiteX10" fmla="*/ 599090 w 1601776"/>
              <a:gd name="connsiteY10" fmla="*/ 605396 h 1261241"/>
              <a:gd name="connsiteX11" fmla="*/ 302698 w 1601776"/>
              <a:gd name="connsiteY11" fmla="*/ 870257 h 1261241"/>
              <a:gd name="connsiteX12" fmla="*/ 170268 w 1601776"/>
              <a:gd name="connsiteY12" fmla="*/ 1261241 h 1261241"/>
              <a:gd name="connsiteX13" fmla="*/ 0 w 1601776"/>
              <a:gd name="connsiteY13" fmla="*/ 1198179 h 126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01776" h="1261241">
                <a:moveTo>
                  <a:pt x="44143" y="1059443"/>
                </a:moveTo>
                <a:lnTo>
                  <a:pt x="44143" y="1059443"/>
                </a:lnTo>
                <a:lnTo>
                  <a:pt x="63062" y="945931"/>
                </a:lnTo>
                <a:lnTo>
                  <a:pt x="170268" y="447741"/>
                </a:lnTo>
                <a:lnTo>
                  <a:pt x="454047" y="0"/>
                </a:lnTo>
                <a:lnTo>
                  <a:pt x="927012" y="0"/>
                </a:lnTo>
                <a:lnTo>
                  <a:pt x="1317997" y="618008"/>
                </a:lnTo>
                <a:lnTo>
                  <a:pt x="1601776" y="1154036"/>
                </a:lnTo>
                <a:lnTo>
                  <a:pt x="1122505" y="1034218"/>
                </a:lnTo>
                <a:lnTo>
                  <a:pt x="838725" y="655845"/>
                </a:lnTo>
                <a:lnTo>
                  <a:pt x="599090" y="605396"/>
                </a:lnTo>
                <a:lnTo>
                  <a:pt x="302698" y="870257"/>
                </a:lnTo>
                <a:lnTo>
                  <a:pt x="170268" y="1261241"/>
                </a:lnTo>
                <a:lnTo>
                  <a:pt x="0" y="1198179"/>
                </a:lnTo>
              </a:path>
            </a:pathLst>
          </a:cu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1" name="フリーフォーム: 図形 10">
            <a:extLst>
              <a:ext uri="{FF2B5EF4-FFF2-40B4-BE49-F238E27FC236}">
                <a16:creationId xmlns:a16="http://schemas.microsoft.com/office/drawing/2014/main" id="{789CAB80-06C2-A3C6-A4FB-3DECEE5E2A89}"/>
              </a:ext>
            </a:extLst>
          </p:cNvPr>
          <p:cNvSpPr/>
          <p:nvPr/>
        </p:nvSpPr>
        <p:spPr>
          <a:xfrm>
            <a:off x="1004443" y="3583195"/>
            <a:ext cx="1141424" cy="1084667"/>
          </a:xfrm>
          <a:custGeom>
            <a:avLst/>
            <a:gdLst>
              <a:gd name="connsiteX0" fmla="*/ 81981 w 1141424"/>
              <a:gd name="connsiteY0" fmla="*/ 1084667 h 1084667"/>
              <a:gd name="connsiteX1" fmla="*/ 81981 w 1141424"/>
              <a:gd name="connsiteY1" fmla="*/ 1084667 h 1084667"/>
              <a:gd name="connsiteX2" fmla="*/ 0 w 1141424"/>
              <a:gd name="connsiteY2" fmla="*/ 227023 h 1084667"/>
              <a:gd name="connsiteX3" fmla="*/ 416210 w 1141424"/>
              <a:gd name="connsiteY3" fmla="*/ 0 h 1084667"/>
              <a:gd name="connsiteX4" fmla="*/ 1072055 w 1141424"/>
              <a:gd name="connsiteY4" fmla="*/ 340535 h 1084667"/>
              <a:gd name="connsiteX5" fmla="*/ 1141424 w 1141424"/>
              <a:gd name="connsiteY5" fmla="*/ 819806 h 1084667"/>
              <a:gd name="connsiteX6" fmla="*/ 1084668 w 1141424"/>
              <a:gd name="connsiteY6" fmla="*/ 1008993 h 1084667"/>
              <a:gd name="connsiteX7" fmla="*/ 668458 w 1141424"/>
              <a:gd name="connsiteY7" fmla="*/ 655845 h 1084667"/>
              <a:gd name="connsiteX8" fmla="*/ 416210 w 1141424"/>
              <a:gd name="connsiteY8" fmla="*/ 769357 h 1084667"/>
              <a:gd name="connsiteX9" fmla="*/ 163962 w 1141424"/>
              <a:gd name="connsiteY9" fmla="*/ 1008993 h 1084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1424" h="1084667">
                <a:moveTo>
                  <a:pt x="81981" y="1084667"/>
                </a:moveTo>
                <a:lnTo>
                  <a:pt x="81981" y="1084667"/>
                </a:lnTo>
                <a:lnTo>
                  <a:pt x="0" y="227023"/>
                </a:lnTo>
                <a:lnTo>
                  <a:pt x="416210" y="0"/>
                </a:lnTo>
                <a:lnTo>
                  <a:pt x="1072055" y="340535"/>
                </a:lnTo>
                <a:lnTo>
                  <a:pt x="1141424" y="819806"/>
                </a:lnTo>
                <a:lnTo>
                  <a:pt x="1084668" y="1008993"/>
                </a:lnTo>
                <a:lnTo>
                  <a:pt x="668458" y="655845"/>
                </a:lnTo>
                <a:lnTo>
                  <a:pt x="416210" y="769357"/>
                </a:lnTo>
                <a:lnTo>
                  <a:pt x="163962" y="1008993"/>
                </a:lnTo>
              </a:path>
            </a:pathLst>
          </a:cu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2" name="テキスト ボックス 11">
            <a:extLst>
              <a:ext uri="{FF2B5EF4-FFF2-40B4-BE49-F238E27FC236}">
                <a16:creationId xmlns:a16="http://schemas.microsoft.com/office/drawing/2014/main" id="{BA1A005D-827E-08D6-6C66-3C53A0747472}"/>
              </a:ext>
            </a:extLst>
          </p:cNvPr>
          <p:cNvSpPr txBox="1"/>
          <p:nvPr/>
        </p:nvSpPr>
        <p:spPr>
          <a:xfrm>
            <a:off x="7706185" y="1279213"/>
            <a:ext cx="2646878" cy="1440972"/>
          </a:xfrm>
          <a:prstGeom prst="rect">
            <a:avLst/>
          </a:prstGeom>
          <a:noFill/>
          <a:ln w="57150">
            <a:solidFill>
              <a:srgbClr val="FFFF00"/>
            </a:solidFill>
          </a:ln>
        </p:spPr>
        <p:txBody>
          <a:bodyPr wrap="none" rtlCol="0">
            <a:spAutoFit/>
          </a:bodyPr>
          <a:lstStyle/>
          <a:p>
            <a:pPr marL="0" marR="0" lvl="0" indent="0" algn="ctr" defTabSz="457200" rtl="0" eaLnBrk="1" fontAlgn="auto" latinLnBrk="0" hangingPunct="1">
              <a:lnSpc>
                <a:spcPts val="5500"/>
              </a:lnSpc>
              <a:spcBef>
                <a:spcPts val="0"/>
              </a:spcBef>
              <a:spcAft>
                <a:spcPts val="0"/>
              </a:spcAft>
              <a:buClrTx/>
              <a:buSzTx/>
              <a:buFontTx/>
              <a:buNone/>
              <a:tabLst/>
              <a:defRPr/>
            </a:pPr>
            <a:r>
              <a:rPr kumimoji="1" lang="ja-JP" altLang="en-US" sz="3200"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歯と歯ぐきの</a:t>
            </a:r>
            <a:endParaRPr kumimoji="1" lang="en-US" altLang="ja-JP" sz="3200"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457200" rtl="0" eaLnBrk="1" fontAlgn="auto" latinLnBrk="0" hangingPunct="1">
              <a:lnSpc>
                <a:spcPts val="5500"/>
              </a:lnSpc>
              <a:spcBef>
                <a:spcPts val="0"/>
              </a:spcBef>
              <a:spcAft>
                <a:spcPts val="0"/>
              </a:spcAft>
              <a:buClrTx/>
              <a:buSzTx/>
              <a:buFontTx/>
              <a:buNone/>
              <a:tabLst/>
              <a:defRPr/>
            </a:pPr>
            <a:r>
              <a:rPr kumimoji="1" lang="ja-JP" altLang="en-US" sz="3200"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さかい目</a:t>
            </a:r>
          </a:p>
        </p:txBody>
      </p:sp>
      <p:grpSp>
        <p:nvGrpSpPr>
          <p:cNvPr id="13" name="グループ化 12">
            <a:extLst>
              <a:ext uri="{FF2B5EF4-FFF2-40B4-BE49-F238E27FC236}">
                <a16:creationId xmlns:a16="http://schemas.microsoft.com/office/drawing/2014/main" id="{D37B00B1-21AB-1E83-E407-A403423C3D9E}"/>
              </a:ext>
            </a:extLst>
          </p:cNvPr>
          <p:cNvGrpSpPr/>
          <p:nvPr/>
        </p:nvGrpSpPr>
        <p:grpSpPr>
          <a:xfrm>
            <a:off x="8090905" y="3253486"/>
            <a:ext cx="1877437" cy="1040523"/>
            <a:chOff x="9355023" y="4073810"/>
            <a:chExt cx="1877437" cy="1040523"/>
          </a:xfrm>
          <a:solidFill>
            <a:schemeClr val="accent5">
              <a:lumMod val="75000"/>
            </a:schemeClr>
          </a:solidFill>
        </p:grpSpPr>
        <p:sp>
          <p:nvSpPr>
            <p:cNvPr id="14" name="テキスト ボックス 13">
              <a:extLst>
                <a:ext uri="{FF2B5EF4-FFF2-40B4-BE49-F238E27FC236}">
                  <a16:creationId xmlns:a16="http://schemas.microsoft.com/office/drawing/2014/main" id="{9718333B-78F4-139B-E490-3F53557CC9A1}"/>
                </a:ext>
              </a:extLst>
            </p:cNvPr>
            <p:cNvSpPr txBox="1"/>
            <p:nvPr/>
          </p:nvSpPr>
          <p:spPr>
            <a:xfrm>
              <a:off x="9355023" y="4073810"/>
              <a:ext cx="1877437" cy="1040523"/>
            </a:xfrm>
            <a:prstGeom prst="rect">
              <a:avLst/>
            </a:prstGeom>
            <a:grpFill/>
            <a:ln w="57150">
              <a:solidFill>
                <a:srgbClr val="FFFF00"/>
              </a:solidFill>
            </a:ln>
          </p:spPr>
          <p:txBody>
            <a:bodyPr wrap="none" rtlCol="0" anchor="b"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4400" b="1" i="0" u="none" strike="noStrike" kern="120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mn-cs"/>
                </a:rPr>
                <a:t>歯　垢</a:t>
              </a:r>
            </a:p>
          </p:txBody>
        </p:sp>
        <p:sp>
          <p:nvSpPr>
            <p:cNvPr id="15" name="テキスト ボックス 14">
              <a:extLst>
                <a:ext uri="{FF2B5EF4-FFF2-40B4-BE49-F238E27FC236}">
                  <a16:creationId xmlns:a16="http://schemas.microsoft.com/office/drawing/2014/main" id="{F2FE4DF3-AF77-51AE-CDDD-68EB09C80F95}"/>
                </a:ext>
              </a:extLst>
            </p:cNvPr>
            <p:cNvSpPr txBox="1"/>
            <p:nvPr/>
          </p:nvSpPr>
          <p:spPr>
            <a:xfrm>
              <a:off x="9606341" y="4105340"/>
              <a:ext cx="1397989" cy="369332"/>
            </a:xfrm>
            <a:prstGeom prst="rect">
              <a:avLst/>
            </a:prstGeom>
            <a:grp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rPr>
                <a:t>しこう</a:t>
              </a:r>
            </a:p>
          </p:txBody>
        </p:sp>
      </p:grpSp>
      <p:sp>
        <p:nvSpPr>
          <p:cNvPr id="16" name="テキスト ボックス 15">
            <a:extLst>
              <a:ext uri="{FF2B5EF4-FFF2-40B4-BE49-F238E27FC236}">
                <a16:creationId xmlns:a16="http://schemas.microsoft.com/office/drawing/2014/main" id="{7B435428-077D-444D-5619-10A7A1A27C35}"/>
              </a:ext>
            </a:extLst>
          </p:cNvPr>
          <p:cNvSpPr txBox="1"/>
          <p:nvPr/>
        </p:nvSpPr>
        <p:spPr>
          <a:xfrm>
            <a:off x="9088712" y="5029715"/>
            <a:ext cx="2426076" cy="144655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4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細菌の</a:t>
            </a:r>
            <a:endParaRPr kumimoji="1" lang="en-US" altLang="ja-JP" sz="4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4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かたまり</a:t>
            </a:r>
          </a:p>
        </p:txBody>
      </p:sp>
      <p:grpSp>
        <p:nvGrpSpPr>
          <p:cNvPr id="17" name="グループ化 16">
            <a:extLst>
              <a:ext uri="{FF2B5EF4-FFF2-40B4-BE49-F238E27FC236}">
                <a16:creationId xmlns:a16="http://schemas.microsoft.com/office/drawing/2014/main" id="{093AFE0B-ECC2-3C20-AAB9-153726EB8074}"/>
              </a:ext>
            </a:extLst>
          </p:cNvPr>
          <p:cNvGrpSpPr/>
          <p:nvPr/>
        </p:nvGrpSpPr>
        <p:grpSpPr>
          <a:xfrm>
            <a:off x="6373264" y="4573975"/>
            <a:ext cx="2885382" cy="2250832"/>
            <a:chOff x="302344" y="-440942"/>
            <a:chExt cx="3509826" cy="2737943"/>
          </a:xfrm>
        </p:grpSpPr>
        <p:pic>
          <p:nvPicPr>
            <p:cNvPr id="18" name="図 17" descr="時計 が含まれている画像&#10;&#10;説明は自動で生成されたものです">
              <a:extLst>
                <a:ext uri="{FF2B5EF4-FFF2-40B4-BE49-F238E27FC236}">
                  <a16:creationId xmlns:a16="http://schemas.microsoft.com/office/drawing/2014/main" id="{EC80C8DF-D9A6-0599-00DF-B1153BB9EDB5}"/>
                </a:ext>
              </a:extLst>
            </p:cNvPr>
            <p:cNvPicPr>
              <a:picLocks noChangeAspect="1"/>
            </p:cNvPicPr>
            <p:nvPr/>
          </p:nvPicPr>
          <p:blipFill>
            <a:blip r:embed="rId4" cstate="print">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rot="1301256" flipH="1">
              <a:off x="302344" y="246540"/>
              <a:ext cx="2325854" cy="1808240"/>
            </a:xfrm>
            <a:prstGeom prst="rect">
              <a:avLst/>
            </a:prstGeom>
          </p:spPr>
        </p:pic>
        <p:pic>
          <p:nvPicPr>
            <p:cNvPr id="19" name="図 18" descr="時計 が含まれている画像&#10;&#10;説明は自動で生成されたものです">
              <a:extLst>
                <a:ext uri="{FF2B5EF4-FFF2-40B4-BE49-F238E27FC236}">
                  <a16:creationId xmlns:a16="http://schemas.microsoft.com/office/drawing/2014/main" id="{85FC85E3-80F0-BE6F-D54F-CED0A93B4184}"/>
                </a:ext>
              </a:extLst>
            </p:cNvPr>
            <p:cNvPicPr>
              <a:picLocks noChangeAspect="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rot="20221460">
              <a:off x="1692204" y="488761"/>
              <a:ext cx="2119966" cy="1808240"/>
            </a:xfrm>
            <a:prstGeom prst="rect">
              <a:avLst/>
            </a:prstGeom>
          </p:spPr>
        </p:pic>
        <p:pic>
          <p:nvPicPr>
            <p:cNvPr id="20" name="図 19" descr="時計 が含まれている画像&#10;&#10;説明は自動で生成されたものです">
              <a:extLst>
                <a:ext uri="{FF2B5EF4-FFF2-40B4-BE49-F238E27FC236}">
                  <a16:creationId xmlns:a16="http://schemas.microsoft.com/office/drawing/2014/main" id="{86643DDC-894F-6858-AD05-3209B232752F}"/>
                </a:ext>
              </a:extLst>
            </p:cNvPr>
            <p:cNvPicPr>
              <a:picLocks noChangeAspect="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1080815" y="-440942"/>
              <a:ext cx="2119966" cy="1808240"/>
            </a:xfrm>
            <a:prstGeom prst="rect">
              <a:avLst/>
            </a:prstGeom>
          </p:spPr>
        </p:pic>
        <p:pic>
          <p:nvPicPr>
            <p:cNvPr id="21" name="図 20" descr="時計 が含まれている画像&#10;&#10;説明は自動で生成されたものです">
              <a:extLst>
                <a:ext uri="{FF2B5EF4-FFF2-40B4-BE49-F238E27FC236}">
                  <a16:creationId xmlns:a16="http://schemas.microsoft.com/office/drawing/2014/main" id="{94828D94-64F3-C389-1073-5A2773369D1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499645" y="-91692"/>
              <a:ext cx="2119966" cy="1808240"/>
            </a:xfrm>
            <a:prstGeom prst="rect">
              <a:avLst/>
            </a:prstGeom>
          </p:spPr>
        </p:pic>
      </p:grpSp>
      <p:sp>
        <p:nvSpPr>
          <p:cNvPr id="22" name="テキスト ボックス 21">
            <a:extLst>
              <a:ext uri="{FF2B5EF4-FFF2-40B4-BE49-F238E27FC236}">
                <a16:creationId xmlns:a16="http://schemas.microsoft.com/office/drawing/2014/main" id="{DC9617DA-5FED-6B24-0138-B140A61ACDC3}"/>
              </a:ext>
            </a:extLst>
          </p:cNvPr>
          <p:cNvSpPr txBox="1"/>
          <p:nvPr/>
        </p:nvSpPr>
        <p:spPr>
          <a:xfrm>
            <a:off x="9957397" y="4760736"/>
            <a:ext cx="6463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きん</a:t>
            </a:r>
          </a:p>
        </p:txBody>
      </p:sp>
      <p:sp>
        <p:nvSpPr>
          <p:cNvPr id="23" name="フリーフォーム: 図形 22">
            <a:extLst>
              <a:ext uri="{FF2B5EF4-FFF2-40B4-BE49-F238E27FC236}">
                <a16:creationId xmlns:a16="http://schemas.microsoft.com/office/drawing/2014/main" id="{BC453D4B-2C89-4952-EA58-42A697263EDA}"/>
              </a:ext>
            </a:extLst>
          </p:cNvPr>
          <p:cNvSpPr/>
          <p:nvPr/>
        </p:nvSpPr>
        <p:spPr>
          <a:xfrm>
            <a:off x="4033406" y="3113819"/>
            <a:ext cx="2257622" cy="1437816"/>
          </a:xfrm>
          <a:custGeom>
            <a:avLst/>
            <a:gdLst>
              <a:gd name="connsiteX0" fmla="*/ 12613 w 2257622"/>
              <a:gd name="connsiteY0" fmla="*/ 1305385 h 1437816"/>
              <a:gd name="connsiteX1" fmla="*/ 88287 w 2257622"/>
              <a:gd name="connsiteY1" fmla="*/ 788276 h 1437816"/>
              <a:gd name="connsiteX2" fmla="*/ 315311 w 2257622"/>
              <a:gd name="connsiteY2" fmla="*/ 189187 h 1437816"/>
              <a:gd name="connsiteX3" fmla="*/ 781970 w 2257622"/>
              <a:gd name="connsiteY3" fmla="*/ 0 h 1437816"/>
              <a:gd name="connsiteX4" fmla="*/ 1507184 w 2257622"/>
              <a:gd name="connsiteY4" fmla="*/ 25225 h 1437816"/>
              <a:gd name="connsiteX5" fmla="*/ 1942312 w 2257622"/>
              <a:gd name="connsiteY5" fmla="*/ 447741 h 1437816"/>
              <a:gd name="connsiteX6" fmla="*/ 2213479 w 2257622"/>
              <a:gd name="connsiteY6" fmla="*/ 977463 h 1437816"/>
              <a:gd name="connsiteX7" fmla="*/ 2257622 w 2257622"/>
              <a:gd name="connsiteY7" fmla="*/ 1299079 h 1437816"/>
              <a:gd name="connsiteX8" fmla="*/ 1797269 w 2257622"/>
              <a:gd name="connsiteY8" fmla="*/ 1072056 h 1437816"/>
              <a:gd name="connsiteX9" fmla="*/ 1160342 w 2257622"/>
              <a:gd name="connsiteY9" fmla="*/ 977463 h 1437816"/>
              <a:gd name="connsiteX10" fmla="*/ 643233 w 2257622"/>
              <a:gd name="connsiteY10" fmla="*/ 1166649 h 1437816"/>
              <a:gd name="connsiteX11" fmla="*/ 170268 w 2257622"/>
              <a:gd name="connsiteY11" fmla="*/ 1437816 h 1437816"/>
              <a:gd name="connsiteX12" fmla="*/ 12613 w 2257622"/>
              <a:gd name="connsiteY12" fmla="*/ 1381060 h 1437816"/>
              <a:gd name="connsiteX13" fmla="*/ 37837 w 2257622"/>
              <a:gd name="connsiteY13" fmla="*/ 1368447 h 1437816"/>
              <a:gd name="connsiteX14" fmla="*/ 0 w 2257622"/>
              <a:gd name="connsiteY14" fmla="*/ 1242323 h 143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57622" h="1437816">
                <a:moveTo>
                  <a:pt x="12613" y="1305385"/>
                </a:moveTo>
                <a:lnTo>
                  <a:pt x="88287" y="788276"/>
                </a:lnTo>
                <a:lnTo>
                  <a:pt x="315311" y="189187"/>
                </a:lnTo>
                <a:lnTo>
                  <a:pt x="781970" y="0"/>
                </a:lnTo>
                <a:lnTo>
                  <a:pt x="1507184" y="25225"/>
                </a:lnTo>
                <a:lnTo>
                  <a:pt x="1942312" y="447741"/>
                </a:lnTo>
                <a:lnTo>
                  <a:pt x="2213479" y="977463"/>
                </a:lnTo>
                <a:lnTo>
                  <a:pt x="2257622" y="1299079"/>
                </a:lnTo>
                <a:lnTo>
                  <a:pt x="1797269" y="1072056"/>
                </a:lnTo>
                <a:lnTo>
                  <a:pt x="1160342" y="977463"/>
                </a:lnTo>
                <a:lnTo>
                  <a:pt x="643233" y="1166649"/>
                </a:lnTo>
                <a:lnTo>
                  <a:pt x="170268" y="1437816"/>
                </a:lnTo>
                <a:lnTo>
                  <a:pt x="12613" y="1381060"/>
                </a:lnTo>
                <a:lnTo>
                  <a:pt x="37837" y="1368447"/>
                </a:lnTo>
                <a:lnTo>
                  <a:pt x="0" y="1242323"/>
                </a:lnTo>
              </a:path>
            </a:pathLst>
          </a:custGeom>
          <a:solidFill>
            <a:srgbClr val="2E75B6">
              <a:alpha val="47059"/>
            </a:srgbClr>
          </a:solid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4" name="フリーフォーム: 図形 23">
            <a:extLst>
              <a:ext uri="{FF2B5EF4-FFF2-40B4-BE49-F238E27FC236}">
                <a16:creationId xmlns:a16="http://schemas.microsoft.com/office/drawing/2014/main" id="{1137D069-0B1A-1F29-E0D2-0224277BCBE1}"/>
              </a:ext>
            </a:extLst>
          </p:cNvPr>
          <p:cNvSpPr/>
          <p:nvPr/>
        </p:nvSpPr>
        <p:spPr>
          <a:xfrm>
            <a:off x="2286587" y="3372374"/>
            <a:ext cx="1601776" cy="1261241"/>
          </a:xfrm>
          <a:custGeom>
            <a:avLst/>
            <a:gdLst>
              <a:gd name="connsiteX0" fmla="*/ 44143 w 1601776"/>
              <a:gd name="connsiteY0" fmla="*/ 1059443 h 1261241"/>
              <a:gd name="connsiteX1" fmla="*/ 44143 w 1601776"/>
              <a:gd name="connsiteY1" fmla="*/ 1059443 h 1261241"/>
              <a:gd name="connsiteX2" fmla="*/ 63062 w 1601776"/>
              <a:gd name="connsiteY2" fmla="*/ 945931 h 1261241"/>
              <a:gd name="connsiteX3" fmla="*/ 170268 w 1601776"/>
              <a:gd name="connsiteY3" fmla="*/ 447741 h 1261241"/>
              <a:gd name="connsiteX4" fmla="*/ 454047 w 1601776"/>
              <a:gd name="connsiteY4" fmla="*/ 0 h 1261241"/>
              <a:gd name="connsiteX5" fmla="*/ 927012 w 1601776"/>
              <a:gd name="connsiteY5" fmla="*/ 0 h 1261241"/>
              <a:gd name="connsiteX6" fmla="*/ 1317997 w 1601776"/>
              <a:gd name="connsiteY6" fmla="*/ 618008 h 1261241"/>
              <a:gd name="connsiteX7" fmla="*/ 1601776 w 1601776"/>
              <a:gd name="connsiteY7" fmla="*/ 1154036 h 1261241"/>
              <a:gd name="connsiteX8" fmla="*/ 1122505 w 1601776"/>
              <a:gd name="connsiteY8" fmla="*/ 1034218 h 1261241"/>
              <a:gd name="connsiteX9" fmla="*/ 838725 w 1601776"/>
              <a:gd name="connsiteY9" fmla="*/ 655845 h 1261241"/>
              <a:gd name="connsiteX10" fmla="*/ 599090 w 1601776"/>
              <a:gd name="connsiteY10" fmla="*/ 605396 h 1261241"/>
              <a:gd name="connsiteX11" fmla="*/ 302698 w 1601776"/>
              <a:gd name="connsiteY11" fmla="*/ 870257 h 1261241"/>
              <a:gd name="connsiteX12" fmla="*/ 170268 w 1601776"/>
              <a:gd name="connsiteY12" fmla="*/ 1261241 h 1261241"/>
              <a:gd name="connsiteX13" fmla="*/ 0 w 1601776"/>
              <a:gd name="connsiteY13" fmla="*/ 1198179 h 126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01776" h="1261241">
                <a:moveTo>
                  <a:pt x="44143" y="1059443"/>
                </a:moveTo>
                <a:lnTo>
                  <a:pt x="44143" y="1059443"/>
                </a:lnTo>
                <a:lnTo>
                  <a:pt x="63062" y="945931"/>
                </a:lnTo>
                <a:lnTo>
                  <a:pt x="170268" y="447741"/>
                </a:lnTo>
                <a:lnTo>
                  <a:pt x="454047" y="0"/>
                </a:lnTo>
                <a:lnTo>
                  <a:pt x="927012" y="0"/>
                </a:lnTo>
                <a:lnTo>
                  <a:pt x="1317997" y="618008"/>
                </a:lnTo>
                <a:lnTo>
                  <a:pt x="1601776" y="1154036"/>
                </a:lnTo>
                <a:lnTo>
                  <a:pt x="1122505" y="1034218"/>
                </a:lnTo>
                <a:lnTo>
                  <a:pt x="838725" y="655845"/>
                </a:lnTo>
                <a:lnTo>
                  <a:pt x="599090" y="605396"/>
                </a:lnTo>
                <a:lnTo>
                  <a:pt x="302698" y="870257"/>
                </a:lnTo>
                <a:lnTo>
                  <a:pt x="170268" y="1261241"/>
                </a:lnTo>
                <a:lnTo>
                  <a:pt x="0" y="1198179"/>
                </a:lnTo>
              </a:path>
            </a:pathLst>
          </a:custGeom>
          <a:solidFill>
            <a:srgbClr val="2E75B6">
              <a:alpha val="47059"/>
            </a:srgbClr>
          </a:solid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5" name="フリーフォーム: 図形 24">
            <a:extLst>
              <a:ext uri="{FF2B5EF4-FFF2-40B4-BE49-F238E27FC236}">
                <a16:creationId xmlns:a16="http://schemas.microsoft.com/office/drawing/2014/main" id="{693CE940-09B1-5426-E95B-A3182830DB03}"/>
              </a:ext>
            </a:extLst>
          </p:cNvPr>
          <p:cNvSpPr/>
          <p:nvPr/>
        </p:nvSpPr>
        <p:spPr>
          <a:xfrm>
            <a:off x="987508" y="3574173"/>
            <a:ext cx="1141424" cy="1084667"/>
          </a:xfrm>
          <a:custGeom>
            <a:avLst/>
            <a:gdLst>
              <a:gd name="connsiteX0" fmla="*/ 81981 w 1141424"/>
              <a:gd name="connsiteY0" fmla="*/ 1084667 h 1084667"/>
              <a:gd name="connsiteX1" fmla="*/ 81981 w 1141424"/>
              <a:gd name="connsiteY1" fmla="*/ 1084667 h 1084667"/>
              <a:gd name="connsiteX2" fmla="*/ 0 w 1141424"/>
              <a:gd name="connsiteY2" fmla="*/ 227023 h 1084667"/>
              <a:gd name="connsiteX3" fmla="*/ 416210 w 1141424"/>
              <a:gd name="connsiteY3" fmla="*/ 0 h 1084667"/>
              <a:gd name="connsiteX4" fmla="*/ 1072055 w 1141424"/>
              <a:gd name="connsiteY4" fmla="*/ 340535 h 1084667"/>
              <a:gd name="connsiteX5" fmla="*/ 1141424 w 1141424"/>
              <a:gd name="connsiteY5" fmla="*/ 819806 h 1084667"/>
              <a:gd name="connsiteX6" fmla="*/ 1084668 w 1141424"/>
              <a:gd name="connsiteY6" fmla="*/ 1008993 h 1084667"/>
              <a:gd name="connsiteX7" fmla="*/ 668458 w 1141424"/>
              <a:gd name="connsiteY7" fmla="*/ 655845 h 1084667"/>
              <a:gd name="connsiteX8" fmla="*/ 416210 w 1141424"/>
              <a:gd name="connsiteY8" fmla="*/ 769357 h 1084667"/>
              <a:gd name="connsiteX9" fmla="*/ 163962 w 1141424"/>
              <a:gd name="connsiteY9" fmla="*/ 1008993 h 1084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1424" h="1084667">
                <a:moveTo>
                  <a:pt x="81981" y="1084667"/>
                </a:moveTo>
                <a:lnTo>
                  <a:pt x="81981" y="1084667"/>
                </a:lnTo>
                <a:lnTo>
                  <a:pt x="0" y="227023"/>
                </a:lnTo>
                <a:lnTo>
                  <a:pt x="416210" y="0"/>
                </a:lnTo>
                <a:lnTo>
                  <a:pt x="1072055" y="340535"/>
                </a:lnTo>
                <a:lnTo>
                  <a:pt x="1141424" y="819806"/>
                </a:lnTo>
                <a:lnTo>
                  <a:pt x="1084668" y="1008993"/>
                </a:lnTo>
                <a:lnTo>
                  <a:pt x="668458" y="655845"/>
                </a:lnTo>
                <a:lnTo>
                  <a:pt x="416210" y="769357"/>
                </a:lnTo>
                <a:lnTo>
                  <a:pt x="163962" y="1008993"/>
                </a:lnTo>
              </a:path>
            </a:pathLst>
          </a:custGeom>
          <a:solidFill>
            <a:srgbClr val="2E75B6">
              <a:alpha val="47059"/>
            </a:srgbClr>
          </a:solid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0795995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randombar(horizontal)">
                                      <p:cBhvr>
                                        <p:cTn id="16" dur="500"/>
                                        <p:tgtEl>
                                          <p:spTgt spid="12"/>
                                        </p:tgtEl>
                                      </p:cBhvr>
                                    </p:animEffect>
                                  </p:childTnLst>
                                </p:cTn>
                              </p:par>
                            </p:childTnLst>
                          </p:cTn>
                        </p:par>
                        <p:par>
                          <p:cTn id="17" fill="hold">
                            <p:stCondLst>
                              <p:cond delay="500"/>
                            </p:stCondLst>
                            <p:childTnLst>
                              <p:par>
                                <p:cTn id="18" presetID="26" presetClass="emph" presetSubtype="0" repeatCount="5000" fill="hold" grpId="1" nodeType="afterEffect">
                                  <p:stCondLst>
                                    <p:cond delay="0"/>
                                  </p:stCondLst>
                                  <p:childTnLst>
                                    <p:animEffect transition="out" filter="fade">
                                      <p:cBhvr>
                                        <p:cTn id="19" dur="500" tmFilter="0, 0; .2, .5; .8, .5; 1, 0"/>
                                        <p:tgtEl>
                                          <p:spTgt spid="11"/>
                                        </p:tgtEl>
                                      </p:cBhvr>
                                    </p:animEffect>
                                    <p:animScale>
                                      <p:cBhvr>
                                        <p:cTn id="20" dur="250" autoRev="1" fill="hold"/>
                                        <p:tgtEl>
                                          <p:spTgt spid="11"/>
                                        </p:tgtEl>
                                      </p:cBhvr>
                                      <p:by x="105000" y="105000"/>
                                    </p:animScale>
                                  </p:childTnLst>
                                </p:cTn>
                              </p:par>
                              <p:par>
                                <p:cTn id="21" presetID="26" presetClass="emph" presetSubtype="0" repeatCount="5000" fill="hold" grpId="1" nodeType="withEffect">
                                  <p:stCondLst>
                                    <p:cond delay="0"/>
                                  </p:stCondLst>
                                  <p:childTnLst>
                                    <p:animEffect transition="out" filter="fade">
                                      <p:cBhvr>
                                        <p:cTn id="22" dur="500" tmFilter="0, 0; .2, .5; .8, .5; 1, 0"/>
                                        <p:tgtEl>
                                          <p:spTgt spid="10"/>
                                        </p:tgtEl>
                                      </p:cBhvr>
                                    </p:animEffect>
                                    <p:animScale>
                                      <p:cBhvr>
                                        <p:cTn id="23" dur="250" autoRev="1" fill="hold"/>
                                        <p:tgtEl>
                                          <p:spTgt spid="10"/>
                                        </p:tgtEl>
                                      </p:cBhvr>
                                      <p:by x="105000" y="105000"/>
                                    </p:animScale>
                                  </p:childTnLst>
                                </p:cTn>
                              </p:par>
                              <p:par>
                                <p:cTn id="24" presetID="26" presetClass="emph" presetSubtype="0" repeatCount="5000" fill="hold" grpId="1" nodeType="withEffect">
                                  <p:stCondLst>
                                    <p:cond delay="0"/>
                                  </p:stCondLst>
                                  <p:childTnLst>
                                    <p:animEffect transition="out" filter="fade">
                                      <p:cBhvr>
                                        <p:cTn id="25" dur="500" tmFilter="0, 0; .2, .5; .8, .5; 1, 0"/>
                                        <p:tgtEl>
                                          <p:spTgt spid="9"/>
                                        </p:tgtEl>
                                      </p:cBhvr>
                                    </p:animEffect>
                                    <p:animScale>
                                      <p:cBhvr>
                                        <p:cTn id="26" dur="250" autoRev="1" fill="hold"/>
                                        <p:tgtEl>
                                          <p:spTgt spid="9"/>
                                        </p:tgtEl>
                                      </p:cBhvr>
                                      <p:by x="105000" y="105000"/>
                                    </p:animScale>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randombar(horizontal)">
                                      <p:cBhvr>
                                        <p:cTn id="31" dur="500"/>
                                        <p:tgtEl>
                                          <p:spTgt spid="25"/>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randombar(horizontal)">
                                      <p:cBhvr>
                                        <p:cTn id="34" dur="500"/>
                                        <p:tgtEl>
                                          <p:spTgt spid="24"/>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randombar(horizontal)">
                                      <p:cBhvr>
                                        <p:cTn id="37" dur="500"/>
                                        <p:tgtEl>
                                          <p:spTgt spid="23"/>
                                        </p:tgtEl>
                                      </p:cBhvr>
                                    </p:animEffect>
                                  </p:childTnLst>
                                </p:cTn>
                              </p:par>
                              <p:par>
                                <p:cTn id="38" presetID="14" presetClass="entr" presetSubtype="10"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randombar(horizontal)">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randombar(horizontal)">
                                      <p:cBhvr>
                                        <p:cTn id="45" dur="500"/>
                                        <p:tgtEl>
                                          <p:spTgt spid="17"/>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randombar(horizontal)">
                                      <p:cBhvr>
                                        <p:cTn id="48" dur="500"/>
                                        <p:tgtEl>
                                          <p:spTgt spid="16"/>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randombar(horizontal)">
                                      <p:cBhvr>
                                        <p:cTn id="5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P spid="11" grpId="0" animBg="1"/>
      <p:bldP spid="11" grpId="1" animBg="1"/>
      <p:bldP spid="12" grpId="0" animBg="1"/>
      <p:bldP spid="16" grpId="0"/>
      <p:bldP spid="22" grpId="0"/>
      <p:bldP spid="23" grpId="0" animBg="1"/>
      <p:bldP spid="24" grpId="0" animBg="1"/>
      <p:bldP spid="25" grpId="0" animBg="1"/>
    </p:bldLst>
  </p:timing>
</p:sld>
</file>

<file path=ppt/theme/theme1.xml><?xml version="1.0" encoding="utf-8"?>
<a:theme xmlns:a="http://schemas.openxmlformats.org/drawingml/2006/main" name="1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1353</TotalTime>
  <Words>1490</Words>
  <Application>Microsoft Office PowerPoint</Application>
  <PresentationFormat>ワイド画面</PresentationFormat>
  <Paragraphs>315</Paragraphs>
  <Slides>38</Slides>
  <Notes>25</Notes>
  <HiddenSlides>0</HiddenSlides>
  <MMClips>1</MMClips>
  <ScaleCrop>false</ScaleCrop>
  <HeadingPairs>
    <vt:vector size="8" baseType="variant">
      <vt:variant>
        <vt:lpstr>使用されているフォント</vt:lpstr>
      </vt:variant>
      <vt:variant>
        <vt:i4>10</vt:i4>
      </vt:variant>
      <vt:variant>
        <vt:lpstr>テーマ</vt:lpstr>
      </vt:variant>
      <vt:variant>
        <vt:i4>1</vt:i4>
      </vt:variant>
      <vt:variant>
        <vt:lpstr>埋め込まれた OLE サーバー</vt:lpstr>
      </vt:variant>
      <vt:variant>
        <vt:i4>1</vt:i4>
      </vt:variant>
      <vt:variant>
        <vt:lpstr>スライド タイトル</vt:lpstr>
      </vt:variant>
      <vt:variant>
        <vt:i4>38</vt:i4>
      </vt:variant>
    </vt:vector>
  </HeadingPairs>
  <TitlesOfParts>
    <vt:vector size="50" baseType="lpstr">
      <vt:lpstr>BIZ UDPゴシック</vt:lpstr>
      <vt:lpstr>HG丸ｺﾞｼｯｸM-PRO</vt:lpstr>
      <vt:lpstr>ＭＳ 明朝</vt:lpstr>
      <vt:lpstr>ヒラギノ角ゴ Pro W3</vt:lpstr>
      <vt:lpstr>游ゴシック</vt:lpstr>
      <vt:lpstr>游ゴシック Light</vt:lpstr>
      <vt:lpstr>Arial</vt:lpstr>
      <vt:lpstr>Calibri</vt:lpstr>
      <vt:lpstr>Calibri Light</vt:lpstr>
      <vt:lpstr>Century</vt:lpstr>
      <vt:lpstr>1_Office テーマ</vt:lpstr>
      <vt:lpstr>Image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タイトル</dc:title>
  <dc:creator>Haruhito Omure</dc:creator>
  <cp:lastModifiedBy>Omure Haruhito</cp:lastModifiedBy>
  <cp:revision>80</cp:revision>
  <dcterms:created xsi:type="dcterms:W3CDTF">2023-04-28T13:03:18Z</dcterms:created>
  <dcterms:modified xsi:type="dcterms:W3CDTF">2025-05-29T22:35:46Z</dcterms:modified>
</cp:coreProperties>
</file>