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9770" r:id="rId2"/>
    <p:sldId id="9773" r:id="rId3"/>
    <p:sldId id="269" r:id="rId4"/>
    <p:sldId id="9800" r:id="rId5"/>
    <p:sldId id="9801" r:id="rId6"/>
    <p:sldId id="9802" r:id="rId7"/>
    <p:sldId id="9803" r:id="rId8"/>
    <p:sldId id="9804" r:id="rId9"/>
    <p:sldId id="9805" r:id="rId10"/>
    <p:sldId id="9806" r:id="rId11"/>
    <p:sldId id="9807" r:id="rId12"/>
    <p:sldId id="9808" r:id="rId13"/>
    <p:sldId id="9812" r:id="rId14"/>
    <p:sldId id="9809" r:id="rId15"/>
    <p:sldId id="9810" r:id="rId16"/>
    <p:sldId id="9813" r:id="rId17"/>
    <p:sldId id="9774" r:id="rId18"/>
    <p:sldId id="9775" r:id="rId19"/>
    <p:sldId id="9776" r:id="rId20"/>
    <p:sldId id="9777" r:id="rId21"/>
    <p:sldId id="9778" r:id="rId22"/>
    <p:sldId id="9779" r:id="rId23"/>
    <p:sldId id="9781" r:id="rId24"/>
    <p:sldId id="9780" r:id="rId25"/>
    <p:sldId id="9782" r:id="rId26"/>
    <p:sldId id="9783" r:id="rId27"/>
    <p:sldId id="9784" r:id="rId28"/>
    <p:sldId id="9785" r:id="rId29"/>
    <p:sldId id="9786" r:id="rId30"/>
    <p:sldId id="9772"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9966FF"/>
    <a:srgbClr val="FF6699"/>
    <a:srgbClr val="FFFFCC"/>
    <a:srgbClr val="00FF00"/>
    <a:srgbClr val="0066FF"/>
    <a:srgbClr val="E1CCF0"/>
    <a:srgbClr val="FF3300"/>
    <a:srgbClr val="4472C4"/>
    <a:srgbClr val="E2A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4" autoAdjust="0"/>
    <p:restoredTop sz="85129" autoAdjust="0"/>
  </p:normalViewPr>
  <p:slideViewPr>
    <p:cSldViewPr snapToGrid="0">
      <p:cViewPr varScale="1">
        <p:scale>
          <a:sx n="86" d="100"/>
          <a:sy n="86" d="100"/>
        </p:scale>
        <p:origin x="104" y="588"/>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男</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014-4B1B-A2F7-F6F143ACEC01}"/>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2-5014-4B1B-A2F7-F6F143ACEC01}"/>
              </c:ext>
            </c:extLst>
          </c:dPt>
          <c:dPt>
            <c:idx val="2"/>
            <c:bubble3D val="0"/>
            <c:spPr>
              <a:solidFill>
                <a:srgbClr val="FF6699"/>
              </a:solidFill>
              <a:ln w="19050">
                <a:solidFill>
                  <a:schemeClr val="lt1"/>
                </a:solidFill>
              </a:ln>
              <a:effectLst/>
            </c:spPr>
            <c:extLst>
              <c:ext xmlns:c16="http://schemas.microsoft.com/office/drawing/2014/chart" uri="{C3380CC4-5D6E-409C-BE32-E72D297353CC}">
                <c16:uniqueId val="{00000003-5014-4B1B-A2F7-F6F143ACEC01}"/>
              </c:ext>
            </c:extLst>
          </c:dPt>
          <c:dPt>
            <c:idx val="3"/>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4-5014-4B1B-A2F7-F6F143ACEC01}"/>
              </c:ext>
            </c:extLst>
          </c:dPt>
          <c:dPt>
            <c:idx val="4"/>
            <c:bubble3D val="0"/>
            <c:spPr>
              <a:solidFill>
                <a:srgbClr val="9966FF"/>
              </a:solidFill>
              <a:ln w="19050">
                <a:solidFill>
                  <a:schemeClr val="lt1"/>
                </a:solidFill>
              </a:ln>
              <a:effectLst/>
            </c:spPr>
            <c:extLst>
              <c:ext xmlns:c16="http://schemas.microsoft.com/office/drawing/2014/chart" uri="{C3380CC4-5D6E-409C-BE32-E72D297353CC}">
                <c16:uniqueId val="{00000005-5014-4B1B-A2F7-F6F143ACEC01}"/>
              </c:ext>
            </c:extLst>
          </c:dPt>
          <c:dPt>
            <c:idx val="5"/>
            <c:bubble3D val="0"/>
            <c:spPr>
              <a:solidFill>
                <a:srgbClr val="FFCCFF"/>
              </a:solidFill>
              <a:ln w="19050">
                <a:solidFill>
                  <a:schemeClr val="lt1"/>
                </a:solidFill>
              </a:ln>
              <a:effectLst/>
            </c:spPr>
            <c:extLst>
              <c:ext xmlns:c16="http://schemas.microsoft.com/office/drawing/2014/chart" uri="{C3380CC4-5D6E-409C-BE32-E72D297353CC}">
                <c16:uniqueId val="{00000006-5014-4B1B-A2F7-F6F143ACEC01}"/>
              </c:ext>
            </c:extLst>
          </c:dPt>
          <c:dPt>
            <c:idx val="6"/>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7-5014-4B1B-A2F7-F6F143ACEC01}"/>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転倒</c:v>
                </c:pt>
                <c:pt idx="1">
                  <c:v>人に衝突</c:v>
                </c:pt>
                <c:pt idx="2">
                  <c:v>物に衝突</c:v>
                </c:pt>
                <c:pt idx="3">
                  <c:v>相手の足・手が当たる</c:v>
                </c:pt>
                <c:pt idx="4">
                  <c:v>ラケットが当たる</c:v>
                </c:pt>
                <c:pt idx="5">
                  <c:v>ボールが当たる</c:v>
                </c:pt>
                <c:pt idx="6">
                  <c:v>その他</c:v>
                </c:pt>
              </c:strCache>
            </c:strRef>
          </c:cat>
          <c:val>
            <c:numRef>
              <c:f>Sheet1!$B$2:$B$8</c:f>
              <c:numCache>
                <c:formatCode>0%</c:formatCode>
                <c:ptCount val="7"/>
                <c:pt idx="0">
                  <c:v>0.21</c:v>
                </c:pt>
                <c:pt idx="1">
                  <c:v>0.17</c:v>
                </c:pt>
                <c:pt idx="2">
                  <c:v>0.14000000000000001</c:v>
                </c:pt>
                <c:pt idx="3">
                  <c:v>0.13</c:v>
                </c:pt>
                <c:pt idx="4">
                  <c:v>7.0000000000000007E-2</c:v>
                </c:pt>
                <c:pt idx="5">
                  <c:v>0.05</c:v>
                </c:pt>
                <c:pt idx="6">
                  <c:v>0.23</c:v>
                </c:pt>
              </c:numCache>
            </c:numRef>
          </c:val>
          <c:extLst>
            <c:ext xmlns:c16="http://schemas.microsoft.com/office/drawing/2014/chart" uri="{C3380CC4-5D6E-409C-BE32-E72D297353CC}">
              <c16:uniqueId val="{00000000-5014-4B1B-A2F7-F6F143ACEC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女</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D6B-47A6-BB48-78432768FE0D}"/>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0D6B-47A6-BB48-78432768FE0D}"/>
              </c:ext>
            </c:extLst>
          </c:dPt>
          <c:dPt>
            <c:idx val="2"/>
            <c:bubble3D val="0"/>
            <c:spPr>
              <a:solidFill>
                <a:srgbClr val="FF6699"/>
              </a:solidFill>
              <a:ln w="19050">
                <a:solidFill>
                  <a:schemeClr val="lt1"/>
                </a:solidFill>
              </a:ln>
              <a:effectLst/>
            </c:spPr>
            <c:extLst>
              <c:ext xmlns:c16="http://schemas.microsoft.com/office/drawing/2014/chart" uri="{C3380CC4-5D6E-409C-BE32-E72D297353CC}">
                <c16:uniqueId val="{00000005-0D6B-47A6-BB48-78432768FE0D}"/>
              </c:ext>
            </c:extLst>
          </c:dPt>
          <c:dPt>
            <c:idx val="3"/>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7-0D6B-47A6-BB48-78432768FE0D}"/>
              </c:ext>
            </c:extLst>
          </c:dPt>
          <c:dPt>
            <c:idx val="4"/>
            <c:bubble3D val="0"/>
            <c:spPr>
              <a:solidFill>
                <a:srgbClr val="9966FF"/>
              </a:solidFill>
              <a:ln w="19050">
                <a:solidFill>
                  <a:schemeClr val="lt1"/>
                </a:solidFill>
              </a:ln>
              <a:effectLst/>
            </c:spPr>
            <c:extLst>
              <c:ext xmlns:c16="http://schemas.microsoft.com/office/drawing/2014/chart" uri="{C3380CC4-5D6E-409C-BE32-E72D297353CC}">
                <c16:uniqueId val="{00000009-0D6B-47A6-BB48-78432768FE0D}"/>
              </c:ext>
            </c:extLst>
          </c:dPt>
          <c:dPt>
            <c:idx val="5"/>
            <c:bubble3D val="0"/>
            <c:spPr>
              <a:solidFill>
                <a:srgbClr val="FFCCFF"/>
              </a:solidFill>
              <a:ln w="19050">
                <a:solidFill>
                  <a:schemeClr val="lt1"/>
                </a:solidFill>
              </a:ln>
              <a:effectLst/>
            </c:spPr>
            <c:extLst>
              <c:ext xmlns:c16="http://schemas.microsoft.com/office/drawing/2014/chart" uri="{C3380CC4-5D6E-409C-BE32-E72D297353CC}">
                <c16:uniqueId val="{0000000B-0D6B-47A6-BB48-78432768FE0D}"/>
              </c:ext>
            </c:extLst>
          </c:dPt>
          <c:dPt>
            <c:idx val="6"/>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D-0D6B-47A6-BB48-78432768FE0D}"/>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転倒</c:v>
                </c:pt>
                <c:pt idx="1">
                  <c:v>人に衝突</c:v>
                </c:pt>
                <c:pt idx="2">
                  <c:v>物に衝突</c:v>
                </c:pt>
                <c:pt idx="3">
                  <c:v>相手の足・手が当たる</c:v>
                </c:pt>
                <c:pt idx="4">
                  <c:v>ラケットが当たる</c:v>
                </c:pt>
                <c:pt idx="5">
                  <c:v>ボールが当たる</c:v>
                </c:pt>
                <c:pt idx="6">
                  <c:v>その他</c:v>
                </c:pt>
              </c:strCache>
            </c:strRef>
          </c:cat>
          <c:val>
            <c:numRef>
              <c:f>Sheet1!$B$2:$B$8</c:f>
              <c:numCache>
                <c:formatCode>0%</c:formatCode>
                <c:ptCount val="7"/>
                <c:pt idx="0">
                  <c:v>0.22</c:v>
                </c:pt>
                <c:pt idx="1">
                  <c:v>0.17</c:v>
                </c:pt>
                <c:pt idx="2">
                  <c:v>0.17</c:v>
                </c:pt>
                <c:pt idx="3">
                  <c:v>0.12</c:v>
                </c:pt>
                <c:pt idx="4">
                  <c:v>0.1</c:v>
                </c:pt>
                <c:pt idx="5">
                  <c:v>0.03</c:v>
                </c:pt>
                <c:pt idx="6">
                  <c:v>0.19</c:v>
                </c:pt>
              </c:numCache>
            </c:numRef>
          </c:val>
          <c:extLst>
            <c:ext xmlns:c16="http://schemas.microsoft.com/office/drawing/2014/chart" uri="{C3380CC4-5D6E-409C-BE32-E72D297353CC}">
              <c16:uniqueId val="{0000000E-0D6B-47A6-BB48-78432768FE0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全体</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5C02-4137-A31A-F5BFF42F993E}"/>
              </c:ext>
            </c:extLst>
          </c:dPt>
          <c:dPt>
            <c:idx val="1"/>
            <c:bubble3D val="0"/>
            <c:spPr>
              <a:solidFill>
                <a:srgbClr val="00B050"/>
              </a:solidFill>
              <a:ln w="19050">
                <a:solidFill>
                  <a:schemeClr val="lt1"/>
                </a:solidFill>
              </a:ln>
              <a:effectLst/>
            </c:spPr>
            <c:extLst>
              <c:ext xmlns:c16="http://schemas.microsoft.com/office/drawing/2014/chart" uri="{C3380CC4-5D6E-409C-BE32-E72D297353CC}">
                <c16:uniqueId val="{00000003-5C02-4137-A31A-F5BFF42F993E}"/>
              </c:ext>
            </c:extLst>
          </c:dPt>
          <c:dPt>
            <c:idx val="2"/>
            <c:bubble3D val="0"/>
            <c:spPr>
              <a:solidFill>
                <a:srgbClr val="FF6699"/>
              </a:solidFill>
              <a:ln w="19050">
                <a:solidFill>
                  <a:schemeClr val="lt1"/>
                </a:solidFill>
              </a:ln>
              <a:effectLst/>
            </c:spPr>
            <c:extLst>
              <c:ext xmlns:c16="http://schemas.microsoft.com/office/drawing/2014/chart" uri="{C3380CC4-5D6E-409C-BE32-E72D297353CC}">
                <c16:uniqueId val="{00000005-5C02-4137-A31A-F5BFF42F993E}"/>
              </c:ext>
            </c:extLst>
          </c:dPt>
          <c:dPt>
            <c:idx val="3"/>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7-5C02-4137-A31A-F5BFF42F993E}"/>
              </c:ext>
            </c:extLst>
          </c:dPt>
          <c:dPt>
            <c:idx val="4"/>
            <c:bubble3D val="0"/>
            <c:spPr>
              <a:solidFill>
                <a:srgbClr val="9966FF"/>
              </a:solidFill>
              <a:ln w="19050">
                <a:solidFill>
                  <a:schemeClr val="lt1"/>
                </a:solidFill>
              </a:ln>
              <a:effectLst/>
            </c:spPr>
            <c:extLst>
              <c:ext xmlns:c16="http://schemas.microsoft.com/office/drawing/2014/chart" uri="{C3380CC4-5D6E-409C-BE32-E72D297353CC}">
                <c16:uniqueId val="{00000009-5C02-4137-A31A-F5BFF42F993E}"/>
              </c:ext>
            </c:extLst>
          </c:dPt>
          <c:dPt>
            <c:idx val="5"/>
            <c:bubble3D val="0"/>
            <c:spPr>
              <a:solidFill>
                <a:srgbClr val="FFCCFF"/>
              </a:solidFill>
              <a:ln w="19050">
                <a:solidFill>
                  <a:schemeClr val="lt1"/>
                </a:solidFill>
              </a:ln>
              <a:effectLst/>
            </c:spPr>
            <c:extLst>
              <c:ext xmlns:c16="http://schemas.microsoft.com/office/drawing/2014/chart" uri="{C3380CC4-5D6E-409C-BE32-E72D297353CC}">
                <c16:uniqueId val="{0000000B-5C02-4137-A31A-F5BFF42F993E}"/>
              </c:ext>
            </c:extLst>
          </c:dPt>
          <c:dPt>
            <c:idx val="6"/>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D-5C02-4137-A31A-F5BFF42F993E}"/>
              </c:ext>
            </c:extLst>
          </c:dPt>
          <c:dLbls>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lumMod val="75000"/>
                        <a:lumOff val="25000"/>
                      </a:schemeClr>
                    </a:solidFill>
                    <a:latin typeface="+mn-lt"/>
                    <a:ea typeface="+mn-ea"/>
                    <a:cs typeface="+mn-cs"/>
                  </a:defRPr>
                </a:pPr>
                <a:endParaRPr lang="ja-JP"/>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転倒</c:v>
                </c:pt>
                <c:pt idx="1">
                  <c:v>人に衝突</c:v>
                </c:pt>
                <c:pt idx="2">
                  <c:v>物に衝突</c:v>
                </c:pt>
                <c:pt idx="3">
                  <c:v>相手の足・手が当たる</c:v>
                </c:pt>
                <c:pt idx="4">
                  <c:v>ラケットが当たる</c:v>
                </c:pt>
                <c:pt idx="5">
                  <c:v>ボールが当たる</c:v>
                </c:pt>
                <c:pt idx="6">
                  <c:v>その他</c:v>
                </c:pt>
              </c:strCache>
            </c:strRef>
          </c:cat>
          <c:val>
            <c:numRef>
              <c:f>Sheet1!$B$2:$B$8</c:f>
              <c:numCache>
                <c:formatCode>0%</c:formatCode>
                <c:ptCount val="7"/>
                <c:pt idx="0">
                  <c:v>0.22</c:v>
                </c:pt>
                <c:pt idx="1">
                  <c:v>0.17</c:v>
                </c:pt>
                <c:pt idx="2">
                  <c:v>0.14000000000000001</c:v>
                </c:pt>
                <c:pt idx="3">
                  <c:v>0.13</c:v>
                </c:pt>
                <c:pt idx="4">
                  <c:v>0.08</c:v>
                </c:pt>
                <c:pt idx="5">
                  <c:v>0.04</c:v>
                </c:pt>
                <c:pt idx="6">
                  <c:v>0.22</c:v>
                </c:pt>
              </c:numCache>
            </c:numRef>
          </c:val>
          <c:extLst>
            <c:ext xmlns:c16="http://schemas.microsoft.com/office/drawing/2014/chart" uri="{C3380CC4-5D6E-409C-BE32-E72D297353CC}">
              <c16:uniqueId val="{0000000E-5C02-4137-A31A-F5BFF42F993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3C3CE8-45E2-4D39-B7C8-B55A54DEC4C0}" type="datetimeFigureOut">
              <a:rPr kumimoji="1" lang="ja-JP" altLang="en-US" smtClean="0"/>
              <a:t>2025/5/30</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F6E780-C161-4961-BD4F-CA299C677420}" type="slidenum">
              <a:rPr kumimoji="1" lang="ja-JP" altLang="en-US" smtClean="0"/>
              <a:t>‹#›</a:t>
            </a:fld>
            <a:endParaRPr kumimoji="1" lang="ja-JP" altLang="en-US"/>
          </a:p>
        </p:txBody>
      </p:sp>
    </p:spTree>
    <p:extLst>
      <p:ext uri="{BB962C8B-B14F-4D97-AF65-F5344CB8AC3E}">
        <p14:creationId xmlns:p14="http://schemas.microsoft.com/office/powerpoint/2010/main" val="201028600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85800" y="1143000"/>
            <a:ext cx="5486400" cy="308610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B1A4D-EAF8-4ED9-A120-A8E9F9A1D1A8}" type="slidenum">
              <a:rPr kumimoji="1" lang="ja-JP" alt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1" lang="ja-JP" alt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50" charset="-128"/>
              <a:cs typeface="+mn-cs"/>
            </a:endParaRPr>
          </a:p>
        </p:txBody>
      </p:sp>
    </p:spTree>
    <p:extLst>
      <p:ext uri="{BB962C8B-B14F-4D97-AF65-F5344CB8AC3E}">
        <p14:creationId xmlns:p14="http://schemas.microsoft.com/office/powerpoint/2010/main" val="35666294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三重県歯科医師会</a:t>
            </a:r>
            <a:endParaRPr kumimoji="1" lang="en-US" altLang="ja-JP" dirty="0"/>
          </a:p>
          <a:p>
            <a:r>
              <a:rPr kumimoji="1" lang="en-US" altLang="ja-JP" dirty="0"/>
              <a:t>https://www.dental-mie.or.jp/hatokutinokenkou/illusthatokutinokega.html</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13</a:t>
            </a:fld>
            <a:endParaRPr kumimoji="1" lang="ja-JP" altLang="en-US"/>
          </a:p>
        </p:txBody>
      </p:sp>
    </p:spTree>
    <p:extLst>
      <p:ext uri="{BB962C8B-B14F-4D97-AF65-F5344CB8AC3E}">
        <p14:creationId xmlns:p14="http://schemas.microsoft.com/office/powerpoint/2010/main" val="4422211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三重県歯科医師会</a:t>
            </a:r>
            <a:endParaRPr kumimoji="1" lang="en-US" altLang="ja-JP" dirty="0"/>
          </a:p>
          <a:p>
            <a:r>
              <a:rPr kumimoji="1" lang="en-US" altLang="ja-JP" dirty="0"/>
              <a:t>https://www.dental-mie.or.jp/hatokutinokenkou/illusthatokutinokega.html</a:t>
            </a:r>
            <a:endParaRPr kumimoji="1" lang="ja-JP" altLang="en-US"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14</a:t>
            </a:fld>
            <a:endParaRPr kumimoji="1" lang="ja-JP" altLang="en-US"/>
          </a:p>
        </p:txBody>
      </p:sp>
    </p:spTree>
    <p:extLst>
      <p:ext uri="{BB962C8B-B14F-4D97-AF65-F5344CB8AC3E}">
        <p14:creationId xmlns:p14="http://schemas.microsoft.com/office/powerpoint/2010/main" val="585195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15</a:t>
            </a:fld>
            <a:endParaRPr kumimoji="1" lang="ja-JP" altLang="en-US"/>
          </a:p>
        </p:txBody>
      </p:sp>
    </p:spTree>
    <p:extLst>
      <p:ext uri="{BB962C8B-B14F-4D97-AF65-F5344CB8AC3E}">
        <p14:creationId xmlns:p14="http://schemas.microsoft.com/office/powerpoint/2010/main" val="1027435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61975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1380967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r>
              <a:rPr kumimoji="1" lang="ja-JP" altLang="en-US" dirty="0"/>
              <a:t>手鏡：いらすとやから引用</a:t>
            </a:r>
            <a:endParaRPr kumimoji="1" lang="en-US" altLang="ja-JP" dirty="0"/>
          </a:p>
          <a:p>
            <a:r>
              <a:rPr kumimoji="1" lang="en-US" altLang="ja-JP" dirty="0"/>
              <a:t>https://www.irasutoya.com/2014/07/blog-post_6059.html</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931831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9174172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966064">
              <a:defRPr/>
            </a:pPr>
            <a:r>
              <a:rPr kumimoji="1" lang="ja-JP" altLang="en-US" dirty="0"/>
              <a:t>写真提供：井笹歯科医院</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889271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582034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歯科素材</a:t>
            </a:r>
            <a:r>
              <a:rPr kumimoji="1" lang="en-US" altLang="ja-JP" dirty="0"/>
              <a:t>.com</a:t>
            </a:r>
            <a:r>
              <a:rPr kumimoji="1" lang="ja-JP" altLang="en-US" dirty="0"/>
              <a:t>：歯式</a:t>
            </a:r>
            <a:endParaRPr kumimoji="1" lang="en-US" altLang="ja-JP" dirty="0"/>
          </a:p>
          <a:p>
            <a:r>
              <a:rPr kumimoji="1" lang="en-US" altLang="ja-JP" dirty="0"/>
              <a:t>https://www.dental-sozai.com/illust.html?illust_id=1440</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372203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三重県歯科医師会</a:t>
            </a:r>
            <a:endParaRPr kumimoji="1" lang="en-US" altLang="ja-JP" dirty="0"/>
          </a:p>
          <a:p>
            <a:r>
              <a:rPr kumimoji="1" lang="en-US" altLang="ja-JP" dirty="0"/>
              <a:t>https://www.dental-mie.or.jp/hatokutinokenkou/illusthatokutinokega.html</a:t>
            </a:r>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4</a:t>
            </a:fld>
            <a:endParaRPr kumimoji="1" lang="ja-JP" altLang="en-US"/>
          </a:p>
        </p:txBody>
      </p:sp>
    </p:spTree>
    <p:extLst>
      <p:ext uri="{BB962C8B-B14F-4D97-AF65-F5344CB8AC3E}">
        <p14:creationId xmlns:p14="http://schemas.microsoft.com/office/powerpoint/2010/main" val="30389925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いらすとや：歯科衛生士</a:t>
            </a:r>
            <a:endParaRPr kumimoji="1" lang="en-US" altLang="ja-JP" dirty="0"/>
          </a:p>
          <a:p>
            <a:r>
              <a:rPr kumimoji="1" lang="en-US" altLang="ja-JP" dirty="0"/>
              <a:t>https://www.irasutoya.com/</a:t>
            </a:r>
          </a:p>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13097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いらすとや：歯ブラシ</a:t>
            </a:r>
            <a:endParaRPr kumimoji="1" lang="en-US" altLang="ja-JP" dirty="0"/>
          </a:p>
          <a:p>
            <a:r>
              <a:rPr kumimoji="1" lang="en-US" altLang="ja-JP" dirty="0"/>
              <a:t>https://www.irasutoya.com/</a:t>
            </a:r>
          </a:p>
          <a:p>
            <a:r>
              <a:rPr kumimoji="1" lang="ja-JP" altLang="en-US" dirty="0"/>
              <a:t>イラストせんせい：歯磨き粉</a:t>
            </a:r>
            <a:endParaRPr kumimoji="1" lang="en-US" altLang="ja-JP" dirty="0"/>
          </a:p>
          <a:p>
            <a:r>
              <a:rPr kumimoji="1" lang="en-US" altLang="ja-JP" dirty="0"/>
              <a:t>https://irasuto-sensei.com/25983/</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24096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写真提供：井笹歯科医院</a:t>
            </a:r>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3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3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78764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FF6E780-C161-4961-BD4F-CA299C677420}"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92476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いらすとや：</a:t>
            </a:r>
            <a:r>
              <a:rPr kumimoji="1" lang="en-US" altLang="ja-JP" dirty="0"/>
              <a:t>https://www.irasutoya.com/</a:t>
            </a:r>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6</a:t>
            </a:fld>
            <a:endParaRPr kumimoji="1" lang="ja-JP" altLang="en-US"/>
          </a:p>
        </p:txBody>
      </p:sp>
    </p:spTree>
    <p:extLst>
      <p:ext uri="{BB962C8B-B14F-4D97-AF65-F5344CB8AC3E}">
        <p14:creationId xmlns:p14="http://schemas.microsoft.com/office/powerpoint/2010/main" val="140941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dirty="0">
                <a:solidFill>
                  <a:srgbClr val="000000"/>
                </a:solidFill>
                <a:effectLst/>
                <a:latin typeface="Trebuchet MS" panose="020B0603020202020204" pitchFamily="34" charset="0"/>
              </a:rPr>
              <a:t>歯医者・歯科医院の無料素材</a:t>
            </a:r>
          </a:p>
          <a:p>
            <a:r>
              <a:rPr kumimoji="1" lang="en-US" altLang="ja-JP" dirty="0"/>
              <a:t>https://dentalsozai.blogspot.com/</a:t>
            </a:r>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7</a:t>
            </a:fld>
            <a:endParaRPr kumimoji="1" lang="ja-JP" altLang="en-US"/>
          </a:p>
        </p:txBody>
      </p:sp>
    </p:spTree>
    <p:extLst>
      <p:ext uri="{BB962C8B-B14F-4D97-AF65-F5344CB8AC3E}">
        <p14:creationId xmlns:p14="http://schemas.microsoft.com/office/powerpoint/2010/main" val="38300172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三重県歯科医師会</a:t>
            </a:r>
            <a:endParaRPr kumimoji="1" lang="en-US" altLang="ja-JP" dirty="0"/>
          </a:p>
          <a:p>
            <a:r>
              <a:rPr kumimoji="1" lang="en-US" altLang="ja-JP" dirty="0"/>
              <a:t>https://www.dental-mie.or.jp/hatokutinokenkou/illusthatokutinokega.html</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8</a:t>
            </a:fld>
            <a:endParaRPr kumimoji="1" lang="ja-JP" altLang="en-US"/>
          </a:p>
        </p:txBody>
      </p:sp>
    </p:spTree>
    <p:extLst>
      <p:ext uri="{BB962C8B-B14F-4D97-AF65-F5344CB8AC3E}">
        <p14:creationId xmlns:p14="http://schemas.microsoft.com/office/powerpoint/2010/main" val="192413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日本学校歯科医会から引用</a:t>
            </a:r>
            <a:endParaRPr kumimoji="1" lang="en-US" altLang="ja-JP" dirty="0"/>
          </a:p>
          <a:p>
            <a:r>
              <a:rPr kumimoji="1" lang="en-US" altLang="ja-JP" dirty="0"/>
              <a:t>https://www.nichigakushi.or.jp/dentist/119/correspondence.html</a:t>
            </a:r>
          </a:p>
          <a:p>
            <a:r>
              <a:rPr kumimoji="1" lang="en-US" altLang="ja-JP" dirty="0"/>
              <a:t>Wikipedia</a:t>
            </a:r>
            <a:r>
              <a:rPr kumimoji="1" lang="ja-JP" altLang="en-US" dirty="0"/>
              <a:t>から引用</a:t>
            </a:r>
            <a:endParaRPr kumimoji="1" lang="en-US" altLang="ja-JP" dirty="0"/>
          </a:p>
          <a:p>
            <a:r>
              <a:rPr kumimoji="1" lang="en-US" altLang="ja-JP" dirty="0"/>
              <a:t>https://en.wikipedia.org/wiki/Mandibular_fracture</a:t>
            </a:r>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9</a:t>
            </a:fld>
            <a:endParaRPr kumimoji="1" lang="ja-JP" altLang="en-US"/>
          </a:p>
        </p:txBody>
      </p:sp>
    </p:spTree>
    <p:extLst>
      <p:ext uri="{BB962C8B-B14F-4D97-AF65-F5344CB8AC3E}">
        <p14:creationId xmlns:p14="http://schemas.microsoft.com/office/powerpoint/2010/main" val="3948439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三重県歯科医師会</a:t>
            </a:r>
            <a:endParaRPr kumimoji="1" lang="en-US" altLang="ja-JP" dirty="0"/>
          </a:p>
          <a:p>
            <a:r>
              <a:rPr kumimoji="1" lang="en-US" altLang="ja-JP" dirty="0"/>
              <a:t>https://www.dental-mie.or.jp/hatokutinokenkou/illusthatokutinokega.html</a:t>
            </a:r>
          </a:p>
          <a:p>
            <a:r>
              <a:rPr lang="en-US" altLang="ja-JP" b="0" i="0" dirty="0" err="1">
                <a:solidFill>
                  <a:srgbClr val="000000"/>
                </a:solidFill>
                <a:effectLst/>
                <a:latin typeface="Noto Sans JP" panose="020B0200000000000000" pitchFamily="50" charset="-128"/>
                <a:ea typeface="Noto Sans JP" panose="020B0200000000000000" pitchFamily="50" charset="-128"/>
              </a:rPr>
              <a:t>NumberWeb</a:t>
            </a:r>
            <a:r>
              <a:rPr lang="ja-JP" altLang="en-US" b="0" i="0" dirty="0">
                <a:solidFill>
                  <a:srgbClr val="000000"/>
                </a:solidFill>
                <a:effectLst/>
                <a:latin typeface="Noto Sans JP" panose="020B0200000000000000" pitchFamily="50" charset="-128"/>
                <a:ea typeface="Noto Sans JP" panose="020B0200000000000000" pitchFamily="50" charset="-128"/>
              </a:rPr>
              <a:t>から引用</a:t>
            </a:r>
            <a:endParaRPr lang="en-US" altLang="ja-JP" b="0" i="0" dirty="0">
              <a:solidFill>
                <a:srgbClr val="000000"/>
              </a:solidFill>
              <a:effectLst/>
              <a:latin typeface="Noto Sans JP" panose="020B0200000000000000" pitchFamily="50" charset="-128"/>
              <a:ea typeface="Noto Sans JP" panose="020B0200000000000000" pitchFamily="50" charset="-128"/>
            </a:endParaRPr>
          </a:p>
          <a:p>
            <a:r>
              <a:rPr lang="en-US" altLang="ja-JP" b="0" i="0" dirty="0">
                <a:solidFill>
                  <a:srgbClr val="000000"/>
                </a:solidFill>
                <a:effectLst/>
                <a:latin typeface="Noto Sans JP" panose="020B0200000000000000" pitchFamily="50" charset="-128"/>
                <a:ea typeface="Noto Sans JP" panose="020B0200000000000000" pitchFamily="50" charset="-128"/>
              </a:rPr>
              <a:t>http://number.bunshun.jp/articles/-/824327</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10</a:t>
            </a:fld>
            <a:endParaRPr kumimoji="1" lang="ja-JP" altLang="en-US"/>
          </a:p>
        </p:txBody>
      </p:sp>
    </p:spTree>
    <p:extLst>
      <p:ext uri="{BB962C8B-B14F-4D97-AF65-F5344CB8AC3E}">
        <p14:creationId xmlns:p14="http://schemas.microsoft.com/office/powerpoint/2010/main" val="6453195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三重県歯科医師会</a:t>
            </a:r>
            <a:endParaRPr kumimoji="1" lang="en-US" altLang="ja-JP" dirty="0"/>
          </a:p>
          <a:p>
            <a:r>
              <a:rPr kumimoji="1" lang="en-US" altLang="ja-JP" dirty="0"/>
              <a:t>https://www.dental-mie.or.jp/hatokutinokenkou/illusthatokutinokega.html</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11</a:t>
            </a:fld>
            <a:endParaRPr kumimoji="1" lang="ja-JP" altLang="en-US"/>
          </a:p>
        </p:txBody>
      </p:sp>
    </p:spTree>
    <p:extLst>
      <p:ext uri="{BB962C8B-B14F-4D97-AF65-F5344CB8AC3E}">
        <p14:creationId xmlns:p14="http://schemas.microsoft.com/office/powerpoint/2010/main" val="1853797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三重県歯科医師会</a:t>
            </a:r>
            <a:endParaRPr kumimoji="1" lang="en-US" altLang="ja-JP" dirty="0"/>
          </a:p>
          <a:p>
            <a:r>
              <a:rPr kumimoji="1" lang="en-US" altLang="ja-JP" dirty="0"/>
              <a:t>https://www.dental-mie.or.jp/hatokutinokenkou/illusthatokutinokega.html</a:t>
            </a:r>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0FF6E780-C161-4961-BD4F-CA299C677420}" type="slidenum">
              <a:rPr kumimoji="1" lang="ja-JP" altLang="en-US" smtClean="0"/>
              <a:t>12</a:t>
            </a:fld>
            <a:endParaRPr kumimoji="1" lang="ja-JP" altLang="en-US"/>
          </a:p>
        </p:txBody>
      </p:sp>
    </p:spTree>
    <p:extLst>
      <p:ext uri="{BB962C8B-B14F-4D97-AF65-F5344CB8AC3E}">
        <p14:creationId xmlns:p14="http://schemas.microsoft.com/office/powerpoint/2010/main" val="32887620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4558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18555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4913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551342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616718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636682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660994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0529319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239172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8465925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4F70010-55B5-49CB-997F-F77D345B8568}" type="datetimeFigureOut">
              <a:rPr kumimoji="1" lang="ja-JP" altLang="en-US" smtClean="0"/>
              <a:t>2025/5/30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722437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F70010-55B5-49CB-997F-F77D345B8568}" type="datetimeFigureOut">
              <a:rPr kumimoji="1" lang="ja-JP" altLang="en-US" smtClean="0"/>
              <a:t>2025/5/30</a:t>
            </a:fld>
            <a:endParaRPr kumimoji="1" lang="ja-JP"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788FBC-B247-4171-A305-89E899A46F16}" type="slidenum">
              <a:rPr kumimoji="1" lang="ja-JP" altLang="en-US" smtClean="0"/>
              <a:t>‹#›</a:t>
            </a:fld>
            <a:endParaRPr kumimoji="1" lang="ja-JP" altLang="en-US"/>
          </a:p>
        </p:txBody>
      </p:sp>
    </p:spTree>
    <p:extLst>
      <p:ext uri="{BB962C8B-B14F-4D97-AF65-F5344CB8AC3E}">
        <p14:creationId xmlns:p14="http://schemas.microsoft.com/office/powerpoint/2010/main" val="35652558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jpe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5.jpeg"/><Relationship Id="rId7"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7.png"/><Relationship Id="rId10" Type="http://schemas.microsoft.com/office/2007/relationships/hdphoto" Target="../media/hdphoto4.wdp"/><Relationship Id="rId4" Type="http://schemas.openxmlformats.org/officeDocument/2006/relationships/image" Target="../media/image46.png"/><Relationship Id="rId9"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5" Type="http://schemas.openxmlformats.org/officeDocument/2006/relationships/image" Target="../media/image67.jpeg"/><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70.png"/><Relationship Id="rId4" Type="http://schemas.openxmlformats.org/officeDocument/2006/relationships/image" Target="../media/image69.emf"/></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FCB6FB37-3CBE-23F2-719B-EB69575DAE86}"/>
              </a:ext>
            </a:extLst>
          </p:cNvPr>
          <p:cNvSpPr txBox="1"/>
          <p:nvPr/>
        </p:nvSpPr>
        <p:spPr>
          <a:xfrm>
            <a:off x="144202" y="347373"/>
            <a:ext cx="11961171" cy="3336747"/>
          </a:xfrm>
          <a:prstGeom prst="rect">
            <a:avLst/>
          </a:prstGeom>
          <a:noFill/>
        </p:spPr>
        <p:txBody>
          <a:bodyPr wrap="square" rtlCol="0">
            <a:spAutoFit/>
          </a:bodyPr>
          <a:lstStyle/>
          <a:p>
            <a:pPr>
              <a:lnSpc>
                <a:spcPct val="150000"/>
              </a:lnSpc>
            </a:pPr>
            <a:r>
              <a:rPr kumimoji="1" lang="ja-JP" altLang="en-US" sz="3600" dirty="0"/>
              <a:t>この教材の著作権は松山市歯科医師会と松山市教育委員会に帰属しております。教材の内容、テキスト、画像等の無断転載・無断使用を固く禁じます。また、他の教材等への引用や改変等の二次利用を厳禁いたします。</a:t>
            </a:r>
            <a:endParaRPr kumimoji="1" lang="en-US" altLang="ja-JP" sz="3600" dirty="0"/>
          </a:p>
        </p:txBody>
      </p:sp>
      <p:sp>
        <p:nvSpPr>
          <p:cNvPr id="2" name="テキスト ボックス 1">
            <a:extLst>
              <a:ext uri="{FF2B5EF4-FFF2-40B4-BE49-F238E27FC236}">
                <a16:creationId xmlns:a16="http://schemas.microsoft.com/office/drawing/2014/main" id="{5EEC750B-47E4-CCBF-D693-37A56E3FCBFB}"/>
              </a:ext>
            </a:extLst>
          </p:cNvPr>
          <p:cNvSpPr txBox="1"/>
          <p:nvPr/>
        </p:nvSpPr>
        <p:spPr>
          <a:xfrm>
            <a:off x="124940" y="4212760"/>
            <a:ext cx="11961171" cy="2025042"/>
          </a:xfrm>
          <a:prstGeom prst="rect">
            <a:avLst/>
          </a:prstGeom>
          <a:noFill/>
        </p:spPr>
        <p:txBody>
          <a:bodyPr wrap="square" rtlCol="0">
            <a:spAutoFit/>
          </a:bodyPr>
          <a:lstStyle/>
          <a:p>
            <a:pPr algn="ctr">
              <a:lnSpc>
                <a:spcPct val="150000"/>
              </a:lnSpc>
            </a:pPr>
            <a:r>
              <a:rPr kumimoji="1" lang="ja-JP" altLang="en-US" sz="4400" b="1" dirty="0">
                <a:solidFill>
                  <a:srgbClr val="FF0000"/>
                </a:solidFill>
              </a:rPr>
              <a:t>授業終了後はその都度</a:t>
            </a:r>
            <a:endParaRPr kumimoji="1" lang="en-US" altLang="ja-JP" sz="4400" b="1" dirty="0">
              <a:solidFill>
                <a:srgbClr val="FF0000"/>
              </a:solidFill>
            </a:endParaRPr>
          </a:p>
          <a:p>
            <a:pPr algn="ctr">
              <a:lnSpc>
                <a:spcPct val="150000"/>
              </a:lnSpc>
            </a:pPr>
            <a:r>
              <a:rPr kumimoji="1" lang="ja-JP" altLang="en-US" sz="4400" b="1" dirty="0">
                <a:solidFill>
                  <a:srgbClr val="FF0000"/>
                </a:solidFill>
              </a:rPr>
              <a:t>パソコンからデータを削除してください。</a:t>
            </a:r>
            <a:endParaRPr kumimoji="1" lang="en-US" altLang="ja-JP" sz="4400" b="1" dirty="0">
              <a:solidFill>
                <a:srgbClr val="FF0000"/>
              </a:solidFill>
            </a:endParaRPr>
          </a:p>
        </p:txBody>
      </p:sp>
    </p:spTree>
    <p:extLst>
      <p:ext uri="{BB962C8B-B14F-4D97-AF65-F5344CB8AC3E}">
        <p14:creationId xmlns:p14="http://schemas.microsoft.com/office/powerpoint/2010/main" val="290077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58FE2-1460-A6A8-5D60-1AB908A69DE4}"/>
            </a:ext>
          </a:extLst>
        </p:cNvPr>
        <p:cNvGrpSpPr/>
        <p:nvPr/>
      </p:nvGrpSpPr>
      <p:grpSpPr>
        <a:xfrm>
          <a:off x="0" y="0"/>
          <a:ext cx="0" cy="0"/>
          <a:chOff x="0" y="0"/>
          <a:chExt cx="0" cy="0"/>
        </a:xfrm>
      </p:grpSpPr>
      <p:pic>
        <p:nvPicPr>
          <p:cNvPr id="18" name="図 17" descr="ダイアグラム&#10;&#10;AI によって生成されたコンテンツは間違っている可能性があります。">
            <a:extLst>
              <a:ext uri="{FF2B5EF4-FFF2-40B4-BE49-F238E27FC236}">
                <a16:creationId xmlns:a16="http://schemas.microsoft.com/office/drawing/2014/main" id="{16FECFC9-A14C-DD30-FE57-503932CE7ED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84193" y="4936862"/>
            <a:ext cx="2956453" cy="2082800"/>
          </a:xfrm>
          <a:prstGeom prst="rect">
            <a:avLst/>
          </a:prstGeom>
        </p:spPr>
      </p:pic>
      <p:sp>
        <p:nvSpPr>
          <p:cNvPr id="6" name="正方形/長方形 5">
            <a:extLst>
              <a:ext uri="{FF2B5EF4-FFF2-40B4-BE49-F238E27FC236}">
                <a16:creationId xmlns:a16="http://schemas.microsoft.com/office/drawing/2014/main" id="{349AC6E1-CE4C-6D9B-62D8-0F93DDD50A12}"/>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9BD958C1-F330-1078-8399-BF3FF30790F1}"/>
              </a:ext>
            </a:extLst>
          </p:cNvPr>
          <p:cNvSpPr txBox="1"/>
          <p:nvPr/>
        </p:nvSpPr>
        <p:spPr>
          <a:xfrm>
            <a:off x="2541180" y="105370"/>
            <a:ext cx="7109639" cy="923330"/>
          </a:xfrm>
          <a:prstGeom prst="rect">
            <a:avLst/>
          </a:prstGeom>
          <a:noFill/>
        </p:spPr>
        <p:txBody>
          <a:bodyPr wrap="none" rtlCol="0">
            <a:spAutoFit/>
          </a:bodyPr>
          <a:lstStyle/>
          <a:p>
            <a:r>
              <a:rPr kumimoji="1" lang="ja-JP" altLang="en-US" sz="5400" b="1" dirty="0">
                <a:latin typeface="+mn-ea"/>
              </a:rPr>
              <a:t>歯を守るマウスガード</a:t>
            </a:r>
          </a:p>
        </p:txBody>
      </p:sp>
      <p:sp>
        <p:nvSpPr>
          <p:cNvPr id="9" name="テキスト ボックス 8">
            <a:extLst>
              <a:ext uri="{FF2B5EF4-FFF2-40B4-BE49-F238E27FC236}">
                <a16:creationId xmlns:a16="http://schemas.microsoft.com/office/drawing/2014/main" id="{60519956-460E-BF8D-8D5D-84504D808B6F}"/>
              </a:ext>
            </a:extLst>
          </p:cNvPr>
          <p:cNvSpPr txBox="1"/>
          <p:nvPr/>
        </p:nvSpPr>
        <p:spPr>
          <a:xfrm>
            <a:off x="579815" y="1296235"/>
            <a:ext cx="11032367" cy="1900713"/>
          </a:xfrm>
          <a:prstGeom prst="rect">
            <a:avLst/>
          </a:prstGeom>
          <a:noFill/>
        </p:spPr>
        <p:txBody>
          <a:bodyPr wrap="square" rtlCol="0">
            <a:spAutoFit/>
          </a:bodyPr>
          <a:lstStyle/>
          <a:p>
            <a:pPr>
              <a:lnSpc>
                <a:spcPts val="4800"/>
              </a:lnSpc>
            </a:pPr>
            <a:r>
              <a:rPr kumimoji="1" lang="ja-JP" altLang="en-US" sz="3200" dirty="0">
                <a:latin typeface="+mn-ea"/>
              </a:rPr>
              <a:t>運動やスポーツをするときに口の中に入れて、けがから歯を守ります。特に、一番けがが多い上の前歯をけがから保護します。</a:t>
            </a:r>
            <a:endParaRPr kumimoji="1" lang="en-US" altLang="ja-JP" sz="3200" dirty="0">
              <a:latin typeface="+mn-ea"/>
            </a:endParaRPr>
          </a:p>
        </p:txBody>
      </p:sp>
      <p:sp>
        <p:nvSpPr>
          <p:cNvPr id="11" name="テキスト ボックス 10">
            <a:extLst>
              <a:ext uri="{FF2B5EF4-FFF2-40B4-BE49-F238E27FC236}">
                <a16:creationId xmlns:a16="http://schemas.microsoft.com/office/drawing/2014/main" id="{D5F87C57-02CE-6DBB-813E-FC6C953877BF}"/>
              </a:ext>
            </a:extLst>
          </p:cNvPr>
          <p:cNvSpPr txBox="1"/>
          <p:nvPr/>
        </p:nvSpPr>
        <p:spPr>
          <a:xfrm>
            <a:off x="2502964" y="5924299"/>
            <a:ext cx="7014302" cy="761940"/>
          </a:xfrm>
          <a:prstGeom prst="rect">
            <a:avLst/>
          </a:prstGeom>
          <a:noFill/>
        </p:spPr>
        <p:txBody>
          <a:bodyPr wrap="square" rtlCol="0">
            <a:spAutoFit/>
          </a:bodyPr>
          <a:lstStyle/>
          <a:p>
            <a:pPr>
              <a:lnSpc>
                <a:spcPct val="150000"/>
              </a:lnSpc>
            </a:pPr>
            <a:r>
              <a:rPr kumimoji="1" lang="ja-JP" altLang="en-US" sz="3200" dirty="0">
                <a:latin typeface="+mn-ea"/>
              </a:rPr>
              <a:t>マウスガードは</a:t>
            </a:r>
            <a:r>
              <a:rPr kumimoji="1" lang="ja-JP" altLang="en-US" sz="3200" b="1" dirty="0">
                <a:latin typeface="+mn-ea"/>
              </a:rPr>
              <a:t>歯科医院</a:t>
            </a:r>
            <a:r>
              <a:rPr kumimoji="1" lang="ja-JP" altLang="en-US" sz="3200" dirty="0">
                <a:latin typeface="+mn-ea"/>
              </a:rPr>
              <a:t>で作れます。</a:t>
            </a:r>
          </a:p>
        </p:txBody>
      </p:sp>
      <p:pic>
        <p:nvPicPr>
          <p:cNvPr id="3" name="図 2" descr="グラフィカル ユーザー インターフェイス&#10;&#10;AI によって生成されたコンテンツは間違っている可能性があります。">
            <a:extLst>
              <a:ext uri="{FF2B5EF4-FFF2-40B4-BE49-F238E27FC236}">
                <a16:creationId xmlns:a16="http://schemas.microsoft.com/office/drawing/2014/main" id="{EDDA6555-31A0-36C3-517E-F140E487BFF3}"/>
              </a:ext>
            </a:extLst>
          </p:cNvPr>
          <p:cNvPicPr>
            <a:picLocks noChangeAspect="1"/>
          </p:cNvPicPr>
          <p:nvPr/>
        </p:nvPicPr>
        <p:blipFill>
          <a:blip r:embed="rId4" cstate="print">
            <a:clrChange>
              <a:clrFrom>
                <a:srgbClr val="E6E6E6"/>
              </a:clrFrom>
              <a:clrTo>
                <a:srgbClr val="E6E6E6">
                  <a:alpha val="0"/>
                </a:srgbClr>
              </a:clrTo>
            </a:clrChange>
            <a:extLst>
              <a:ext uri="{28A0092B-C50C-407E-A947-70E740481C1C}">
                <a14:useLocalDpi xmlns:a14="http://schemas.microsoft.com/office/drawing/2010/main"/>
              </a:ext>
            </a:extLst>
          </a:blip>
          <a:srcRect/>
          <a:stretch/>
        </p:blipFill>
        <p:spPr>
          <a:xfrm>
            <a:off x="2678848" y="3509215"/>
            <a:ext cx="2535003" cy="2102817"/>
          </a:xfrm>
          <a:prstGeom prst="rect">
            <a:avLst/>
          </a:prstGeom>
        </p:spPr>
      </p:pic>
      <p:pic>
        <p:nvPicPr>
          <p:cNvPr id="10" name="図 9">
            <a:extLst>
              <a:ext uri="{FF2B5EF4-FFF2-40B4-BE49-F238E27FC236}">
                <a16:creationId xmlns:a16="http://schemas.microsoft.com/office/drawing/2014/main" id="{D538B6F8-AC27-C1FB-C82D-3F95C1CD1957}"/>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5633781" y="2675905"/>
            <a:ext cx="3231521" cy="3248394"/>
          </a:xfrm>
          <a:prstGeom prst="rect">
            <a:avLst/>
          </a:prstGeom>
        </p:spPr>
      </p:pic>
    </p:spTree>
    <p:extLst>
      <p:ext uri="{BB962C8B-B14F-4D97-AF65-F5344CB8AC3E}">
        <p14:creationId xmlns:p14="http://schemas.microsoft.com/office/powerpoint/2010/main" val="333074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DD96E1-483A-4A5A-EABE-DFB1B2F1E32D}"/>
            </a:ext>
          </a:extLst>
        </p:cNvPr>
        <p:cNvGrpSpPr/>
        <p:nvPr/>
      </p:nvGrpSpPr>
      <p:grpSpPr>
        <a:xfrm>
          <a:off x="0" y="0"/>
          <a:ext cx="0" cy="0"/>
          <a:chOff x="0" y="0"/>
          <a:chExt cx="0" cy="0"/>
        </a:xfrm>
      </p:grpSpPr>
      <p:pic>
        <p:nvPicPr>
          <p:cNvPr id="5" name="図 4" descr="挿絵 が含まれている画像&#10;&#10;AI によって生成されたコンテンツは間違っている可能性があります。">
            <a:extLst>
              <a:ext uri="{FF2B5EF4-FFF2-40B4-BE49-F238E27FC236}">
                <a16:creationId xmlns:a16="http://schemas.microsoft.com/office/drawing/2014/main" id="{6DA7FCE2-7491-19E9-5B09-403831B59E1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57747" y="1617133"/>
            <a:ext cx="3543037" cy="5029200"/>
          </a:xfrm>
          <a:prstGeom prst="rect">
            <a:avLst/>
          </a:prstGeom>
        </p:spPr>
      </p:pic>
      <p:sp>
        <p:nvSpPr>
          <p:cNvPr id="6" name="正方形/長方形 5">
            <a:extLst>
              <a:ext uri="{FF2B5EF4-FFF2-40B4-BE49-F238E27FC236}">
                <a16:creationId xmlns:a16="http://schemas.microsoft.com/office/drawing/2014/main" id="{0534846B-5440-43EF-F4E6-C61F21CE3E24}"/>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5B132B3C-152A-F2AD-6460-C24DC0D0E2CA}"/>
              </a:ext>
            </a:extLst>
          </p:cNvPr>
          <p:cNvSpPr txBox="1"/>
          <p:nvPr/>
        </p:nvSpPr>
        <p:spPr>
          <a:xfrm>
            <a:off x="2887429" y="105370"/>
            <a:ext cx="6417141" cy="923330"/>
          </a:xfrm>
          <a:prstGeom prst="rect">
            <a:avLst/>
          </a:prstGeom>
          <a:noFill/>
        </p:spPr>
        <p:txBody>
          <a:bodyPr wrap="none" rtlCol="0">
            <a:spAutoFit/>
          </a:bodyPr>
          <a:lstStyle/>
          <a:p>
            <a:r>
              <a:rPr kumimoji="1" lang="ja-JP" altLang="en-US" sz="5400" b="1" dirty="0">
                <a:latin typeface="+mn-ea"/>
              </a:rPr>
              <a:t>マウスガードの効果</a:t>
            </a:r>
          </a:p>
        </p:txBody>
      </p:sp>
      <p:sp>
        <p:nvSpPr>
          <p:cNvPr id="2" name="テキスト ボックス 1">
            <a:extLst>
              <a:ext uri="{FF2B5EF4-FFF2-40B4-BE49-F238E27FC236}">
                <a16:creationId xmlns:a16="http://schemas.microsoft.com/office/drawing/2014/main" id="{47BF88EE-12DA-FFD9-3C3E-D713CD68283F}"/>
              </a:ext>
            </a:extLst>
          </p:cNvPr>
          <p:cNvSpPr txBox="1"/>
          <p:nvPr/>
        </p:nvSpPr>
        <p:spPr>
          <a:xfrm>
            <a:off x="358289" y="1470849"/>
            <a:ext cx="8099458" cy="4632230"/>
          </a:xfrm>
          <a:prstGeom prst="rect">
            <a:avLst/>
          </a:prstGeom>
          <a:noFill/>
        </p:spPr>
        <p:txBody>
          <a:bodyPr wrap="square" rtlCol="0">
            <a:spAutoFit/>
          </a:bodyPr>
          <a:lstStyle/>
          <a:p>
            <a:pPr>
              <a:lnSpc>
                <a:spcPts val="6000"/>
              </a:lnSpc>
            </a:pPr>
            <a:r>
              <a:rPr kumimoji="1" lang="ja-JP" altLang="en-US" sz="3200" dirty="0">
                <a:latin typeface="+mn-ea"/>
              </a:rPr>
              <a:t>１</a:t>
            </a:r>
            <a:r>
              <a:rPr kumimoji="1" lang="en-US" altLang="ja-JP" sz="3200" dirty="0">
                <a:latin typeface="+mn-ea"/>
              </a:rPr>
              <a:t>.</a:t>
            </a:r>
            <a:r>
              <a:rPr kumimoji="1" lang="ja-JP" altLang="en-US" sz="3200" dirty="0">
                <a:latin typeface="+mn-ea"/>
              </a:rPr>
              <a:t> </a:t>
            </a:r>
            <a:r>
              <a:rPr kumimoji="1" lang="ja-JP" altLang="en-US" sz="3200" b="1" dirty="0">
                <a:latin typeface="+mn-ea"/>
              </a:rPr>
              <a:t>歯の保護</a:t>
            </a:r>
            <a:endParaRPr kumimoji="1" lang="en-US" altLang="ja-JP" sz="3200" b="1" dirty="0">
              <a:latin typeface="+mn-ea"/>
            </a:endParaRPr>
          </a:p>
          <a:p>
            <a:pPr>
              <a:lnSpc>
                <a:spcPts val="6000"/>
              </a:lnSpc>
            </a:pPr>
            <a:r>
              <a:rPr kumimoji="1" lang="ja-JP" altLang="en-US" sz="3200" dirty="0">
                <a:latin typeface="+mn-ea"/>
              </a:rPr>
              <a:t>２</a:t>
            </a:r>
            <a:r>
              <a:rPr kumimoji="1" lang="en-US" altLang="ja-JP" sz="3200" dirty="0">
                <a:latin typeface="+mn-ea"/>
              </a:rPr>
              <a:t>.</a:t>
            </a:r>
            <a:r>
              <a:rPr kumimoji="1" lang="ja-JP" altLang="en-US" sz="3200" dirty="0">
                <a:latin typeface="+mn-ea"/>
              </a:rPr>
              <a:t> 歯が唇、頬、舌、歯肉など</a:t>
            </a:r>
            <a:r>
              <a:rPr kumimoji="1" lang="ja-JP" altLang="en-US" sz="3200" b="1" dirty="0">
                <a:latin typeface="+mn-ea"/>
              </a:rPr>
              <a:t>自分の口の</a:t>
            </a:r>
            <a:endParaRPr kumimoji="1" lang="en-US" altLang="ja-JP" sz="3200" b="1" dirty="0">
              <a:latin typeface="+mn-ea"/>
            </a:endParaRPr>
          </a:p>
          <a:p>
            <a:pPr>
              <a:lnSpc>
                <a:spcPts val="6000"/>
              </a:lnSpc>
            </a:pPr>
            <a:r>
              <a:rPr kumimoji="1" lang="ja-JP" altLang="en-US" sz="3200" b="1" dirty="0">
                <a:latin typeface="+mn-ea"/>
              </a:rPr>
              <a:t>　  中を傷つけることを予防</a:t>
            </a:r>
            <a:endParaRPr kumimoji="1" lang="en-US" altLang="ja-JP" sz="3200" b="1" dirty="0">
              <a:latin typeface="+mn-ea"/>
            </a:endParaRPr>
          </a:p>
          <a:p>
            <a:pPr>
              <a:lnSpc>
                <a:spcPts val="6000"/>
              </a:lnSpc>
            </a:pPr>
            <a:r>
              <a:rPr kumimoji="1" lang="ja-JP" altLang="en-US" sz="3200" dirty="0">
                <a:latin typeface="+mn-ea"/>
              </a:rPr>
              <a:t>３</a:t>
            </a:r>
            <a:r>
              <a:rPr kumimoji="1" lang="en-US" altLang="ja-JP" sz="3200" dirty="0">
                <a:latin typeface="+mn-ea"/>
              </a:rPr>
              <a:t>.</a:t>
            </a:r>
            <a:r>
              <a:rPr kumimoji="1" lang="ja-JP" altLang="en-US" sz="3200" dirty="0">
                <a:latin typeface="+mn-ea"/>
              </a:rPr>
              <a:t> 自分の歯が</a:t>
            </a:r>
            <a:r>
              <a:rPr kumimoji="1" lang="ja-JP" altLang="en-US" sz="3200" b="1" dirty="0">
                <a:latin typeface="+mn-ea"/>
              </a:rPr>
              <a:t>相手を傷つけることを予防</a:t>
            </a:r>
            <a:endParaRPr kumimoji="1" lang="en-US" altLang="ja-JP" sz="3200" b="1" dirty="0">
              <a:latin typeface="+mn-ea"/>
            </a:endParaRPr>
          </a:p>
          <a:p>
            <a:pPr>
              <a:lnSpc>
                <a:spcPts val="6000"/>
              </a:lnSpc>
            </a:pPr>
            <a:r>
              <a:rPr kumimoji="1" lang="ja-JP" altLang="en-US" sz="3200" dirty="0">
                <a:latin typeface="+mn-ea"/>
              </a:rPr>
              <a:t>４</a:t>
            </a:r>
            <a:r>
              <a:rPr kumimoji="1" lang="en-US" altLang="ja-JP" sz="3200" dirty="0">
                <a:latin typeface="+mn-ea"/>
              </a:rPr>
              <a:t>.</a:t>
            </a:r>
            <a:r>
              <a:rPr kumimoji="1" lang="ja-JP" altLang="en-US" sz="3200" dirty="0">
                <a:latin typeface="+mn-ea"/>
              </a:rPr>
              <a:t> 顎の骨や関節への衝撃を和らげ、</a:t>
            </a:r>
            <a:r>
              <a:rPr kumimoji="1" lang="ja-JP" altLang="en-US" sz="3200" b="1" dirty="0">
                <a:latin typeface="+mn-ea"/>
              </a:rPr>
              <a:t>顎の</a:t>
            </a:r>
            <a:endParaRPr kumimoji="1" lang="en-US" altLang="ja-JP" sz="3200" b="1" dirty="0">
              <a:latin typeface="+mn-ea"/>
            </a:endParaRPr>
          </a:p>
          <a:p>
            <a:pPr>
              <a:lnSpc>
                <a:spcPts val="6000"/>
              </a:lnSpc>
            </a:pPr>
            <a:r>
              <a:rPr kumimoji="1" lang="ja-JP" altLang="en-US" sz="3200" b="1" dirty="0">
                <a:latin typeface="+mn-ea"/>
              </a:rPr>
              <a:t>　  けがや脳しんとうなどを軽減、予防</a:t>
            </a:r>
          </a:p>
        </p:txBody>
      </p:sp>
      <p:sp>
        <p:nvSpPr>
          <p:cNvPr id="3" name="テキスト ボックス 2">
            <a:extLst>
              <a:ext uri="{FF2B5EF4-FFF2-40B4-BE49-F238E27FC236}">
                <a16:creationId xmlns:a16="http://schemas.microsoft.com/office/drawing/2014/main" id="{06EFA544-B9C8-6BBC-1CE9-283502A6AA74}"/>
              </a:ext>
            </a:extLst>
          </p:cNvPr>
          <p:cNvSpPr txBox="1"/>
          <p:nvPr/>
        </p:nvSpPr>
        <p:spPr>
          <a:xfrm>
            <a:off x="7051526" y="4497310"/>
            <a:ext cx="877510" cy="369332"/>
          </a:xfrm>
          <a:prstGeom prst="rect">
            <a:avLst/>
          </a:prstGeom>
          <a:noFill/>
        </p:spPr>
        <p:txBody>
          <a:bodyPr wrap="square" rtlCol="0">
            <a:spAutoFit/>
          </a:bodyPr>
          <a:lstStyle/>
          <a:p>
            <a:r>
              <a:rPr kumimoji="1" lang="ja-JP" altLang="en-US" dirty="0"/>
              <a:t>あご</a:t>
            </a:r>
          </a:p>
        </p:txBody>
      </p:sp>
    </p:spTree>
    <p:extLst>
      <p:ext uri="{BB962C8B-B14F-4D97-AF65-F5344CB8AC3E}">
        <p14:creationId xmlns:p14="http://schemas.microsoft.com/office/powerpoint/2010/main" val="1943432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A0DAB-C21D-9D80-DE0A-29D2AAABFF9A}"/>
            </a:ext>
          </a:extLst>
        </p:cNvPr>
        <p:cNvGrpSpPr/>
        <p:nvPr/>
      </p:nvGrpSpPr>
      <p:grpSpPr>
        <a:xfrm>
          <a:off x="0" y="0"/>
          <a:ext cx="0" cy="0"/>
          <a:chOff x="0" y="0"/>
          <a:chExt cx="0" cy="0"/>
        </a:xfrm>
      </p:grpSpPr>
      <p:sp>
        <p:nvSpPr>
          <p:cNvPr id="10" name="四角形: 角を丸くする 9">
            <a:extLst>
              <a:ext uri="{FF2B5EF4-FFF2-40B4-BE49-F238E27FC236}">
                <a16:creationId xmlns:a16="http://schemas.microsoft.com/office/drawing/2014/main" id="{2E785FAE-3E6B-E28A-589A-9F879B28F0F5}"/>
              </a:ext>
            </a:extLst>
          </p:cNvPr>
          <p:cNvSpPr/>
          <p:nvPr/>
        </p:nvSpPr>
        <p:spPr>
          <a:xfrm>
            <a:off x="1377396" y="1281892"/>
            <a:ext cx="9437205" cy="2867696"/>
          </a:xfrm>
          <a:prstGeom prst="roundRect">
            <a:avLst>
              <a:gd name="adj" fmla="val 10436"/>
            </a:avLst>
          </a:prstGeom>
          <a:solidFill>
            <a:srgbClr val="FFFFCC"/>
          </a:solid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E6916D5-0667-1B4E-BDAC-5AD0AAFD02F4}"/>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C97B603D-52A9-08C7-C4AC-76FA1E0BCD88}"/>
              </a:ext>
            </a:extLst>
          </p:cNvPr>
          <p:cNvSpPr txBox="1"/>
          <p:nvPr/>
        </p:nvSpPr>
        <p:spPr>
          <a:xfrm>
            <a:off x="809937" y="52684"/>
            <a:ext cx="10572125" cy="923330"/>
          </a:xfrm>
          <a:prstGeom prst="rect">
            <a:avLst/>
          </a:prstGeom>
          <a:noFill/>
        </p:spPr>
        <p:txBody>
          <a:bodyPr wrap="none" rtlCol="0">
            <a:spAutoFit/>
          </a:bodyPr>
          <a:lstStyle/>
          <a:p>
            <a:r>
              <a:rPr kumimoji="1" lang="ja-JP" altLang="en-US" sz="5400" b="1" dirty="0">
                <a:latin typeface="+mn-ea"/>
              </a:rPr>
              <a:t>けがをしたらどうしたらいいの？</a:t>
            </a:r>
          </a:p>
        </p:txBody>
      </p:sp>
      <p:sp>
        <p:nvSpPr>
          <p:cNvPr id="2" name="テキスト ボックス 1">
            <a:extLst>
              <a:ext uri="{FF2B5EF4-FFF2-40B4-BE49-F238E27FC236}">
                <a16:creationId xmlns:a16="http://schemas.microsoft.com/office/drawing/2014/main" id="{1FAB7070-1C6C-08F8-60B3-49DD00F581BE}"/>
              </a:ext>
            </a:extLst>
          </p:cNvPr>
          <p:cNvSpPr txBox="1"/>
          <p:nvPr/>
        </p:nvSpPr>
        <p:spPr>
          <a:xfrm>
            <a:off x="5780818" y="1439313"/>
            <a:ext cx="4765587" cy="2323906"/>
          </a:xfrm>
          <a:prstGeom prst="rect">
            <a:avLst/>
          </a:prstGeom>
          <a:noFill/>
        </p:spPr>
        <p:txBody>
          <a:bodyPr wrap="square" rtlCol="0">
            <a:spAutoFit/>
          </a:bodyPr>
          <a:lstStyle/>
          <a:p>
            <a:pPr>
              <a:lnSpc>
                <a:spcPts val="6000"/>
              </a:lnSpc>
            </a:pPr>
            <a:r>
              <a:rPr kumimoji="1" lang="ja-JP" altLang="en-US" sz="3200" dirty="0">
                <a:latin typeface="+mn-ea"/>
              </a:rPr>
              <a:t>意識があるかの確認</a:t>
            </a:r>
            <a:endParaRPr kumimoji="1" lang="en-US" altLang="ja-JP" sz="3200" dirty="0">
              <a:latin typeface="+mn-ea"/>
            </a:endParaRPr>
          </a:p>
          <a:p>
            <a:pPr>
              <a:lnSpc>
                <a:spcPts val="6000"/>
              </a:lnSpc>
            </a:pPr>
            <a:r>
              <a:rPr kumimoji="1" lang="ja-JP" altLang="en-US" sz="3200" dirty="0">
                <a:latin typeface="+mn-ea"/>
              </a:rPr>
              <a:t>呼吸をしているかの確認</a:t>
            </a:r>
            <a:endParaRPr kumimoji="1" lang="en-US" altLang="ja-JP" sz="3200" dirty="0">
              <a:latin typeface="+mn-ea"/>
            </a:endParaRPr>
          </a:p>
          <a:p>
            <a:pPr>
              <a:lnSpc>
                <a:spcPts val="6000"/>
              </a:lnSpc>
            </a:pPr>
            <a:r>
              <a:rPr kumimoji="1" lang="ja-JP" altLang="en-US" sz="3200" dirty="0">
                <a:latin typeface="+mn-ea"/>
              </a:rPr>
              <a:t>けがをチェック</a:t>
            </a:r>
            <a:endParaRPr kumimoji="1" lang="en-US" altLang="ja-JP" sz="3200" dirty="0">
              <a:latin typeface="+mn-ea"/>
            </a:endParaRPr>
          </a:p>
        </p:txBody>
      </p:sp>
      <p:sp>
        <p:nvSpPr>
          <p:cNvPr id="9" name="矢印: 下 8">
            <a:extLst>
              <a:ext uri="{FF2B5EF4-FFF2-40B4-BE49-F238E27FC236}">
                <a16:creationId xmlns:a16="http://schemas.microsoft.com/office/drawing/2014/main" id="{B0AA53EC-8B7C-8220-8DBC-D357CD0C6317}"/>
              </a:ext>
            </a:extLst>
          </p:cNvPr>
          <p:cNvSpPr/>
          <p:nvPr/>
        </p:nvSpPr>
        <p:spPr>
          <a:xfrm>
            <a:off x="5626871" y="4149588"/>
            <a:ext cx="702809" cy="1629467"/>
          </a:xfrm>
          <a:prstGeom prst="downArrow">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91FEBA89-5628-E29E-3D2E-81E916CD9719}"/>
              </a:ext>
            </a:extLst>
          </p:cNvPr>
          <p:cNvSpPr txBox="1"/>
          <p:nvPr/>
        </p:nvSpPr>
        <p:spPr>
          <a:xfrm>
            <a:off x="5169341" y="1439313"/>
            <a:ext cx="538700" cy="2323906"/>
          </a:xfrm>
          <a:prstGeom prst="rect">
            <a:avLst/>
          </a:prstGeom>
          <a:noFill/>
        </p:spPr>
        <p:txBody>
          <a:bodyPr wrap="square" rtlCol="0">
            <a:spAutoFit/>
          </a:bodyPr>
          <a:lstStyle/>
          <a:p>
            <a:pPr>
              <a:lnSpc>
                <a:spcPts val="6000"/>
              </a:lnSpc>
            </a:pPr>
            <a:r>
              <a:rPr kumimoji="1" lang="ja-JP" altLang="en-US" sz="4000" dirty="0">
                <a:solidFill>
                  <a:srgbClr val="FF0000"/>
                </a:solidFill>
                <a:latin typeface="+mn-ea"/>
              </a:rPr>
              <a:t>☑</a:t>
            </a:r>
            <a:endParaRPr kumimoji="1" lang="en-US" altLang="ja-JP" sz="4000" dirty="0">
              <a:solidFill>
                <a:srgbClr val="FF0000"/>
              </a:solidFill>
              <a:latin typeface="+mn-ea"/>
            </a:endParaRPr>
          </a:p>
          <a:p>
            <a:pPr>
              <a:lnSpc>
                <a:spcPts val="6000"/>
              </a:lnSpc>
            </a:pPr>
            <a:r>
              <a:rPr kumimoji="1" lang="ja-JP" altLang="en-US" sz="4000" dirty="0">
                <a:solidFill>
                  <a:srgbClr val="FF0000"/>
                </a:solidFill>
                <a:latin typeface="+mn-ea"/>
              </a:rPr>
              <a:t>☑</a:t>
            </a:r>
            <a:endParaRPr kumimoji="1" lang="en-US" altLang="ja-JP" sz="4000" dirty="0">
              <a:solidFill>
                <a:srgbClr val="FF0000"/>
              </a:solidFill>
              <a:latin typeface="+mn-ea"/>
            </a:endParaRPr>
          </a:p>
          <a:p>
            <a:pPr>
              <a:lnSpc>
                <a:spcPts val="6000"/>
              </a:lnSpc>
            </a:pPr>
            <a:r>
              <a:rPr kumimoji="1" lang="ja-JP" altLang="en-US" sz="4000" dirty="0">
                <a:solidFill>
                  <a:srgbClr val="FF0000"/>
                </a:solidFill>
                <a:latin typeface="+mn-ea"/>
              </a:rPr>
              <a:t>☑</a:t>
            </a:r>
            <a:endParaRPr kumimoji="1" lang="en-US" altLang="ja-JP" sz="4000" dirty="0">
              <a:solidFill>
                <a:srgbClr val="FF0000"/>
              </a:solidFill>
              <a:latin typeface="+mn-ea"/>
            </a:endParaRPr>
          </a:p>
        </p:txBody>
      </p:sp>
      <p:sp>
        <p:nvSpPr>
          <p:cNvPr id="12" name="四角形: 角を丸くする 11">
            <a:extLst>
              <a:ext uri="{FF2B5EF4-FFF2-40B4-BE49-F238E27FC236}">
                <a16:creationId xmlns:a16="http://schemas.microsoft.com/office/drawing/2014/main" id="{5AF589DD-52D1-440C-4FB6-79D6D3B5F9C3}"/>
              </a:ext>
            </a:extLst>
          </p:cNvPr>
          <p:cNvSpPr/>
          <p:nvPr/>
        </p:nvSpPr>
        <p:spPr>
          <a:xfrm>
            <a:off x="2622934" y="4404319"/>
            <a:ext cx="6719185" cy="784418"/>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3200" b="1" dirty="0">
                <a:latin typeface="+mn-ea"/>
              </a:rPr>
              <a:t>近くにいる先生、大人を呼ぼう！</a:t>
            </a:r>
            <a:endParaRPr kumimoji="1" lang="ja-JP" altLang="en-US" sz="3200" b="1" dirty="0"/>
          </a:p>
        </p:txBody>
      </p:sp>
      <p:sp>
        <p:nvSpPr>
          <p:cNvPr id="13" name="四角形: 角を丸くする 12">
            <a:extLst>
              <a:ext uri="{FF2B5EF4-FFF2-40B4-BE49-F238E27FC236}">
                <a16:creationId xmlns:a16="http://schemas.microsoft.com/office/drawing/2014/main" id="{0318050A-1805-4DAC-DCA6-C76BE077E989}"/>
              </a:ext>
            </a:extLst>
          </p:cNvPr>
          <p:cNvSpPr/>
          <p:nvPr/>
        </p:nvSpPr>
        <p:spPr>
          <a:xfrm>
            <a:off x="795019" y="5769401"/>
            <a:ext cx="10366512" cy="926117"/>
          </a:xfrm>
          <a:prstGeom prst="roundRect">
            <a:avLst>
              <a:gd name="adj" fmla="val 50000"/>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3200" b="1" dirty="0">
                <a:latin typeface="+mn-ea"/>
              </a:rPr>
              <a:t>救急車の手配・</a:t>
            </a:r>
            <a:r>
              <a:rPr kumimoji="1" lang="en-US" altLang="ja-JP" sz="3200" b="1" dirty="0">
                <a:latin typeface="+mn-ea"/>
              </a:rPr>
              <a:t>AED</a:t>
            </a:r>
            <a:r>
              <a:rPr kumimoji="1" lang="ja-JP" altLang="en-US" sz="3200" b="1" dirty="0">
                <a:latin typeface="+mn-ea"/>
              </a:rPr>
              <a:t>の使用、心肺蘇生法、止血処置</a:t>
            </a:r>
            <a:endParaRPr kumimoji="1" lang="ja-JP" altLang="en-US" sz="4400" b="1" dirty="0">
              <a:latin typeface="+mn-ea"/>
            </a:endParaRPr>
          </a:p>
        </p:txBody>
      </p:sp>
      <p:pic>
        <p:nvPicPr>
          <p:cNvPr id="5" name="図 4" descr="テキスト, ホワイトボード&#10;&#10;AI によって生成されたコンテンツは間違っている可能性があります。">
            <a:extLst>
              <a:ext uri="{FF2B5EF4-FFF2-40B4-BE49-F238E27FC236}">
                <a16:creationId xmlns:a16="http://schemas.microsoft.com/office/drawing/2014/main" id="{FFACC562-AA9B-61E2-D942-01531E3B6EA7}"/>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61458" y="841995"/>
            <a:ext cx="2545359" cy="3613036"/>
          </a:xfrm>
          <a:prstGeom prst="rect">
            <a:avLst/>
          </a:prstGeom>
        </p:spPr>
      </p:pic>
      <p:sp>
        <p:nvSpPr>
          <p:cNvPr id="3" name="テキスト ボックス 2">
            <a:extLst>
              <a:ext uri="{FF2B5EF4-FFF2-40B4-BE49-F238E27FC236}">
                <a16:creationId xmlns:a16="http://schemas.microsoft.com/office/drawing/2014/main" id="{F3001FF2-9405-612C-8E32-53A4418D6C79}"/>
              </a:ext>
            </a:extLst>
          </p:cNvPr>
          <p:cNvSpPr txBox="1"/>
          <p:nvPr/>
        </p:nvSpPr>
        <p:spPr>
          <a:xfrm>
            <a:off x="6518126" y="5779055"/>
            <a:ext cx="1889274" cy="369332"/>
          </a:xfrm>
          <a:prstGeom prst="rect">
            <a:avLst/>
          </a:prstGeom>
          <a:noFill/>
        </p:spPr>
        <p:txBody>
          <a:bodyPr wrap="square" rtlCol="0">
            <a:spAutoFit/>
          </a:bodyPr>
          <a:lstStyle/>
          <a:p>
            <a:r>
              <a:rPr kumimoji="1" lang="ja-JP" altLang="en-US" b="1" dirty="0">
                <a:solidFill>
                  <a:schemeClr val="bg1"/>
                </a:solidFill>
              </a:rPr>
              <a:t>しんぱいそせい</a:t>
            </a:r>
          </a:p>
        </p:txBody>
      </p:sp>
    </p:spTree>
    <p:extLst>
      <p:ext uri="{BB962C8B-B14F-4D97-AF65-F5344CB8AC3E}">
        <p14:creationId xmlns:p14="http://schemas.microsoft.com/office/powerpoint/2010/main" val="942475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03332-9DEE-3E4E-C7DB-6B9AFDA5D02F}"/>
            </a:ext>
          </a:extLst>
        </p:cNvPr>
        <p:cNvGrpSpPr/>
        <p:nvPr/>
      </p:nvGrpSpPr>
      <p:grpSpPr>
        <a:xfrm>
          <a:off x="0" y="0"/>
          <a:ext cx="0" cy="0"/>
          <a:chOff x="0" y="0"/>
          <a:chExt cx="0" cy="0"/>
        </a:xfrm>
      </p:grpSpPr>
      <p:pic>
        <p:nvPicPr>
          <p:cNvPr id="10" name="図 9" descr="ダイアグラム&#10;&#10;AI によって生成されたコンテンツは間違っている可能性があります。">
            <a:extLst>
              <a:ext uri="{FF2B5EF4-FFF2-40B4-BE49-F238E27FC236}">
                <a16:creationId xmlns:a16="http://schemas.microsoft.com/office/drawing/2014/main" id="{185AC7EF-8C48-BA42-7608-F03D5F9F9A5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008311" y="3862991"/>
            <a:ext cx="2068760" cy="2936522"/>
          </a:xfrm>
          <a:prstGeom prst="rect">
            <a:avLst/>
          </a:prstGeom>
        </p:spPr>
      </p:pic>
      <p:sp>
        <p:nvSpPr>
          <p:cNvPr id="6" name="正方形/長方形 5">
            <a:extLst>
              <a:ext uri="{FF2B5EF4-FFF2-40B4-BE49-F238E27FC236}">
                <a16:creationId xmlns:a16="http://schemas.microsoft.com/office/drawing/2014/main" id="{19969524-038C-8C20-2E4A-182DD9E9EEFD}"/>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9B09FCEB-4897-C47D-218B-F6CAF2550781}"/>
              </a:ext>
            </a:extLst>
          </p:cNvPr>
          <p:cNvSpPr txBox="1"/>
          <p:nvPr/>
        </p:nvSpPr>
        <p:spPr>
          <a:xfrm>
            <a:off x="463689" y="105370"/>
            <a:ext cx="11264622" cy="923330"/>
          </a:xfrm>
          <a:prstGeom prst="rect">
            <a:avLst/>
          </a:prstGeom>
          <a:noFill/>
        </p:spPr>
        <p:txBody>
          <a:bodyPr wrap="none" rtlCol="0">
            <a:spAutoFit/>
          </a:bodyPr>
          <a:lstStyle/>
          <a:p>
            <a:r>
              <a:rPr kumimoji="1" lang="ja-JP" altLang="en-US" sz="5400" b="1" dirty="0">
                <a:latin typeface="+mn-ea"/>
              </a:rPr>
              <a:t>出血したり、歯が抜けてしまったら</a:t>
            </a:r>
          </a:p>
        </p:txBody>
      </p:sp>
      <p:sp>
        <p:nvSpPr>
          <p:cNvPr id="2" name="テキスト ボックス 1">
            <a:extLst>
              <a:ext uri="{FF2B5EF4-FFF2-40B4-BE49-F238E27FC236}">
                <a16:creationId xmlns:a16="http://schemas.microsoft.com/office/drawing/2014/main" id="{DFDB1697-BAB6-67C1-C310-21DD986AF4C3}"/>
              </a:ext>
            </a:extLst>
          </p:cNvPr>
          <p:cNvSpPr txBox="1"/>
          <p:nvPr/>
        </p:nvSpPr>
        <p:spPr>
          <a:xfrm>
            <a:off x="335604" y="1473280"/>
            <a:ext cx="10719662" cy="1828578"/>
          </a:xfrm>
          <a:prstGeom prst="rect">
            <a:avLst/>
          </a:prstGeom>
          <a:noFill/>
        </p:spPr>
        <p:txBody>
          <a:bodyPr wrap="square" rtlCol="0">
            <a:spAutoFit/>
          </a:bodyPr>
          <a:lstStyle/>
          <a:p>
            <a:pPr>
              <a:lnSpc>
                <a:spcPts val="5400"/>
              </a:lnSpc>
            </a:pPr>
            <a:r>
              <a:rPr kumimoji="1" lang="ja-JP" altLang="en-US" sz="3600" dirty="0">
                <a:latin typeface="+mn-ea"/>
              </a:rPr>
              <a:t>１</a:t>
            </a:r>
            <a:r>
              <a:rPr kumimoji="1" lang="en-US" altLang="ja-JP" sz="3600" dirty="0">
                <a:latin typeface="+mn-ea"/>
              </a:rPr>
              <a:t>.</a:t>
            </a:r>
            <a:r>
              <a:rPr kumimoji="1" lang="ja-JP" altLang="en-US" sz="3600" dirty="0">
                <a:latin typeface="+mn-ea"/>
              </a:rPr>
              <a:t> </a:t>
            </a:r>
            <a:r>
              <a:rPr kumimoji="1" lang="ja-JP" altLang="en-US" sz="3600" b="1" dirty="0">
                <a:latin typeface="+mn-ea"/>
              </a:rPr>
              <a:t>まず止血する</a:t>
            </a:r>
            <a:endParaRPr kumimoji="1" lang="en-US" altLang="ja-JP" sz="3600" b="1" dirty="0">
              <a:latin typeface="+mn-ea"/>
            </a:endParaRPr>
          </a:p>
          <a:p>
            <a:pPr>
              <a:lnSpc>
                <a:spcPts val="4200"/>
              </a:lnSpc>
            </a:pPr>
            <a:r>
              <a:rPr kumimoji="1" lang="ja-JP" altLang="en-US" sz="2800" dirty="0">
                <a:latin typeface="+mn-ea"/>
              </a:rPr>
              <a:t>   （タオル・ハンカチ・ティッシュ</a:t>
            </a:r>
            <a:endParaRPr kumimoji="1" lang="en-US" altLang="ja-JP" sz="2800" dirty="0">
              <a:latin typeface="+mn-ea"/>
            </a:endParaRPr>
          </a:p>
          <a:p>
            <a:pPr>
              <a:lnSpc>
                <a:spcPts val="4200"/>
              </a:lnSpc>
            </a:pPr>
            <a:r>
              <a:rPr kumimoji="1" lang="ja-JP" altLang="en-US" sz="2800" dirty="0">
                <a:latin typeface="+mn-ea"/>
              </a:rPr>
              <a:t>　   などでおさえて血を止める）</a:t>
            </a:r>
            <a:endParaRPr kumimoji="1" lang="en-US" altLang="ja-JP" sz="2800" dirty="0">
              <a:latin typeface="+mn-ea"/>
            </a:endParaRPr>
          </a:p>
        </p:txBody>
      </p:sp>
      <p:sp>
        <p:nvSpPr>
          <p:cNvPr id="8" name="テキスト ボックス 7">
            <a:extLst>
              <a:ext uri="{FF2B5EF4-FFF2-40B4-BE49-F238E27FC236}">
                <a16:creationId xmlns:a16="http://schemas.microsoft.com/office/drawing/2014/main" id="{DAA99498-8CEA-FC74-1CC6-E32B639DFABD}"/>
              </a:ext>
            </a:extLst>
          </p:cNvPr>
          <p:cNvSpPr txBox="1"/>
          <p:nvPr/>
        </p:nvSpPr>
        <p:spPr>
          <a:xfrm>
            <a:off x="335604" y="3611668"/>
            <a:ext cx="7799574" cy="2905795"/>
          </a:xfrm>
          <a:prstGeom prst="rect">
            <a:avLst/>
          </a:prstGeom>
          <a:noFill/>
        </p:spPr>
        <p:txBody>
          <a:bodyPr wrap="square" rtlCol="0">
            <a:spAutoFit/>
          </a:bodyPr>
          <a:lstStyle/>
          <a:p>
            <a:pPr>
              <a:lnSpc>
                <a:spcPts val="5400"/>
              </a:lnSpc>
            </a:pPr>
            <a:r>
              <a:rPr kumimoji="1" lang="ja-JP" altLang="en-US" sz="3600" dirty="0">
                <a:latin typeface="+mn-ea"/>
              </a:rPr>
              <a:t>２</a:t>
            </a:r>
            <a:r>
              <a:rPr kumimoji="1" lang="en-US" altLang="ja-JP" sz="3600" dirty="0">
                <a:latin typeface="+mn-ea"/>
              </a:rPr>
              <a:t>.</a:t>
            </a:r>
            <a:r>
              <a:rPr kumimoji="1" lang="ja-JP" altLang="en-US" sz="3600" dirty="0">
                <a:latin typeface="+mn-ea"/>
              </a:rPr>
              <a:t> </a:t>
            </a:r>
            <a:r>
              <a:rPr kumimoji="1" lang="ja-JP" altLang="en-US" sz="3600" b="1" dirty="0">
                <a:latin typeface="+mn-ea"/>
              </a:rPr>
              <a:t>歯を保存液に入れる</a:t>
            </a:r>
            <a:endParaRPr kumimoji="1" lang="en-US" altLang="ja-JP" sz="3600" b="1" dirty="0">
              <a:latin typeface="+mn-ea"/>
            </a:endParaRPr>
          </a:p>
          <a:p>
            <a:pPr>
              <a:lnSpc>
                <a:spcPts val="4200"/>
              </a:lnSpc>
            </a:pPr>
            <a:r>
              <a:rPr kumimoji="1" lang="ja-JP" altLang="en-US" sz="2800" dirty="0">
                <a:latin typeface="+mn-ea"/>
              </a:rPr>
              <a:t>    （保存液がなければ牛乳でも</a:t>
            </a:r>
            <a:r>
              <a:rPr kumimoji="1" lang="en-US" altLang="ja-JP" sz="2800" dirty="0">
                <a:latin typeface="+mn-ea"/>
              </a:rPr>
              <a:t>OK</a:t>
            </a:r>
            <a:r>
              <a:rPr kumimoji="1" lang="ja-JP" altLang="en-US" sz="2800" dirty="0">
                <a:latin typeface="+mn-ea"/>
              </a:rPr>
              <a:t>！）</a:t>
            </a:r>
            <a:endParaRPr kumimoji="1" lang="en-US" altLang="ja-JP" sz="2800" dirty="0">
              <a:latin typeface="+mn-ea"/>
            </a:endParaRPr>
          </a:p>
          <a:p>
            <a:pPr>
              <a:lnSpc>
                <a:spcPts val="4200"/>
              </a:lnSpc>
            </a:pPr>
            <a:r>
              <a:rPr kumimoji="1" lang="ja-JP" altLang="en-US" sz="2800" dirty="0">
                <a:latin typeface="+mn-ea"/>
              </a:rPr>
              <a:t>    ・歯根（歯の根っこ）に</a:t>
            </a:r>
            <a:r>
              <a:rPr kumimoji="1" lang="ja-JP" altLang="en-US" sz="2800" b="1" dirty="0">
                <a:latin typeface="+mn-ea"/>
              </a:rPr>
              <a:t>触らない</a:t>
            </a:r>
            <a:r>
              <a:rPr kumimoji="1" lang="ja-JP" altLang="en-US" sz="2800" dirty="0">
                <a:latin typeface="+mn-ea"/>
              </a:rPr>
              <a:t>。</a:t>
            </a:r>
            <a:endParaRPr kumimoji="1" lang="en-US" altLang="ja-JP" sz="2800" dirty="0">
              <a:latin typeface="+mn-ea"/>
            </a:endParaRPr>
          </a:p>
          <a:p>
            <a:pPr>
              <a:lnSpc>
                <a:spcPts val="4200"/>
              </a:lnSpc>
            </a:pPr>
            <a:r>
              <a:rPr kumimoji="1" lang="ja-JP" altLang="en-US" sz="2800" dirty="0">
                <a:latin typeface="+mn-ea"/>
              </a:rPr>
              <a:t>    ・抜けた歯やかけらは</a:t>
            </a:r>
            <a:r>
              <a:rPr kumimoji="1" lang="ja-JP" altLang="en-US" sz="2800" b="1" dirty="0">
                <a:latin typeface="+mn-ea"/>
              </a:rPr>
              <a:t>乾燥させない</a:t>
            </a:r>
            <a:r>
              <a:rPr kumimoji="1" lang="ja-JP" altLang="en-US" sz="2800" dirty="0">
                <a:latin typeface="+mn-ea"/>
              </a:rPr>
              <a:t>。</a:t>
            </a:r>
            <a:endParaRPr kumimoji="1" lang="en-US" altLang="ja-JP" sz="2800" dirty="0">
              <a:latin typeface="+mn-ea"/>
            </a:endParaRPr>
          </a:p>
          <a:p>
            <a:pPr>
              <a:lnSpc>
                <a:spcPts val="4200"/>
              </a:lnSpc>
            </a:pPr>
            <a:r>
              <a:rPr kumimoji="1" lang="ja-JP" altLang="en-US" sz="2800" dirty="0">
                <a:latin typeface="+mn-ea"/>
              </a:rPr>
              <a:t>    ・</a:t>
            </a:r>
            <a:r>
              <a:rPr kumimoji="1" lang="ja-JP" altLang="en-US" sz="2800">
                <a:latin typeface="+mn-ea"/>
              </a:rPr>
              <a:t>抜けた歯やかけらは</a:t>
            </a:r>
            <a:r>
              <a:rPr kumimoji="1" lang="ja-JP" altLang="en-US" sz="2800" b="1" dirty="0">
                <a:latin typeface="+mn-ea"/>
              </a:rPr>
              <a:t>水洗しない</a:t>
            </a:r>
            <a:r>
              <a:rPr kumimoji="1" lang="ja-JP" altLang="en-US" sz="2800" dirty="0">
                <a:latin typeface="+mn-ea"/>
              </a:rPr>
              <a:t>。  </a:t>
            </a:r>
            <a:endParaRPr kumimoji="1" lang="en-US" altLang="ja-JP" sz="2800" dirty="0">
              <a:latin typeface="+mn-ea"/>
            </a:endParaRPr>
          </a:p>
        </p:txBody>
      </p:sp>
      <p:pic>
        <p:nvPicPr>
          <p:cNvPr id="12" name="図 11">
            <a:extLst>
              <a:ext uri="{FF2B5EF4-FFF2-40B4-BE49-F238E27FC236}">
                <a16:creationId xmlns:a16="http://schemas.microsoft.com/office/drawing/2014/main" id="{DFCCADE2-8A94-BB19-F9E7-036CE9B92C56}"/>
              </a:ext>
            </a:extLst>
          </p:cNvPr>
          <p:cNvPicPr>
            <a:picLocks noChangeAspect="1"/>
          </p:cNvPicPr>
          <p:nvPr/>
        </p:nvPicPr>
        <p:blipFill>
          <a:blip r:embed="rId4"/>
          <a:stretch>
            <a:fillRect/>
          </a:stretch>
        </p:blipFill>
        <p:spPr>
          <a:xfrm>
            <a:off x="6824133" y="1307784"/>
            <a:ext cx="2936004" cy="2576812"/>
          </a:xfrm>
          <a:prstGeom prst="rect">
            <a:avLst/>
          </a:prstGeom>
        </p:spPr>
      </p:pic>
      <p:pic>
        <p:nvPicPr>
          <p:cNvPr id="6148" name="Picture 4" descr="牛乳パックのイラスト">
            <a:extLst>
              <a:ext uri="{FF2B5EF4-FFF2-40B4-BE49-F238E27FC236}">
                <a16:creationId xmlns:a16="http://schemas.microsoft.com/office/drawing/2014/main" id="{E9457D97-C00F-5A69-F3C6-A3CE66EFAE46}"/>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988915" y="1260987"/>
            <a:ext cx="2203085" cy="2670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6377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CCBAA-48D7-833F-2724-206D502E7177}"/>
            </a:ext>
          </a:extLst>
        </p:cNvPr>
        <p:cNvGrpSpPr/>
        <p:nvPr/>
      </p:nvGrpSpPr>
      <p:grpSpPr>
        <a:xfrm>
          <a:off x="0" y="0"/>
          <a:ext cx="0" cy="0"/>
          <a:chOff x="0" y="0"/>
          <a:chExt cx="0" cy="0"/>
        </a:xfrm>
      </p:grpSpPr>
      <p:pic>
        <p:nvPicPr>
          <p:cNvPr id="9" name="図 8" descr="挿絵 が含まれている画像&#10;&#10;AI によって生成されたコンテンツは間違っている可能性があります。">
            <a:extLst>
              <a:ext uri="{FF2B5EF4-FFF2-40B4-BE49-F238E27FC236}">
                <a16:creationId xmlns:a16="http://schemas.microsoft.com/office/drawing/2014/main" id="{A553A290-A537-9C4D-63A3-57B4823997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61397" y="2803272"/>
            <a:ext cx="2934070" cy="4164796"/>
          </a:xfrm>
          <a:prstGeom prst="rect">
            <a:avLst/>
          </a:prstGeom>
        </p:spPr>
      </p:pic>
      <p:pic>
        <p:nvPicPr>
          <p:cNvPr id="11" name="図 10" descr="ダイアグラム&#10;&#10;AI によって生成されたコンテンツは間違っている可能性があります。">
            <a:extLst>
              <a:ext uri="{FF2B5EF4-FFF2-40B4-BE49-F238E27FC236}">
                <a16:creationId xmlns:a16="http://schemas.microsoft.com/office/drawing/2014/main" id="{5477037C-8672-110A-5183-1CB12153964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490495" y="3539068"/>
            <a:ext cx="4867329" cy="3429000"/>
          </a:xfrm>
          <a:prstGeom prst="rect">
            <a:avLst/>
          </a:prstGeom>
        </p:spPr>
      </p:pic>
      <p:sp>
        <p:nvSpPr>
          <p:cNvPr id="6" name="正方形/長方形 5">
            <a:extLst>
              <a:ext uri="{FF2B5EF4-FFF2-40B4-BE49-F238E27FC236}">
                <a16:creationId xmlns:a16="http://schemas.microsoft.com/office/drawing/2014/main" id="{96A003EA-247B-B131-1D0B-828A7FCE1282}"/>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1FD63C21-256D-B3F9-0C66-BCC0F3D59046}"/>
              </a:ext>
            </a:extLst>
          </p:cNvPr>
          <p:cNvSpPr txBox="1"/>
          <p:nvPr/>
        </p:nvSpPr>
        <p:spPr>
          <a:xfrm>
            <a:off x="463689" y="105370"/>
            <a:ext cx="11264622" cy="923330"/>
          </a:xfrm>
          <a:prstGeom prst="rect">
            <a:avLst/>
          </a:prstGeom>
          <a:noFill/>
        </p:spPr>
        <p:txBody>
          <a:bodyPr wrap="none" rtlCol="0">
            <a:spAutoFit/>
          </a:bodyPr>
          <a:lstStyle/>
          <a:p>
            <a:r>
              <a:rPr kumimoji="1" lang="ja-JP" altLang="en-US" sz="5400" b="1" dirty="0">
                <a:latin typeface="+mn-ea"/>
              </a:rPr>
              <a:t>出血したり、歯が抜けてしまったら</a:t>
            </a:r>
          </a:p>
        </p:txBody>
      </p:sp>
      <p:sp>
        <p:nvSpPr>
          <p:cNvPr id="2" name="テキスト ボックス 1">
            <a:extLst>
              <a:ext uri="{FF2B5EF4-FFF2-40B4-BE49-F238E27FC236}">
                <a16:creationId xmlns:a16="http://schemas.microsoft.com/office/drawing/2014/main" id="{4CF350B7-8D24-E221-160A-DA7A42328F3F}"/>
              </a:ext>
            </a:extLst>
          </p:cNvPr>
          <p:cNvSpPr txBox="1"/>
          <p:nvPr/>
        </p:nvSpPr>
        <p:spPr>
          <a:xfrm>
            <a:off x="335604" y="1244678"/>
            <a:ext cx="7127393" cy="741806"/>
          </a:xfrm>
          <a:prstGeom prst="rect">
            <a:avLst/>
          </a:prstGeom>
          <a:noFill/>
        </p:spPr>
        <p:txBody>
          <a:bodyPr wrap="square" rtlCol="0">
            <a:spAutoFit/>
          </a:bodyPr>
          <a:lstStyle/>
          <a:p>
            <a:pPr>
              <a:lnSpc>
                <a:spcPts val="5400"/>
              </a:lnSpc>
            </a:pPr>
            <a:r>
              <a:rPr kumimoji="1" lang="ja-JP" altLang="en-US" sz="3600" dirty="0">
                <a:latin typeface="+mn-ea"/>
              </a:rPr>
              <a:t>３</a:t>
            </a:r>
            <a:r>
              <a:rPr kumimoji="1" lang="en-US" altLang="ja-JP" sz="3600" dirty="0">
                <a:latin typeface="+mn-ea"/>
              </a:rPr>
              <a:t>.</a:t>
            </a:r>
            <a:r>
              <a:rPr kumimoji="1" lang="ja-JP" altLang="en-US" sz="3600" dirty="0">
                <a:latin typeface="+mn-ea"/>
              </a:rPr>
              <a:t> </a:t>
            </a:r>
            <a:r>
              <a:rPr kumimoji="1" lang="ja-JP" altLang="en-US" sz="3600" b="1" dirty="0">
                <a:latin typeface="+mn-ea"/>
              </a:rPr>
              <a:t>歯科医院に連絡する</a:t>
            </a:r>
            <a:endParaRPr kumimoji="1" lang="en-US" altLang="ja-JP" sz="3600" b="1" dirty="0">
              <a:latin typeface="+mn-ea"/>
            </a:endParaRPr>
          </a:p>
        </p:txBody>
      </p:sp>
      <p:sp>
        <p:nvSpPr>
          <p:cNvPr id="4" name="テキスト ボックス 3">
            <a:extLst>
              <a:ext uri="{FF2B5EF4-FFF2-40B4-BE49-F238E27FC236}">
                <a16:creationId xmlns:a16="http://schemas.microsoft.com/office/drawing/2014/main" id="{6D6A1533-3A5B-16C7-93E1-12A3256A4231}"/>
              </a:ext>
            </a:extLst>
          </p:cNvPr>
          <p:cNvSpPr txBox="1"/>
          <p:nvPr/>
        </p:nvSpPr>
        <p:spPr>
          <a:xfrm>
            <a:off x="1119139" y="1986484"/>
            <a:ext cx="9803965" cy="1674689"/>
          </a:xfrm>
          <a:prstGeom prst="rect">
            <a:avLst/>
          </a:prstGeom>
          <a:noFill/>
        </p:spPr>
        <p:txBody>
          <a:bodyPr wrap="square" rtlCol="0">
            <a:spAutoFit/>
          </a:bodyPr>
          <a:lstStyle/>
          <a:p>
            <a:pPr>
              <a:lnSpc>
                <a:spcPts val="4200"/>
              </a:lnSpc>
            </a:pPr>
            <a:r>
              <a:rPr kumimoji="1" lang="ja-JP" altLang="en-US" sz="2800" dirty="0">
                <a:latin typeface="+mn-ea"/>
              </a:rPr>
              <a:t>抜けた歯は元に戻せる場合があります。</a:t>
            </a:r>
          </a:p>
          <a:p>
            <a:pPr>
              <a:lnSpc>
                <a:spcPts val="4200"/>
              </a:lnSpc>
            </a:pPr>
            <a:r>
              <a:rPr kumimoji="1" lang="ja-JP" altLang="en-US" sz="2800" dirty="0">
                <a:latin typeface="+mn-ea"/>
              </a:rPr>
              <a:t>保存液に入れた抜けた歯やかけらを持って、できるだけ早く歯科医院を受診しましょう。</a:t>
            </a:r>
          </a:p>
        </p:txBody>
      </p:sp>
    </p:spTree>
    <p:extLst>
      <p:ext uri="{BB962C8B-B14F-4D97-AF65-F5344CB8AC3E}">
        <p14:creationId xmlns:p14="http://schemas.microsoft.com/office/powerpoint/2010/main" val="705499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C3260-C59A-2CF5-6383-7F97D96F5FD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0DB8A83-C054-AD88-1B59-0B22B7060DD4}"/>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A37901C8-5967-014A-EE6F-F467BCDC3034}"/>
              </a:ext>
            </a:extLst>
          </p:cNvPr>
          <p:cNvSpPr txBox="1"/>
          <p:nvPr/>
        </p:nvSpPr>
        <p:spPr>
          <a:xfrm>
            <a:off x="117440" y="52684"/>
            <a:ext cx="11957119" cy="923330"/>
          </a:xfrm>
          <a:prstGeom prst="rect">
            <a:avLst/>
          </a:prstGeom>
          <a:noFill/>
        </p:spPr>
        <p:txBody>
          <a:bodyPr wrap="none" rtlCol="0">
            <a:spAutoFit/>
          </a:bodyPr>
          <a:lstStyle/>
          <a:p>
            <a:r>
              <a:rPr kumimoji="1" lang="ja-JP" altLang="en-US" sz="5400" b="1">
                <a:latin typeface="+mn-ea"/>
              </a:rPr>
              <a:t>歯は失ったら取り戻せない大切なもの</a:t>
            </a:r>
            <a:endParaRPr kumimoji="1" lang="ja-JP" altLang="en-US" sz="5400" b="1" dirty="0">
              <a:latin typeface="+mn-ea"/>
            </a:endParaRPr>
          </a:p>
        </p:txBody>
      </p:sp>
      <p:sp>
        <p:nvSpPr>
          <p:cNvPr id="2" name="テキスト ボックス 1">
            <a:extLst>
              <a:ext uri="{FF2B5EF4-FFF2-40B4-BE49-F238E27FC236}">
                <a16:creationId xmlns:a16="http://schemas.microsoft.com/office/drawing/2014/main" id="{FF78A371-0EE1-ED24-B195-1B92B76972F8}"/>
              </a:ext>
            </a:extLst>
          </p:cNvPr>
          <p:cNvSpPr txBox="1"/>
          <p:nvPr/>
        </p:nvSpPr>
        <p:spPr>
          <a:xfrm>
            <a:off x="340966" y="1926630"/>
            <a:ext cx="11713266" cy="4455259"/>
          </a:xfrm>
          <a:prstGeom prst="rect">
            <a:avLst/>
          </a:prstGeom>
          <a:noFill/>
        </p:spPr>
        <p:txBody>
          <a:bodyPr wrap="square" rtlCol="0">
            <a:spAutoFit/>
          </a:bodyPr>
          <a:lstStyle/>
          <a:p>
            <a:pPr>
              <a:lnSpc>
                <a:spcPct val="150000"/>
              </a:lnSpc>
            </a:pPr>
            <a:r>
              <a:rPr kumimoji="1" lang="en-US" altLang="ja-JP" sz="3200" dirty="0">
                <a:latin typeface="+mn-ea"/>
              </a:rPr>
              <a:t>【</a:t>
            </a:r>
            <a:r>
              <a:rPr kumimoji="1" lang="ja-JP" altLang="en-US" sz="3200" dirty="0">
                <a:latin typeface="+mn-ea"/>
              </a:rPr>
              <a:t>実態</a:t>
            </a:r>
            <a:r>
              <a:rPr kumimoji="1" lang="en-US" altLang="ja-JP" sz="3200" dirty="0">
                <a:latin typeface="+mn-ea"/>
              </a:rPr>
              <a:t>】</a:t>
            </a:r>
          </a:p>
          <a:p>
            <a:pPr>
              <a:lnSpc>
                <a:spcPct val="150000"/>
              </a:lnSpc>
            </a:pPr>
            <a:r>
              <a:rPr kumimoji="1" lang="ja-JP" altLang="en-US" sz="3200" dirty="0">
                <a:latin typeface="+mn-ea"/>
              </a:rPr>
              <a:t>・自分の不注意や悪ふざけが原因のけがが多く発生しています。</a:t>
            </a:r>
            <a:endParaRPr kumimoji="1" lang="en-US" altLang="ja-JP" sz="3200" dirty="0">
              <a:latin typeface="+mn-ea"/>
            </a:endParaRPr>
          </a:p>
          <a:p>
            <a:pPr>
              <a:lnSpc>
                <a:spcPct val="150000"/>
              </a:lnSpc>
            </a:pPr>
            <a:r>
              <a:rPr kumimoji="1" lang="ja-JP" altLang="en-US" sz="3200" dirty="0">
                <a:latin typeface="+mn-ea"/>
              </a:rPr>
              <a:t>・学校では休憩時間に一番多くけががおきています。</a:t>
            </a:r>
          </a:p>
          <a:p>
            <a:pPr>
              <a:lnSpc>
                <a:spcPct val="150000"/>
              </a:lnSpc>
            </a:pPr>
            <a:r>
              <a:rPr kumimoji="1" lang="en-US" altLang="ja-JP" sz="3200" dirty="0">
                <a:latin typeface="+mn-ea"/>
              </a:rPr>
              <a:t>【</a:t>
            </a:r>
            <a:r>
              <a:rPr kumimoji="1" lang="ja-JP" altLang="en-US" sz="3200" dirty="0">
                <a:latin typeface="+mn-ea"/>
              </a:rPr>
              <a:t>注意事項</a:t>
            </a:r>
            <a:r>
              <a:rPr kumimoji="1" lang="en-US" altLang="ja-JP" sz="3200" dirty="0">
                <a:latin typeface="+mn-ea"/>
              </a:rPr>
              <a:t>】</a:t>
            </a:r>
          </a:p>
          <a:p>
            <a:pPr>
              <a:lnSpc>
                <a:spcPct val="150000"/>
              </a:lnSpc>
            </a:pPr>
            <a:r>
              <a:rPr kumimoji="1" lang="ja-JP" altLang="en-US" sz="3200" dirty="0">
                <a:latin typeface="+mn-ea"/>
              </a:rPr>
              <a:t>・運動やスポーツをするときはルールを守りましょう。</a:t>
            </a:r>
            <a:endParaRPr kumimoji="1" lang="en-US" altLang="ja-JP" sz="3200" dirty="0">
              <a:latin typeface="+mn-ea"/>
            </a:endParaRPr>
          </a:p>
          <a:p>
            <a:pPr>
              <a:lnSpc>
                <a:spcPct val="150000"/>
              </a:lnSpc>
            </a:pPr>
            <a:r>
              <a:rPr kumimoji="1" lang="ja-JP" altLang="en-US" sz="3200" dirty="0">
                <a:latin typeface="+mn-ea"/>
              </a:rPr>
              <a:t>・安全に活動できるように、まわりに気を配りましょう。</a:t>
            </a:r>
          </a:p>
        </p:txBody>
      </p:sp>
      <p:sp>
        <p:nvSpPr>
          <p:cNvPr id="3" name="テキスト ボックス 2">
            <a:extLst>
              <a:ext uri="{FF2B5EF4-FFF2-40B4-BE49-F238E27FC236}">
                <a16:creationId xmlns:a16="http://schemas.microsoft.com/office/drawing/2014/main" id="{46676DC4-4944-2119-F2CF-00F3F4CF6010}"/>
              </a:ext>
            </a:extLst>
          </p:cNvPr>
          <p:cNvSpPr txBox="1"/>
          <p:nvPr/>
        </p:nvSpPr>
        <p:spPr>
          <a:xfrm>
            <a:off x="2541179" y="1293374"/>
            <a:ext cx="5724644" cy="646331"/>
          </a:xfrm>
          <a:prstGeom prst="rect">
            <a:avLst/>
          </a:prstGeom>
          <a:noFill/>
        </p:spPr>
        <p:txBody>
          <a:bodyPr wrap="none" rtlCol="0">
            <a:spAutoFit/>
          </a:bodyPr>
          <a:lstStyle/>
          <a:p>
            <a:r>
              <a:rPr kumimoji="1" lang="ja-JP" altLang="en-US" sz="3600" dirty="0"/>
              <a:t>～けがの実態と注意事項～</a:t>
            </a:r>
          </a:p>
        </p:txBody>
      </p:sp>
    </p:spTree>
    <p:extLst>
      <p:ext uri="{BB962C8B-B14F-4D97-AF65-F5344CB8AC3E}">
        <p14:creationId xmlns:p14="http://schemas.microsoft.com/office/powerpoint/2010/main" val="1164415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B40D657A-324A-9AF3-B531-AC4B58F2B221}"/>
              </a:ext>
            </a:extLst>
          </p:cNvPr>
          <p:cNvSpPr/>
          <p:nvPr/>
        </p:nvSpPr>
        <p:spPr>
          <a:xfrm>
            <a:off x="0" y="-2066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9BD83018-1603-F0B1-C11D-1A5E036FF5B1}"/>
              </a:ext>
            </a:extLst>
          </p:cNvPr>
          <p:cNvSpPr txBox="1"/>
          <p:nvPr/>
        </p:nvSpPr>
        <p:spPr>
          <a:xfrm>
            <a:off x="3233678" y="3202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歯ブラシの選び方</a:t>
            </a:r>
          </a:p>
        </p:txBody>
      </p:sp>
      <p:sp>
        <p:nvSpPr>
          <p:cNvPr id="10" name="テキスト ボックス 9">
            <a:extLst>
              <a:ext uri="{FF2B5EF4-FFF2-40B4-BE49-F238E27FC236}">
                <a16:creationId xmlns:a16="http://schemas.microsoft.com/office/drawing/2014/main" id="{D3609583-16D3-C525-21ED-0D2436B1A9FE}"/>
              </a:ext>
            </a:extLst>
          </p:cNvPr>
          <p:cNvSpPr txBox="1"/>
          <p:nvPr/>
        </p:nvSpPr>
        <p:spPr>
          <a:xfrm>
            <a:off x="657002" y="2084712"/>
            <a:ext cx="5770629"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毛束</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列</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くらい（約８～９</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mm </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9333FA9-98F6-BE90-E5F2-4396384741CA}"/>
              </a:ext>
            </a:extLst>
          </p:cNvPr>
          <p:cNvSpPr txBox="1"/>
          <p:nvPr/>
        </p:nvSpPr>
        <p:spPr>
          <a:xfrm>
            <a:off x="430108" y="1381569"/>
            <a:ext cx="488500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ヘッドの大きさ</a:t>
            </a:r>
            <a:r>
              <a:rPr kumimoji="0" lang="ja-JP"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269BA5CE-D991-24CB-C157-D65602E8C9A6}"/>
              </a:ext>
            </a:extLst>
          </p:cNvPr>
          <p:cNvSpPr txBox="1"/>
          <p:nvPr/>
        </p:nvSpPr>
        <p:spPr>
          <a:xfrm>
            <a:off x="657002" y="2501143"/>
            <a:ext cx="5532471" cy="1324593"/>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長さ：</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人差し指の第一関節</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位</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（約</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a:t>
            </a:r>
            <a:r>
              <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0mm</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テキスト ボックス 13">
            <a:extLst>
              <a:ext uri="{FF2B5EF4-FFF2-40B4-BE49-F238E27FC236}">
                <a16:creationId xmlns:a16="http://schemas.microsoft.com/office/drawing/2014/main" id="{95572FB3-4D3A-C1C3-E7E8-082CEC274655}"/>
              </a:ext>
            </a:extLst>
          </p:cNvPr>
          <p:cNvSpPr txBox="1"/>
          <p:nvPr/>
        </p:nvSpPr>
        <p:spPr>
          <a:xfrm>
            <a:off x="596870" y="4696268"/>
            <a:ext cx="8881959" cy="1886286"/>
          </a:xfrm>
          <a:prstGeom prst="rect">
            <a:avLst/>
          </a:prstGeom>
          <a:noFill/>
        </p:spPr>
        <p:txBody>
          <a:bodyPr wrap="square" rtlCol="0">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「ふつう」がおすすめ</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です。</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「やわらかめ」は、</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よごれは落ちにくくなります。</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テキスト ボックス 14">
            <a:extLst>
              <a:ext uri="{FF2B5EF4-FFF2-40B4-BE49-F238E27FC236}">
                <a16:creationId xmlns:a16="http://schemas.microsoft.com/office/drawing/2014/main" id="{01C129CB-AFC6-9C7F-E648-F1A26B3E8261}"/>
              </a:ext>
            </a:extLst>
          </p:cNvPr>
          <p:cNvSpPr txBox="1"/>
          <p:nvPr/>
        </p:nvSpPr>
        <p:spPr>
          <a:xfrm>
            <a:off x="430108" y="4078878"/>
            <a:ext cx="408239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毛の硬さ</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は？</a:t>
            </a:r>
            <a:endParaRPr kumimoji="0" lang="ja-JP"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cxnSp>
        <p:nvCxnSpPr>
          <p:cNvPr id="20" name="直線コネクタ 19">
            <a:extLst>
              <a:ext uri="{FF2B5EF4-FFF2-40B4-BE49-F238E27FC236}">
                <a16:creationId xmlns:a16="http://schemas.microsoft.com/office/drawing/2014/main" id="{98526314-A295-A1B3-F7E5-8E34DA262A06}"/>
              </a:ext>
            </a:extLst>
          </p:cNvPr>
          <p:cNvCxnSpPr>
            <a:cxnSpLocks/>
          </p:cNvCxnSpPr>
          <p:nvPr/>
        </p:nvCxnSpPr>
        <p:spPr>
          <a:xfrm>
            <a:off x="8442777" y="3855575"/>
            <a:ext cx="1437610" cy="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 name="直線コネクタ 3">
            <a:extLst>
              <a:ext uri="{FF2B5EF4-FFF2-40B4-BE49-F238E27FC236}">
                <a16:creationId xmlns:a16="http://schemas.microsoft.com/office/drawing/2014/main" id="{7F4F78E2-F996-174B-1BE6-0185ABEFC277}"/>
              </a:ext>
            </a:extLst>
          </p:cNvPr>
          <p:cNvCxnSpPr>
            <a:cxnSpLocks/>
          </p:cNvCxnSpPr>
          <p:nvPr/>
        </p:nvCxnSpPr>
        <p:spPr>
          <a:xfrm>
            <a:off x="7450523" y="3055302"/>
            <a:ext cx="0" cy="536113"/>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9" name="テキスト ボックス 8">
            <a:extLst>
              <a:ext uri="{FF2B5EF4-FFF2-40B4-BE49-F238E27FC236}">
                <a16:creationId xmlns:a16="http://schemas.microsoft.com/office/drawing/2014/main" id="{383AF927-B532-BDC3-EA29-88C80E319CEE}"/>
              </a:ext>
            </a:extLst>
          </p:cNvPr>
          <p:cNvSpPr txBox="1"/>
          <p:nvPr/>
        </p:nvSpPr>
        <p:spPr>
          <a:xfrm>
            <a:off x="8178727" y="3944917"/>
            <a:ext cx="196571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15</a:t>
            </a:r>
            <a:r>
              <a:rPr kumimoji="0"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20mm </a:t>
            </a:r>
            <a:endParaRPr kumimoji="0" lang="ja-JP"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16" name="テキスト ボックス 15">
            <a:extLst>
              <a:ext uri="{FF2B5EF4-FFF2-40B4-BE49-F238E27FC236}">
                <a16:creationId xmlns:a16="http://schemas.microsoft.com/office/drawing/2014/main" id="{FC4EA7E4-4666-D31C-A2BA-9B500C796F5B}"/>
              </a:ext>
            </a:extLst>
          </p:cNvPr>
          <p:cNvSpPr txBox="1"/>
          <p:nvPr/>
        </p:nvSpPr>
        <p:spPr>
          <a:xfrm>
            <a:off x="6221839" y="2936704"/>
            <a:ext cx="1168399"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8</a:t>
            </a:r>
            <a:r>
              <a:rPr kumimoji="0"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9</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mm </a:t>
            </a:r>
            <a:endParaRPr kumimoji="0" lang="ja-JP"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pic>
        <p:nvPicPr>
          <p:cNvPr id="5" name="図 4" descr="持つ が含まれている画像&#10;&#10;AI によって生成されたコンテンツは間違っている可能性があります。">
            <a:extLst>
              <a:ext uri="{FF2B5EF4-FFF2-40B4-BE49-F238E27FC236}">
                <a16:creationId xmlns:a16="http://schemas.microsoft.com/office/drawing/2014/main" id="{E8A7ED55-7AFC-2EC6-0448-2AF42B60170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10800000">
            <a:off x="7876298" y="1308861"/>
            <a:ext cx="3205061" cy="2469195"/>
          </a:xfrm>
          <a:prstGeom prst="rect">
            <a:avLst/>
          </a:prstGeom>
        </p:spPr>
      </p:pic>
      <p:pic>
        <p:nvPicPr>
          <p:cNvPr id="17" name="図 16" descr="テキスト, ホワイトボード&#10;&#10;AI によって生成されたコンテンツは間違っている可能性があります。">
            <a:extLst>
              <a:ext uri="{FF2B5EF4-FFF2-40B4-BE49-F238E27FC236}">
                <a16:creationId xmlns:a16="http://schemas.microsoft.com/office/drawing/2014/main" id="{D422DE4B-BC4A-81EA-12D8-32E4BC8F885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875857" y="4458516"/>
            <a:ext cx="3023633" cy="2361790"/>
          </a:xfrm>
          <a:prstGeom prst="rect">
            <a:avLst/>
          </a:prstGeom>
        </p:spPr>
      </p:pic>
    </p:spTree>
    <p:extLst>
      <p:ext uri="{BB962C8B-B14F-4D97-AF65-F5344CB8AC3E}">
        <p14:creationId xmlns:p14="http://schemas.microsoft.com/office/powerpoint/2010/main" val="1562349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590CD7-057C-30B9-E7B0-7C205E073BF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4498A285-4D06-EB7E-F2A6-D3C99A534206}"/>
              </a:ext>
            </a:extLst>
          </p:cNvPr>
          <p:cNvSpPr/>
          <p:nvPr/>
        </p:nvSpPr>
        <p:spPr>
          <a:xfrm>
            <a:off x="0" y="4879"/>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BCB26762-0E54-1D3B-6488-84C41AD64C27}"/>
              </a:ext>
            </a:extLst>
          </p:cNvPr>
          <p:cNvSpPr txBox="1"/>
          <p:nvPr/>
        </p:nvSpPr>
        <p:spPr>
          <a:xfrm>
            <a:off x="3233053" y="5756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歯ブラシの選び方</a:t>
            </a:r>
          </a:p>
        </p:txBody>
      </p:sp>
      <p:pic>
        <p:nvPicPr>
          <p:cNvPr id="4" name="図 3" descr="歯ブラシと歯磨き粉&#10;&#10;AI によって生成されたコンテンツは間違っている可能性があります。">
            <a:extLst>
              <a:ext uri="{FF2B5EF4-FFF2-40B4-BE49-F238E27FC236}">
                <a16:creationId xmlns:a16="http://schemas.microsoft.com/office/drawing/2014/main" id="{FB273242-FD32-F1B7-8AD4-1D0820930C07}"/>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10000"/>
                    </a14:imgEffect>
                  </a14:imgLayer>
                </a14:imgProps>
              </a:ext>
              <a:ext uri="{28A0092B-C50C-407E-A947-70E740481C1C}">
                <a14:useLocalDpi xmlns:a14="http://schemas.microsoft.com/office/drawing/2010/main"/>
              </a:ext>
            </a:extLst>
          </a:blip>
          <a:srcRect/>
          <a:stretch/>
        </p:blipFill>
        <p:spPr>
          <a:xfrm>
            <a:off x="6716955" y="4046340"/>
            <a:ext cx="3457118" cy="2736641"/>
          </a:xfrm>
          <a:prstGeom prst="rect">
            <a:avLst/>
          </a:prstGeom>
        </p:spPr>
      </p:pic>
      <p:pic>
        <p:nvPicPr>
          <p:cNvPr id="5" name="図 4" descr="オレンジ色の歯ブラシ&#10;&#10;AI によって生成されたコンテンツは間違っている可能性があります。">
            <a:extLst>
              <a:ext uri="{FF2B5EF4-FFF2-40B4-BE49-F238E27FC236}">
                <a16:creationId xmlns:a16="http://schemas.microsoft.com/office/drawing/2014/main" id="{E6FD4CBB-0053-BA9B-9E0E-772DBB72817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017927" y="4046340"/>
            <a:ext cx="3457118" cy="2736641"/>
          </a:xfrm>
          <a:prstGeom prst="rect">
            <a:avLst/>
          </a:prstGeom>
        </p:spPr>
      </p:pic>
      <p:pic>
        <p:nvPicPr>
          <p:cNvPr id="8" name="図 7" descr="歯ブラシと歯磨き粉&#10;&#10;AI によって生成されたコンテンツは間違っている可能性があります。">
            <a:extLst>
              <a:ext uri="{FF2B5EF4-FFF2-40B4-BE49-F238E27FC236}">
                <a16:creationId xmlns:a16="http://schemas.microsoft.com/office/drawing/2014/main" id="{F15D2BE1-38D0-085A-3867-147F8CDEA48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2017927" y="1202898"/>
            <a:ext cx="3457118" cy="2736641"/>
          </a:xfrm>
          <a:prstGeom prst="rect">
            <a:avLst/>
          </a:prstGeom>
        </p:spPr>
      </p:pic>
      <p:pic>
        <p:nvPicPr>
          <p:cNvPr id="10" name="図 9" descr="テーブルの上に置かれたブラシ&#10;&#10;AI によって生成されたコンテンツは間違っている可能性があります。">
            <a:extLst>
              <a:ext uri="{FF2B5EF4-FFF2-40B4-BE49-F238E27FC236}">
                <a16:creationId xmlns:a16="http://schemas.microsoft.com/office/drawing/2014/main" id="{50DDFBCE-54A3-245A-964E-20FAE09F1E0F}"/>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716955" y="1202898"/>
            <a:ext cx="3457118" cy="2736641"/>
          </a:xfrm>
          <a:prstGeom prst="rect">
            <a:avLst/>
          </a:prstGeom>
        </p:spPr>
      </p:pic>
      <p:sp>
        <p:nvSpPr>
          <p:cNvPr id="12" name="楕円 11">
            <a:extLst>
              <a:ext uri="{FF2B5EF4-FFF2-40B4-BE49-F238E27FC236}">
                <a16:creationId xmlns:a16="http://schemas.microsoft.com/office/drawing/2014/main" id="{470AD82E-D799-8CDA-EBFF-28A7E0A1A154}"/>
              </a:ext>
            </a:extLst>
          </p:cNvPr>
          <p:cNvSpPr/>
          <p:nvPr/>
        </p:nvSpPr>
        <p:spPr>
          <a:xfrm>
            <a:off x="7260757" y="4624572"/>
            <a:ext cx="1818168" cy="181816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838107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9D457-1156-EEF1-9164-4941198DCED2}"/>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94218D52-E6A7-B03C-0F96-8DFD2158C0B5}"/>
              </a:ext>
            </a:extLst>
          </p:cNvPr>
          <p:cNvSpPr/>
          <p:nvPr/>
        </p:nvSpPr>
        <p:spPr>
          <a:xfrm>
            <a:off x="0" y="4879"/>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9B43629A-845D-2BF5-46CE-B850997DDDA2}"/>
              </a:ext>
            </a:extLst>
          </p:cNvPr>
          <p:cNvSpPr txBox="1"/>
          <p:nvPr/>
        </p:nvSpPr>
        <p:spPr>
          <a:xfrm>
            <a:off x="3233053" y="57564"/>
            <a:ext cx="5724644"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歯ブラシの持ち方</a:t>
            </a:r>
          </a:p>
        </p:txBody>
      </p:sp>
      <p:sp>
        <p:nvSpPr>
          <p:cNvPr id="5" name="テキスト ボックス 4">
            <a:extLst>
              <a:ext uri="{FF2B5EF4-FFF2-40B4-BE49-F238E27FC236}">
                <a16:creationId xmlns:a16="http://schemas.microsoft.com/office/drawing/2014/main" id="{BB11C0E2-AE74-338A-6C20-AB08F8E54D86}"/>
              </a:ext>
            </a:extLst>
          </p:cNvPr>
          <p:cNvSpPr txBox="1"/>
          <p:nvPr/>
        </p:nvSpPr>
        <p:spPr>
          <a:xfrm>
            <a:off x="51341" y="1630404"/>
            <a:ext cx="5788764" cy="1900713"/>
          </a:xfrm>
          <a:prstGeom prst="rect">
            <a:avLst/>
          </a:prstGeom>
          <a:noFill/>
        </p:spPr>
        <p:txBody>
          <a:bodyPr wrap="none" rtlCol="0">
            <a:spAutoFit/>
          </a:bodyPr>
          <a:lstStyle/>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軽く持ってみがきましょう</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（強くにぎると、力が入り</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すぎてしまいます）</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026" name="Picture 2" descr="手鏡のイラスト">
            <a:extLst>
              <a:ext uri="{FF2B5EF4-FFF2-40B4-BE49-F238E27FC236}">
                <a16:creationId xmlns:a16="http://schemas.microsoft.com/office/drawing/2014/main" id="{945F10E8-CDE6-6509-3F6F-8BBCD0B4C3C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999861">
            <a:off x="8007178" y="4275159"/>
            <a:ext cx="2348298" cy="2645970"/>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6A1F1B73-34AB-31F1-131C-AC7C7795C7E0}"/>
              </a:ext>
            </a:extLst>
          </p:cNvPr>
          <p:cNvSpPr txBox="1"/>
          <p:nvPr/>
        </p:nvSpPr>
        <p:spPr>
          <a:xfrm>
            <a:off x="51341" y="4484847"/>
            <a:ext cx="6193724" cy="1900713"/>
          </a:xfrm>
          <a:prstGeom prst="rect">
            <a:avLst/>
          </a:prstGeom>
          <a:noFill/>
        </p:spPr>
        <p:txBody>
          <a:bodyPr wrap="square" rtlCol="0">
            <a:spAutoFit/>
          </a:bodyPr>
          <a:lstStyle/>
          <a:p>
            <a:pPr marL="26670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手鏡を見て</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、歯ブラシのあたる場所を確認しながらみがきましょう！</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9" name="図 8" descr="歯ブラシで歯を磨いている&#10;&#10;AI によって生成されたコンテンツは間違っている可能性があります。">
            <a:extLst>
              <a:ext uri="{FF2B5EF4-FFF2-40B4-BE49-F238E27FC236}">
                <a16:creationId xmlns:a16="http://schemas.microsoft.com/office/drawing/2014/main" id="{C52D2897-523D-A97C-AB2B-D142125FC39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366712" y="1175490"/>
            <a:ext cx="5181969" cy="3031435"/>
          </a:xfrm>
          <a:prstGeom prst="rect">
            <a:avLst/>
          </a:prstGeom>
        </p:spPr>
      </p:pic>
    </p:spTree>
    <p:extLst>
      <p:ext uri="{BB962C8B-B14F-4D97-AF65-F5344CB8AC3E}">
        <p14:creationId xmlns:p14="http://schemas.microsoft.com/office/powerpoint/2010/main" val="139355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185139-CB40-223D-ED60-B3094F493A6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AED6518B-3328-DBA5-9984-A57A9FA29D33}"/>
              </a:ext>
            </a:extLst>
          </p:cNvPr>
          <p:cNvSpPr/>
          <p:nvPr/>
        </p:nvSpPr>
        <p:spPr>
          <a:xfrm>
            <a:off x="0" y="4879"/>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D5F4EDB8-30FD-4824-11C9-F91B407F1BBE}"/>
              </a:ext>
            </a:extLst>
          </p:cNvPr>
          <p:cNvSpPr txBox="1"/>
          <p:nvPr/>
        </p:nvSpPr>
        <p:spPr>
          <a:xfrm>
            <a:off x="2204357" y="57564"/>
            <a:ext cx="7802136"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歯ブラシの交換時期は？</a:t>
            </a:r>
          </a:p>
        </p:txBody>
      </p:sp>
      <p:sp>
        <p:nvSpPr>
          <p:cNvPr id="4" name="テキスト ボックス 3">
            <a:extLst>
              <a:ext uri="{FF2B5EF4-FFF2-40B4-BE49-F238E27FC236}">
                <a16:creationId xmlns:a16="http://schemas.microsoft.com/office/drawing/2014/main" id="{637A91DB-C266-58A0-7CC3-1163205628B6}"/>
              </a:ext>
            </a:extLst>
          </p:cNvPr>
          <p:cNvSpPr txBox="1"/>
          <p:nvPr/>
        </p:nvSpPr>
        <p:spPr>
          <a:xfrm>
            <a:off x="2269691" y="6166569"/>
            <a:ext cx="8555547" cy="584775"/>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歯ブラシは</a:t>
            </a:r>
            <a:r>
              <a:rPr kumimoji="0" lang="en-US" altLang="ja-JP"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a:t>
            </a:r>
            <a:r>
              <a:rPr kumimoji="0" lang="ja-JP" altLang="en-US" sz="32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か月を目安に</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交換</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しましょう！</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四角形吹き出し 1">
            <a:extLst>
              <a:ext uri="{FF2B5EF4-FFF2-40B4-BE49-F238E27FC236}">
                <a16:creationId xmlns:a16="http://schemas.microsoft.com/office/drawing/2014/main" id="{15AD9BD2-0F0F-C4D5-080C-B3A878BDD1A2}"/>
              </a:ext>
            </a:extLst>
          </p:cNvPr>
          <p:cNvSpPr/>
          <p:nvPr/>
        </p:nvSpPr>
        <p:spPr>
          <a:xfrm>
            <a:off x="1181311" y="1527786"/>
            <a:ext cx="4871747" cy="751218"/>
          </a:xfrm>
          <a:prstGeom prst="wedgeRectCallout">
            <a:avLst>
              <a:gd name="adj1" fmla="val -21372"/>
              <a:gd name="adj2" fmla="val 48995"/>
            </a:avLst>
          </a:prstGeom>
          <a:solidFill>
            <a:srgbClr val="FF0000">
              <a:alpha val="5098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歯垢がうまく落とせない歯ブラシ</a:t>
            </a:r>
          </a:p>
        </p:txBody>
      </p:sp>
      <p:pic>
        <p:nvPicPr>
          <p:cNvPr id="10" name="図 9" descr="テキスト&#10;&#10;AI によって生成されたコンテンツは間違っている可能性があります。">
            <a:extLst>
              <a:ext uri="{FF2B5EF4-FFF2-40B4-BE49-F238E27FC236}">
                <a16:creationId xmlns:a16="http://schemas.microsoft.com/office/drawing/2014/main" id="{9ED8FFE4-692F-239F-E8BA-FD5B2767D09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flipH="1">
            <a:off x="3915807" y="4378024"/>
            <a:ext cx="2001343" cy="1403108"/>
          </a:xfrm>
          <a:prstGeom prst="rect">
            <a:avLst/>
          </a:prstGeom>
        </p:spPr>
      </p:pic>
      <p:pic>
        <p:nvPicPr>
          <p:cNvPr id="12" name="図 11" descr="ナイフとフォーク&#10;&#10;AI によって生成されたコンテンツは間違っている可能性があります。">
            <a:extLst>
              <a:ext uri="{FF2B5EF4-FFF2-40B4-BE49-F238E27FC236}">
                <a16:creationId xmlns:a16="http://schemas.microsoft.com/office/drawing/2014/main" id="{1CCF72CD-3BDE-0B45-4858-6AF6B502C96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flipH="1">
            <a:off x="1522122" y="4387040"/>
            <a:ext cx="2091136" cy="1394091"/>
          </a:xfrm>
          <a:prstGeom prst="rect">
            <a:avLst/>
          </a:prstGeom>
        </p:spPr>
      </p:pic>
      <p:pic>
        <p:nvPicPr>
          <p:cNvPr id="14" name="図 13" descr="ラケット, ブラシ, 座る, 持つ が含まれている画像&#10;&#10;AI によって生成されたコンテンツは間違っている可能性があります。">
            <a:extLst>
              <a:ext uri="{FF2B5EF4-FFF2-40B4-BE49-F238E27FC236}">
                <a16:creationId xmlns:a16="http://schemas.microsoft.com/office/drawing/2014/main" id="{158BEB96-A63E-995E-BC9B-77FB10A3271A}"/>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rot="16200000">
            <a:off x="1904281" y="2345630"/>
            <a:ext cx="1334670" cy="2091136"/>
          </a:xfrm>
          <a:prstGeom prst="rect">
            <a:avLst/>
          </a:prstGeom>
        </p:spPr>
      </p:pic>
      <p:pic>
        <p:nvPicPr>
          <p:cNvPr id="16" name="図 15" descr="ペア, ブルー, テーブル, 表面 が含まれている画像&#10;&#10;AI によって生成されたコンテンツは間違っている可能性があります。">
            <a:extLst>
              <a:ext uri="{FF2B5EF4-FFF2-40B4-BE49-F238E27FC236}">
                <a16:creationId xmlns:a16="http://schemas.microsoft.com/office/drawing/2014/main" id="{B9DC71C3-C5DA-C2A5-4511-1E7E002B8C57}"/>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rot="16200000">
            <a:off x="8430720" y="2128338"/>
            <a:ext cx="1196607" cy="2465546"/>
          </a:xfrm>
          <a:prstGeom prst="rect">
            <a:avLst/>
          </a:prstGeom>
        </p:spPr>
      </p:pic>
      <p:pic>
        <p:nvPicPr>
          <p:cNvPr id="18" name="図 17" descr="ブラシ が含まれている画像&#10;&#10;AI によって生成されたコンテンツは間違っている可能性があります。">
            <a:extLst>
              <a:ext uri="{FF2B5EF4-FFF2-40B4-BE49-F238E27FC236}">
                <a16:creationId xmlns:a16="http://schemas.microsoft.com/office/drawing/2014/main" id="{4F53B9E0-C9F8-0C0F-A53C-4DF84D8C6342}"/>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flipH="1">
            <a:off x="7814285" y="4080038"/>
            <a:ext cx="2508569" cy="1872658"/>
          </a:xfrm>
          <a:prstGeom prst="rect">
            <a:avLst/>
          </a:prstGeom>
        </p:spPr>
      </p:pic>
      <p:pic>
        <p:nvPicPr>
          <p:cNvPr id="20" name="図 19" descr="ブルー, ブラシ, ツール, ラケット が含まれている画像&#10;&#10;AI によって生成されたコンテンツは間違っている可能性があります。">
            <a:extLst>
              <a:ext uri="{FF2B5EF4-FFF2-40B4-BE49-F238E27FC236}">
                <a16:creationId xmlns:a16="http://schemas.microsoft.com/office/drawing/2014/main" id="{778AB11B-D2FF-1A4F-CE44-4F130E0E4162}"/>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rot="16200000">
            <a:off x="4244638" y="2395035"/>
            <a:ext cx="1343686" cy="2001343"/>
          </a:xfrm>
          <a:prstGeom prst="rect">
            <a:avLst/>
          </a:prstGeom>
        </p:spPr>
      </p:pic>
      <p:sp>
        <p:nvSpPr>
          <p:cNvPr id="3" name="四角形吹き出し 1">
            <a:extLst>
              <a:ext uri="{FF2B5EF4-FFF2-40B4-BE49-F238E27FC236}">
                <a16:creationId xmlns:a16="http://schemas.microsoft.com/office/drawing/2014/main" id="{913B7CAB-9FCA-6F78-E6D8-A921606D18E3}"/>
              </a:ext>
            </a:extLst>
          </p:cNvPr>
          <p:cNvSpPr/>
          <p:nvPr/>
        </p:nvSpPr>
        <p:spPr>
          <a:xfrm>
            <a:off x="7241059" y="1523264"/>
            <a:ext cx="3655022" cy="751218"/>
          </a:xfrm>
          <a:prstGeom prst="wedgeRectCallout">
            <a:avLst>
              <a:gd name="adj1" fmla="val -21372"/>
              <a:gd name="adj2" fmla="val 48995"/>
            </a:avLst>
          </a:prstGeom>
          <a:solidFill>
            <a:srgbClr val="00B050">
              <a:alpha val="50980"/>
            </a:srgb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歯垢が落とせる歯ブラシ</a:t>
            </a:r>
          </a:p>
        </p:txBody>
      </p:sp>
      <p:sp>
        <p:nvSpPr>
          <p:cNvPr id="7" name="テキスト ボックス 6">
            <a:extLst>
              <a:ext uri="{FF2B5EF4-FFF2-40B4-BE49-F238E27FC236}">
                <a16:creationId xmlns:a16="http://schemas.microsoft.com/office/drawing/2014/main" id="{AA2A4873-5EA1-D5F4-BD0B-95AB28394B68}"/>
              </a:ext>
            </a:extLst>
          </p:cNvPr>
          <p:cNvSpPr txBox="1"/>
          <p:nvPr/>
        </p:nvSpPr>
        <p:spPr>
          <a:xfrm>
            <a:off x="1245119" y="1549558"/>
            <a:ext cx="822441" cy="307777"/>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しこう</a:t>
            </a:r>
          </a:p>
        </p:txBody>
      </p:sp>
      <p:sp>
        <p:nvSpPr>
          <p:cNvPr id="8" name="テキスト ボックス 7">
            <a:extLst>
              <a:ext uri="{FF2B5EF4-FFF2-40B4-BE49-F238E27FC236}">
                <a16:creationId xmlns:a16="http://schemas.microsoft.com/office/drawing/2014/main" id="{B0891CF9-F039-CE38-8371-717689B0ECBB}"/>
              </a:ext>
            </a:extLst>
          </p:cNvPr>
          <p:cNvSpPr txBox="1"/>
          <p:nvPr/>
        </p:nvSpPr>
        <p:spPr>
          <a:xfrm>
            <a:off x="7311412" y="1549558"/>
            <a:ext cx="771278" cy="307777"/>
          </a:xfrm>
          <a:prstGeom prst="rect">
            <a:avLst/>
          </a:prstGeom>
          <a:noFill/>
        </p:spPr>
        <p:txBody>
          <a:bodyPr wrap="square" rtlCol="0">
            <a:spAutoFit/>
          </a:bodyPr>
          <a:lstStyle/>
          <a:p>
            <a:pPr marL="0" marR="0" lvl="0" indent="0" algn="dist" defTabSz="4572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しこう</a:t>
            </a:r>
          </a:p>
        </p:txBody>
      </p:sp>
    </p:spTree>
    <p:extLst>
      <p:ext uri="{BB962C8B-B14F-4D97-AF65-F5344CB8AC3E}">
        <p14:creationId xmlns:p14="http://schemas.microsoft.com/office/powerpoint/2010/main" val="4258257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ーブルの上に置いている様々な書類&#10;&#10;低い精度で自動的に生成された説明">
            <a:extLst>
              <a:ext uri="{FF2B5EF4-FFF2-40B4-BE49-F238E27FC236}">
                <a16:creationId xmlns:a16="http://schemas.microsoft.com/office/drawing/2014/main" id="{9CFC14C4-ED2B-F7DF-6EE1-C633405219D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420586" y="268832"/>
            <a:ext cx="9546772" cy="6320336"/>
          </a:xfrm>
          <a:prstGeom prst="rect">
            <a:avLst/>
          </a:prstGeom>
        </p:spPr>
      </p:pic>
      <p:sp>
        <p:nvSpPr>
          <p:cNvPr id="6" name="思考の吹き出し: 雲形 5">
            <a:extLst>
              <a:ext uri="{FF2B5EF4-FFF2-40B4-BE49-F238E27FC236}">
                <a16:creationId xmlns:a16="http://schemas.microsoft.com/office/drawing/2014/main" id="{AAB13496-D44E-A2C8-370B-EE2279D94E47}"/>
              </a:ext>
            </a:extLst>
          </p:cNvPr>
          <p:cNvSpPr/>
          <p:nvPr/>
        </p:nvSpPr>
        <p:spPr>
          <a:xfrm>
            <a:off x="3610247" y="268832"/>
            <a:ext cx="3140530" cy="979713"/>
          </a:xfrm>
          <a:prstGeom prst="cloudCallout">
            <a:avLst>
              <a:gd name="adj1" fmla="val -58018"/>
              <a:gd name="adj2" fmla="val 37282"/>
            </a:avLst>
          </a:prstGeom>
          <a:ln w="28575">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sz="2000" b="1" kern="100" dirty="0">
                <a:effectLst/>
                <a:ea typeface="HG丸ｺﾞｼｯｸM-PRO" panose="020F0600000000000000" pitchFamily="50" charset="-128"/>
                <a:cs typeface="Times New Roman" panose="02020603050405020304" pitchFamily="18" charset="0"/>
              </a:rPr>
              <a:t>みがきしらべ</a:t>
            </a:r>
            <a:endParaRPr lang="ja-JP" sz="2000" b="1" kern="100" dirty="0">
              <a:effectLst/>
              <a:ea typeface="ＭＳ 明朝" panose="02020609040205080304" pitchFamily="17" charset="-128"/>
              <a:cs typeface="Times New Roman" panose="02020603050405020304" pitchFamily="18" charset="0"/>
            </a:endParaRPr>
          </a:p>
        </p:txBody>
      </p:sp>
      <p:sp>
        <p:nvSpPr>
          <p:cNvPr id="7" name="思考の吹き出し: 雲形 6">
            <a:extLst>
              <a:ext uri="{FF2B5EF4-FFF2-40B4-BE49-F238E27FC236}">
                <a16:creationId xmlns:a16="http://schemas.microsoft.com/office/drawing/2014/main" id="{25AFF104-D829-F2F2-497E-1F5DCC3E751C}"/>
              </a:ext>
            </a:extLst>
          </p:cNvPr>
          <p:cNvSpPr/>
          <p:nvPr/>
        </p:nvSpPr>
        <p:spPr>
          <a:xfrm>
            <a:off x="7986305" y="644450"/>
            <a:ext cx="3868238" cy="822403"/>
          </a:xfrm>
          <a:prstGeom prst="cloudCallout">
            <a:avLst>
              <a:gd name="adj1" fmla="val -46605"/>
              <a:gd name="adj2" fmla="val 60020"/>
            </a:avLst>
          </a:prstGeom>
          <a:solidFill>
            <a:sysClr val="window" lastClr="FFFFFF"/>
          </a:solidFill>
          <a:ln w="28575" cap="flat" cmpd="sng" algn="ctr">
            <a:solidFill>
              <a:srgbClr val="FF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は　                  　せっと     　ふくろ</a:t>
            </a:r>
            <a:r>
              <a:rPr 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p>
          <a:p>
            <a:pPr algn="ctr"/>
            <a:r>
              <a:rPr 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歯</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みがき</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セット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の</a:t>
            </a:r>
            <a:r>
              <a:rPr lang="ja-JP" altLang="en-US"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袋</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en-US" sz="1050" kern="100" dirty="0">
                <a:effectLst/>
                <a:latin typeface="Century" panose="02040604050505020304" pitchFamily="18" charset="0"/>
                <a:ea typeface="ＭＳ 明朝" panose="02020609040205080304" pitchFamily="17" charset="-128"/>
                <a:cs typeface="Times New Roman" panose="02020603050405020304" pitchFamily="18" charset="0"/>
              </a:rPr>
              <a:t> </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思考の吹き出し: 雲形 7">
            <a:extLst>
              <a:ext uri="{FF2B5EF4-FFF2-40B4-BE49-F238E27FC236}">
                <a16:creationId xmlns:a16="http://schemas.microsoft.com/office/drawing/2014/main" id="{12D47375-3656-AF75-C1E3-6B0CDC75AF1F}"/>
              </a:ext>
            </a:extLst>
          </p:cNvPr>
          <p:cNvSpPr/>
          <p:nvPr/>
        </p:nvSpPr>
        <p:spPr>
          <a:xfrm flipH="1">
            <a:off x="8727621" y="2606597"/>
            <a:ext cx="2756810" cy="822403"/>
          </a:xfrm>
          <a:prstGeom prst="cloudCallout">
            <a:avLst>
              <a:gd name="adj1" fmla="val 42086"/>
              <a:gd name="adj2" fmla="val -83336"/>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は　ぶ　ら　し</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sz="2000" b="1" kern="100" dirty="0">
                <a:effectLst/>
                <a:ea typeface="HG丸ｺﾞｼｯｸM-PRO" panose="020F0600000000000000" pitchFamily="50" charset="-128"/>
                <a:cs typeface="Times New Roman" panose="02020603050405020304" pitchFamily="18" charset="0"/>
              </a:rPr>
              <a:t> </a:t>
            </a:r>
            <a:r>
              <a:rPr lang="en-US" sz="2000" b="1" kern="100" dirty="0">
                <a:effectLst/>
                <a:ea typeface="HG丸ｺﾞｼｯｸM-PRO" panose="020F0600000000000000" pitchFamily="50" charset="-128"/>
                <a:cs typeface="Times New Roman" panose="02020603050405020304" pitchFamily="18" charset="0"/>
              </a:rPr>
              <a:t>歯</a:t>
            </a:r>
            <a:r>
              <a:rPr lang="ja-JP" altLang="en-US" sz="2000" b="1" kern="100" dirty="0">
                <a:ea typeface="HG丸ｺﾞｼｯｸM-PRO" panose="020F0600000000000000" pitchFamily="50" charset="-128"/>
                <a:cs typeface="Times New Roman" panose="02020603050405020304" pitchFamily="18" charset="0"/>
              </a:rPr>
              <a:t>ブラシ</a:t>
            </a:r>
            <a:endParaRPr lang="ja-JP" sz="2000" b="1" kern="100" dirty="0">
              <a:effectLst/>
              <a:ea typeface="ＭＳ 明朝" panose="02020609040205080304" pitchFamily="17" charset="-128"/>
              <a:cs typeface="Times New Roman" panose="02020603050405020304" pitchFamily="18" charset="0"/>
            </a:endParaRPr>
          </a:p>
        </p:txBody>
      </p:sp>
      <p:sp>
        <p:nvSpPr>
          <p:cNvPr id="9" name="思考の吹き出し: 雲形 8">
            <a:extLst>
              <a:ext uri="{FF2B5EF4-FFF2-40B4-BE49-F238E27FC236}">
                <a16:creationId xmlns:a16="http://schemas.microsoft.com/office/drawing/2014/main" id="{9066F235-FC2E-EADC-0119-6E98823C38F9}"/>
              </a:ext>
            </a:extLst>
          </p:cNvPr>
          <p:cNvSpPr/>
          <p:nvPr/>
        </p:nvSpPr>
        <p:spPr>
          <a:xfrm>
            <a:off x="3804556" y="5061055"/>
            <a:ext cx="1741715" cy="979713"/>
          </a:xfrm>
          <a:prstGeom prst="cloudCallout">
            <a:avLst>
              <a:gd name="adj1" fmla="val 79509"/>
              <a:gd name="adj2" fmla="val 17282"/>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こっぷ    </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ffectLst/>
                <a:ea typeface="HG丸ｺﾞｼｯｸM-PRO" panose="020F0600000000000000" pitchFamily="50" charset="-128"/>
                <a:cs typeface="Times New Roman" panose="02020603050405020304" pitchFamily="18" charset="0"/>
              </a:rPr>
              <a:t>コップ</a:t>
            </a:r>
            <a:endParaRPr lang="ja-JP" sz="2000" b="1" kern="100" dirty="0">
              <a:effectLst/>
              <a:ea typeface="ＭＳ 明朝" panose="02020609040205080304" pitchFamily="17" charset="-128"/>
              <a:cs typeface="Times New Roman" panose="02020603050405020304" pitchFamily="18" charset="0"/>
            </a:endParaRPr>
          </a:p>
        </p:txBody>
      </p:sp>
      <p:sp>
        <p:nvSpPr>
          <p:cNvPr id="10" name="思考の吹き出し: 雲形 9">
            <a:extLst>
              <a:ext uri="{FF2B5EF4-FFF2-40B4-BE49-F238E27FC236}">
                <a16:creationId xmlns:a16="http://schemas.microsoft.com/office/drawing/2014/main" id="{9C40FFFA-0936-EB08-4A42-81319DF6BCBE}"/>
              </a:ext>
            </a:extLst>
          </p:cNvPr>
          <p:cNvSpPr/>
          <p:nvPr/>
        </p:nvSpPr>
        <p:spPr>
          <a:xfrm>
            <a:off x="9546772" y="4863253"/>
            <a:ext cx="1589314" cy="979713"/>
          </a:xfrm>
          <a:prstGeom prst="cloudCallout">
            <a:avLst>
              <a:gd name="adj1" fmla="val -79483"/>
              <a:gd name="adj2" fmla="val -28273"/>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ja-JP" altLang="en-US" sz="1000"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a:t>
            </a:r>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てかがみ</a:t>
            </a:r>
            <a:endParaRPr lang="en-US" alt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algn="ctr"/>
            <a:r>
              <a:rPr lang="ja-JP" sz="2000" b="1" kern="100" dirty="0">
                <a:effectLst/>
                <a:ea typeface="HG丸ｺﾞｼｯｸM-PRO" panose="020F0600000000000000" pitchFamily="50" charset="-128"/>
                <a:cs typeface="Times New Roman" panose="02020603050405020304" pitchFamily="18" charset="0"/>
              </a:rPr>
              <a:t> </a:t>
            </a:r>
            <a:r>
              <a:rPr lang="ja-JP" altLang="en-US" sz="2000" b="1" kern="100" dirty="0">
                <a:ea typeface="HG丸ｺﾞｼｯｸM-PRO" panose="020F0600000000000000" pitchFamily="50" charset="-128"/>
                <a:cs typeface="Times New Roman" panose="02020603050405020304" pitchFamily="18" charset="0"/>
              </a:rPr>
              <a:t>手鏡</a:t>
            </a:r>
            <a:endParaRPr lang="ja-JP" sz="2000" b="1" kern="100" dirty="0">
              <a:effectLst/>
              <a:ea typeface="ＭＳ 明朝" panose="02020609040205080304" pitchFamily="17" charset="-128"/>
              <a:cs typeface="Times New Roman" panose="02020603050405020304" pitchFamily="18" charset="0"/>
            </a:endParaRPr>
          </a:p>
        </p:txBody>
      </p:sp>
      <p:sp>
        <p:nvSpPr>
          <p:cNvPr id="11" name="思考の吹き出し: 雲形 10">
            <a:extLst>
              <a:ext uri="{FF2B5EF4-FFF2-40B4-BE49-F238E27FC236}">
                <a16:creationId xmlns:a16="http://schemas.microsoft.com/office/drawing/2014/main" id="{01DD24EB-7D75-FABF-DF38-F9BA15F17258}"/>
              </a:ext>
            </a:extLst>
          </p:cNvPr>
          <p:cNvSpPr/>
          <p:nvPr/>
        </p:nvSpPr>
        <p:spPr>
          <a:xfrm>
            <a:off x="805542" y="4183968"/>
            <a:ext cx="2634343" cy="2035086"/>
          </a:xfrm>
          <a:prstGeom prst="cloudCallout">
            <a:avLst>
              <a:gd name="adj1" fmla="val 112796"/>
              <a:gd name="adj2" fmla="val -96915"/>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indent="330200"/>
            <a:r>
              <a:rPr lang="ja-JP" altLang="en-US"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えんぴつ</a:t>
            </a:r>
            <a:endParaRPr lang="en-US" altLang="ja-JP" sz="1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あかえんぴつ</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赤鉛筆</a:t>
            </a:r>
            <a:endParaRPr lang="en-US" altLang="ja-JP"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r>
              <a:rPr lang="ja-JP" altLang="en-US"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 け　        ごむ</a:t>
            </a:r>
            <a:endParaRPr lang="ja-JP" sz="1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indent="330200" algn="just"/>
            <a:r>
              <a:rPr lang="ja-JP" altLang="en-US" sz="2000" b="1" kern="100" dirty="0">
                <a:latin typeface="HG丸ｺﾞｼｯｸM-PRO" panose="020F0600000000000000" pitchFamily="50" charset="-128"/>
                <a:ea typeface="HG丸ｺﾞｼｯｸM-PRO" panose="020F0600000000000000" pitchFamily="50" charset="-128"/>
                <a:cs typeface="Times New Roman" panose="02020603050405020304" pitchFamily="18" charset="0"/>
              </a:rPr>
              <a:t>消</a:t>
            </a:r>
            <a:r>
              <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rPr>
              <a:t>し</a:t>
            </a:r>
            <a:r>
              <a:rPr lang="en-US" sz="2000" b="1" kern="100" dirty="0" err="1">
                <a:effectLst/>
                <a:latin typeface="HG丸ｺﾞｼｯｸM-PRO" panose="020F0600000000000000" pitchFamily="50" charset="-128"/>
                <a:ea typeface="HG丸ｺﾞｼｯｸM-PRO" panose="020F0600000000000000" pitchFamily="50" charset="-128"/>
                <a:cs typeface="Times New Roman" panose="02020603050405020304" pitchFamily="18" charset="0"/>
              </a:rPr>
              <a:t>ゴム</a:t>
            </a:r>
            <a:endParaRPr lang="ja-JP" sz="2000" b="1" kern="100" dirty="0">
              <a:effectLst/>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Tree>
    <p:extLst>
      <p:ext uri="{BB962C8B-B14F-4D97-AF65-F5344CB8AC3E}">
        <p14:creationId xmlns:p14="http://schemas.microsoft.com/office/powerpoint/2010/main" val="35065742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98DA7-B448-1946-0F37-A5C3347509A1}"/>
            </a:ext>
          </a:extLst>
        </p:cNvPr>
        <p:cNvGrpSpPr/>
        <p:nvPr/>
      </p:nvGrpSpPr>
      <p:grpSpPr>
        <a:xfrm>
          <a:off x="0" y="0"/>
          <a:ext cx="0" cy="0"/>
          <a:chOff x="0" y="0"/>
          <a:chExt cx="0" cy="0"/>
        </a:xfrm>
      </p:grpSpPr>
      <p:pic>
        <p:nvPicPr>
          <p:cNvPr id="23" name="図 22" descr="屋内, 装飾, ケーキ, テーブル が含まれている画像&#10;&#10;AI によって生成されたコンテンツは間違っている可能性があります。">
            <a:extLst>
              <a:ext uri="{FF2B5EF4-FFF2-40B4-BE49-F238E27FC236}">
                <a16:creationId xmlns:a16="http://schemas.microsoft.com/office/drawing/2014/main" id="{4B268C16-431E-0934-97B4-84B68755FFD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241632" y="3429000"/>
            <a:ext cx="5641235" cy="3239591"/>
          </a:xfrm>
          <a:prstGeom prst="rect">
            <a:avLst/>
          </a:prstGeom>
        </p:spPr>
      </p:pic>
      <p:pic>
        <p:nvPicPr>
          <p:cNvPr id="21" name="図 20" descr="プラスチックの容器&#10;&#10;AI によって生成されたコンテンツは間違っている可能性があります。">
            <a:extLst>
              <a:ext uri="{FF2B5EF4-FFF2-40B4-BE49-F238E27FC236}">
                <a16:creationId xmlns:a16="http://schemas.microsoft.com/office/drawing/2014/main" id="{8005A785-30A7-2BB3-5AF7-16E65EE49D87}"/>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15035" y="1234833"/>
            <a:ext cx="5278492" cy="2937897"/>
          </a:xfrm>
          <a:prstGeom prst="rect">
            <a:avLst/>
          </a:prstGeom>
        </p:spPr>
      </p:pic>
      <p:sp>
        <p:nvSpPr>
          <p:cNvPr id="6" name="正方形/長方形 5">
            <a:extLst>
              <a:ext uri="{FF2B5EF4-FFF2-40B4-BE49-F238E27FC236}">
                <a16:creationId xmlns:a16="http://schemas.microsoft.com/office/drawing/2014/main" id="{86DED768-50FF-15C0-26FD-BA5350BA011C}"/>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A95E899D-8402-846D-CC3F-AA74FBDB89FD}"/>
              </a:ext>
            </a:extLst>
          </p:cNvPr>
          <p:cNvSpPr txBox="1"/>
          <p:nvPr/>
        </p:nvSpPr>
        <p:spPr>
          <a:xfrm>
            <a:off x="1502435" y="80991"/>
            <a:ext cx="9187130" cy="92333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歯垢が残りやすいところは？</a:t>
            </a:r>
          </a:p>
        </p:txBody>
      </p:sp>
      <p:sp>
        <p:nvSpPr>
          <p:cNvPr id="12" name="フリーフォーム 51">
            <a:extLst>
              <a:ext uri="{FF2B5EF4-FFF2-40B4-BE49-F238E27FC236}">
                <a16:creationId xmlns:a16="http://schemas.microsoft.com/office/drawing/2014/main" id="{6193130F-0E0B-BF47-72E7-E4FC4FDF00F6}"/>
              </a:ext>
            </a:extLst>
          </p:cNvPr>
          <p:cNvSpPr/>
          <p:nvPr/>
        </p:nvSpPr>
        <p:spPr>
          <a:xfrm>
            <a:off x="4375064" y="2073959"/>
            <a:ext cx="789524" cy="763523"/>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3" name="フリーフォーム 52">
            <a:extLst>
              <a:ext uri="{FF2B5EF4-FFF2-40B4-BE49-F238E27FC236}">
                <a16:creationId xmlns:a16="http://schemas.microsoft.com/office/drawing/2014/main" id="{92F5B388-CCCE-6C37-9254-B6D0061F43D6}"/>
              </a:ext>
            </a:extLst>
          </p:cNvPr>
          <p:cNvSpPr/>
          <p:nvPr/>
        </p:nvSpPr>
        <p:spPr>
          <a:xfrm>
            <a:off x="2954281" y="2093243"/>
            <a:ext cx="789524" cy="886861"/>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4" name="フリーフォーム 53">
            <a:extLst>
              <a:ext uri="{FF2B5EF4-FFF2-40B4-BE49-F238E27FC236}">
                <a16:creationId xmlns:a16="http://schemas.microsoft.com/office/drawing/2014/main" id="{B79617D4-1AC1-9CD5-A75E-0653168A7B14}"/>
              </a:ext>
            </a:extLst>
          </p:cNvPr>
          <p:cNvSpPr/>
          <p:nvPr/>
        </p:nvSpPr>
        <p:spPr>
          <a:xfrm>
            <a:off x="1791369" y="2228327"/>
            <a:ext cx="534839" cy="616692"/>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5" name="フリーフォーム 54">
            <a:extLst>
              <a:ext uri="{FF2B5EF4-FFF2-40B4-BE49-F238E27FC236}">
                <a16:creationId xmlns:a16="http://schemas.microsoft.com/office/drawing/2014/main" id="{2B307523-43E0-D6A5-C344-DA83B57C1836}"/>
              </a:ext>
            </a:extLst>
          </p:cNvPr>
          <p:cNvSpPr/>
          <p:nvPr/>
        </p:nvSpPr>
        <p:spPr>
          <a:xfrm>
            <a:off x="802123" y="2342755"/>
            <a:ext cx="560307" cy="528593"/>
          </a:xfrm>
          <a:custGeom>
            <a:avLst/>
            <a:gdLst>
              <a:gd name="connsiteX0" fmla="*/ 295275 w 295275"/>
              <a:gd name="connsiteY0" fmla="*/ 190500 h 247650"/>
              <a:gd name="connsiteX1" fmla="*/ 295275 w 295275"/>
              <a:gd name="connsiteY1" fmla="*/ 76200 h 247650"/>
              <a:gd name="connsiteX2" fmla="*/ 209550 w 295275"/>
              <a:gd name="connsiteY2" fmla="*/ 9525 h 247650"/>
              <a:gd name="connsiteX3" fmla="*/ 66675 w 295275"/>
              <a:gd name="connsiteY3" fmla="*/ 0 h 247650"/>
              <a:gd name="connsiteX4" fmla="*/ 38100 w 295275"/>
              <a:gd name="connsiteY4" fmla="*/ 66675 h 247650"/>
              <a:gd name="connsiteX5" fmla="*/ 0 w 295275"/>
              <a:gd name="connsiteY5" fmla="*/ 161925 h 247650"/>
              <a:gd name="connsiteX6" fmla="*/ 0 w 295275"/>
              <a:gd name="connsiteY6" fmla="*/ 209550 h 247650"/>
              <a:gd name="connsiteX7" fmla="*/ 85725 w 295275"/>
              <a:gd name="connsiteY7" fmla="*/ 247650 h 247650"/>
              <a:gd name="connsiteX8" fmla="*/ 180975 w 295275"/>
              <a:gd name="connsiteY8" fmla="*/ 238125 h 247650"/>
              <a:gd name="connsiteX9" fmla="*/ 295275 w 295275"/>
              <a:gd name="connsiteY9" fmla="*/ 19050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5275" h="247650">
                <a:moveTo>
                  <a:pt x="295275" y="190500"/>
                </a:moveTo>
                <a:lnTo>
                  <a:pt x="295275" y="76200"/>
                </a:lnTo>
                <a:lnTo>
                  <a:pt x="209550" y="9525"/>
                </a:lnTo>
                <a:lnTo>
                  <a:pt x="66675" y="0"/>
                </a:lnTo>
                <a:lnTo>
                  <a:pt x="38100" y="66675"/>
                </a:lnTo>
                <a:lnTo>
                  <a:pt x="0" y="161925"/>
                </a:lnTo>
                <a:lnTo>
                  <a:pt x="0" y="209550"/>
                </a:lnTo>
                <a:lnTo>
                  <a:pt x="85725" y="247650"/>
                </a:lnTo>
                <a:lnTo>
                  <a:pt x="180975" y="238125"/>
                </a:lnTo>
                <a:lnTo>
                  <a:pt x="295275" y="190500"/>
                </a:lnTo>
                <a:close/>
              </a:path>
            </a:pathLst>
          </a:custGeom>
          <a:pattFill prst="dkUpDiag">
            <a:fgClr>
              <a:srgbClr val="00B050"/>
            </a:fgClr>
            <a:bgClr>
              <a:schemeClr val="bg1"/>
            </a:bgClr>
          </a:patt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2800" b="0" i="0" u="none" strike="noStrike" kern="1200" cap="none" spc="0" normalizeH="0" baseline="0" noProof="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endParaRPr>
          </a:p>
        </p:txBody>
      </p:sp>
      <p:sp>
        <p:nvSpPr>
          <p:cNvPr id="16" name="四角形吹き出し 50">
            <a:extLst>
              <a:ext uri="{FF2B5EF4-FFF2-40B4-BE49-F238E27FC236}">
                <a16:creationId xmlns:a16="http://schemas.microsoft.com/office/drawing/2014/main" id="{51D5484A-3833-F6A4-3115-863F6391D062}"/>
              </a:ext>
            </a:extLst>
          </p:cNvPr>
          <p:cNvSpPr/>
          <p:nvPr/>
        </p:nvSpPr>
        <p:spPr>
          <a:xfrm>
            <a:off x="360082" y="4106715"/>
            <a:ext cx="2805415" cy="716705"/>
          </a:xfrm>
          <a:prstGeom prst="wedgeRectCallout">
            <a:avLst>
              <a:gd name="adj1" fmla="val -22073"/>
              <a:gd name="adj2" fmla="val -223220"/>
            </a:avLst>
          </a:prstGeom>
          <a:solidFill>
            <a:schemeClr val="bg1"/>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かみ合わせ</a:t>
            </a:r>
            <a:endParaRPr kumimoji="0" lang="ja-JP" altLang="en-US" sz="2800"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7" name="四角形吹き出し 38">
            <a:extLst>
              <a:ext uri="{FF2B5EF4-FFF2-40B4-BE49-F238E27FC236}">
                <a16:creationId xmlns:a16="http://schemas.microsoft.com/office/drawing/2014/main" id="{C6624030-C4D3-2364-2C8A-A985E7AD59D4}"/>
              </a:ext>
            </a:extLst>
          </p:cNvPr>
          <p:cNvSpPr/>
          <p:nvPr/>
        </p:nvSpPr>
        <p:spPr>
          <a:xfrm>
            <a:off x="6303987" y="1923090"/>
            <a:ext cx="3462031" cy="716705"/>
          </a:xfrm>
          <a:prstGeom prst="wedgeRectCallout">
            <a:avLst>
              <a:gd name="adj1" fmla="val -26326"/>
              <a:gd name="adj2" fmla="val 163726"/>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歯と歯肉のさかい目</a:t>
            </a:r>
            <a:endParaRPr kumimoji="0" lang="ja-JP" altLang="en-US" sz="2800"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18" name="四角形吹き出し 42">
            <a:extLst>
              <a:ext uri="{FF2B5EF4-FFF2-40B4-BE49-F238E27FC236}">
                <a16:creationId xmlns:a16="http://schemas.microsoft.com/office/drawing/2014/main" id="{9C6B1AF2-529C-6EB9-2A29-871F06B32F3B}"/>
              </a:ext>
            </a:extLst>
          </p:cNvPr>
          <p:cNvSpPr/>
          <p:nvPr/>
        </p:nvSpPr>
        <p:spPr>
          <a:xfrm>
            <a:off x="2954281" y="5851986"/>
            <a:ext cx="3088041" cy="748286"/>
          </a:xfrm>
          <a:prstGeom prst="wedgeRectCallout">
            <a:avLst>
              <a:gd name="adj1" fmla="val 88398"/>
              <a:gd name="adj2" fmla="val -100273"/>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歯と歯の間</a:t>
            </a:r>
            <a:endParaRPr kumimoji="0" lang="en-US" altLang="ja-JP"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4" name="フリーフォーム: 図形 23">
            <a:extLst>
              <a:ext uri="{FF2B5EF4-FFF2-40B4-BE49-F238E27FC236}">
                <a16:creationId xmlns:a16="http://schemas.microsoft.com/office/drawing/2014/main" id="{EAB4F694-591F-6734-11BF-90605E861372}"/>
              </a:ext>
            </a:extLst>
          </p:cNvPr>
          <p:cNvSpPr/>
          <p:nvPr/>
        </p:nvSpPr>
        <p:spPr>
          <a:xfrm>
            <a:off x="6259346" y="3455523"/>
            <a:ext cx="5132764" cy="848725"/>
          </a:xfrm>
          <a:custGeom>
            <a:avLst/>
            <a:gdLst>
              <a:gd name="connsiteX0" fmla="*/ 0 w 5132764"/>
              <a:gd name="connsiteY0" fmla="*/ 484985 h 848725"/>
              <a:gd name="connsiteX1" fmla="*/ 171766 w 5132764"/>
              <a:gd name="connsiteY1" fmla="*/ 262700 h 848725"/>
              <a:gd name="connsiteX2" fmla="*/ 313220 w 5132764"/>
              <a:gd name="connsiteY2" fmla="*/ 45467 h 848725"/>
              <a:gd name="connsiteX3" fmla="*/ 742634 w 5132764"/>
              <a:gd name="connsiteY3" fmla="*/ 0 h 848725"/>
              <a:gd name="connsiteX4" fmla="*/ 954815 w 5132764"/>
              <a:gd name="connsiteY4" fmla="*/ 90934 h 848725"/>
              <a:gd name="connsiteX5" fmla="*/ 1020490 w 5132764"/>
              <a:gd name="connsiteY5" fmla="*/ 373843 h 848725"/>
              <a:gd name="connsiteX6" fmla="*/ 1040698 w 5132764"/>
              <a:gd name="connsiteY6" fmla="*/ 626439 h 848725"/>
              <a:gd name="connsiteX7" fmla="*/ 1040698 w 5132764"/>
              <a:gd name="connsiteY7" fmla="*/ 772946 h 848725"/>
              <a:gd name="connsiteX8" fmla="*/ 1318555 w 5132764"/>
              <a:gd name="connsiteY8" fmla="*/ 575920 h 848725"/>
              <a:gd name="connsiteX9" fmla="*/ 1525684 w 5132764"/>
              <a:gd name="connsiteY9" fmla="*/ 409206 h 848725"/>
              <a:gd name="connsiteX10" fmla="*/ 1798488 w 5132764"/>
              <a:gd name="connsiteY10" fmla="*/ 328375 h 848725"/>
              <a:gd name="connsiteX11" fmla="*/ 1909631 w 5132764"/>
              <a:gd name="connsiteY11" fmla="*/ 328375 h 848725"/>
              <a:gd name="connsiteX12" fmla="*/ 1970254 w 5132764"/>
              <a:gd name="connsiteY12" fmla="*/ 429414 h 848725"/>
              <a:gd name="connsiteX13" fmla="*/ 1985410 w 5132764"/>
              <a:gd name="connsiteY13" fmla="*/ 479933 h 848725"/>
              <a:gd name="connsiteX14" fmla="*/ 2025825 w 5132764"/>
              <a:gd name="connsiteY14" fmla="*/ 661803 h 848725"/>
              <a:gd name="connsiteX15" fmla="*/ 2035929 w 5132764"/>
              <a:gd name="connsiteY15" fmla="*/ 843673 h 848725"/>
              <a:gd name="connsiteX16" fmla="*/ 2162227 w 5132764"/>
              <a:gd name="connsiteY16" fmla="*/ 762842 h 848725"/>
              <a:gd name="connsiteX17" fmla="*/ 2187487 w 5132764"/>
              <a:gd name="connsiteY17" fmla="*/ 722426 h 848725"/>
              <a:gd name="connsiteX18" fmla="*/ 2344097 w 5132764"/>
              <a:gd name="connsiteY18" fmla="*/ 621387 h 848725"/>
              <a:gd name="connsiteX19" fmla="*/ 2505759 w 5132764"/>
              <a:gd name="connsiteY19" fmla="*/ 495089 h 848725"/>
              <a:gd name="connsiteX20" fmla="*/ 2621953 w 5132764"/>
              <a:gd name="connsiteY20" fmla="*/ 464778 h 848725"/>
              <a:gd name="connsiteX21" fmla="*/ 2672473 w 5132764"/>
              <a:gd name="connsiteY21" fmla="*/ 560764 h 848725"/>
              <a:gd name="connsiteX22" fmla="*/ 2697732 w 5132764"/>
              <a:gd name="connsiteY22" fmla="*/ 757790 h 848725"/>
              <a:gd name="connsiteX23" fmla="*/ 2702784 w 5132764"/>
              <a:gd name="connsiteY23" fmla="*/ 848725 h 848725"/>
              <a:gd name="connsiteX24" fmla="*/ 2935173 w 5132764"/>
              <a:gd name="connsiteY24" fmla="*/ 808309 h 848725"/>
              <a:gd name="connsiteX25" fmla="*/ 3137251 w 5132764"/>
              <a:gd name="connsiteY25" fmla="*/ 702218 h 848725"/>
              <a:gd name="connsiteX26" fmla="*/ 3399951 w 5132764"/>
              <a:gd name="connsiteY26" fmla="*/ 510245 h 848725"/>
              <a:gd name="connsiteX27" fmla="*/ 3475730 w 5132764"/>
              <a:gd name="connsiteY27" fmla="*/ 510245 h 848725"/>
              <a:gd name="connsiteX28" fmla="*/ 3586873 w 5132764"/>
              <a:gd name="connsiteY28" fmla="*/ 601180 h 848725"/>
              <a:gd name="connsiteX29" fmla="*/ 3637392 w 5132764"/>
              <a:gd name="connsiteY29" fmla="*/ 767894 h 848725"/>
              <a:gd name="connsiteX30" fmla="*/ 3728327 w 5132764"/>
              <a:gd name="connsiteY30" fmla="*/ 772946 h 848725"/>
              <a:gd name="connsiteX31" fmla="*/ 3975872 w 5132764"/>
              <a:gd name="connsiteY31" fmla="*/ 641595 h 848725"/>
              <a:gd name="connsiteX32" fmla="*/ 4188053 w 5132764"/>
              <a:gd name="connsiteY32" fmla="*/ 520349 h 848725"/>
              <a:gd name="connsiteX33" fmla="*/ 4385078 w 5132764"/>
              <a:gd name="connsiteY33" fmla="*/ 419310 h 848725"/>
              <a:gd name="connsiteX34" fmla="*/ 4521481 w 5132764"/>
              <a:gd name="connsiteY34" fmla="*/ 434466 h 848725"/>
              <a:gd name="connsiteX35" fmla="*/ 4566948 w 5132764"/>
              <a:gd name="connsiteY35" fmla="*/ 586024 h 848725"/>
              <a:gd name="connsiteX36" fmla="*/ 4592208 w 5132764"/>
              <a:gd name="connsiteY36" fmla="*/ 626439 h 848725"/>
              <a:gd name="connsiteX37" fmla="*/ 4693246 w 5132764"/>
              <a:gd name="connsiteY37" fmla="*/ 560764 h 848725"/>
              <a:gd name="connsiteX38" fmla="*/ 4915531 w 5132764"/>
              <a:gd name="connsiteY38" fmla="*/ 484985 h 848725"/>
              <a:gd name="connsiteX39" fmla="*/ 5132764 w 5132764"/>
              <a:gd name="connsiteY39" fmla="*/ 454674 h 84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32764" h="848725">
                <a:moveTo>
                  <a:pt x="0" y="484985"/>
                </a:moveTo>
                <a:lnTo>
                  <a:pt x="171766" y="262700"/>
                </a:lnTo>
                <a:lnTo>
                  <a:pt x="313220" y="45467"/>
                </a:lnTo>
                <a:lnTo>
                  <a:pt x="742634" y="0"/>
                </a:lnTo>
                <a:lnTo>
                  <a:pt x="954815" y="90934"/>
                </a:lnTo>
                <a:lnTo>
                  <a:pt x="1020490" y="373843"/>
                </a:lnTo>
                <a:lnTo>
                  <a:pt x="1040698" y="626439"/>
                </a:lnTo>
                <a:lnTo>
                  <a:pt x="1040698" y="772946"/>
                </a:lnTo>
                <a:lnTo>
                  <a:pt x="1318555" y="575920"/>
                </a:lnTo>
                <a:lnTo>
                  <a:pt x="1525684" y="409206"/>
                </a:lnTo>
                <a:lnTo>
                  <a:pt x="1798488" y="328375"/>
                </a:lnTo>
                <a:lnTo>
                  <a:pt x="1909631" y="328375"/>
                </a:lnTo>
                <a:lnTo>
                  <a:pt x="1970254" y="429414"/>
                </a:lnTo>
                <a:lnTo>
                  <a:pt x="1985410" y="479933"/>
                </a:lnTo>
                <a:lnTo>
                  <a:pt x="2025825" y="661803"/>
                </a:lnTo>
                <a:lnTo>
                  <a:pt x="2035929" y="843673"/>
                </a:lnTo>
                <a:lnTo>
                  <a:pt x="2162227" y="762842"/>
                </a:lnTo>
                <a:lnTo>
                  <a:pt x="2187487" y="722426"/>
                </a:lnTo>
                <a:lnTo>
                  <a:pt x="2344097" y="621387"/>
                </a:lnTo>
                <a:lnTo>
                  <a:pt x="2505759" y="495089"/>
                </a:lnTo>
                <a:lnTo>
                  <a:pt x="2621953" y="464778"/>
                </a:lnTo>
                <a:lnTo>
                  <a:pt x="2672473" y="560764"/>
                </a:lnTo>
                <a:lnTo>
                  <a:pt x="2697732" y="757790"/>
                </a:lnTo>
                <a:lnTo>
                  <a:pt x="2702784" y="848725"/>
                </a:lnTo>
                <a:lnTo>
                  <a:pt x="2935173" y="808309"/>
                </a:lnTo>
                <a:lnTo>
                  <a:pt x="3137251" y="702218"/>
                </a:lnTo>
                <a:lnTo>
                  <a:pt x="3399951" y="510245"/>
                </a:lnTo>
                <a:lnTo>
                  <a:pt x="3475730" y="510245"/>
                </a:lnTo>
                <a:lnTo>
                  <a:pt x="3586873" y="601180"/>
                </a:lnTo>
                <a:lnTo>
                  <a:pt x="3637392" y="767894"/>
                </a:lnTo>
                <a:lnTo>
                  <a:pt x="3728327" y="772946"/>
                </a:lnTo>
                <a:lnTo>
                  <a:pt x="3975872" y="641595"/>
                </a:lnTo>
                <a:lnTo>
                  <a:pt x="4188053" y="520349"/>
                </a:lnTo>
                <a:lnTo>
                  <a:pt x="4385078" y="419310"/>
                </a:lnTo>
                <a:lnTo>
                  <a:pt x="4521481" y="434466"/>
                </a:lnTo>
                <a:lnTo>
                  <a:pt x="4566948" y="586024"/>
                </a:lnTo>
                <a:cubicBezTo>
                  <a:pt x="4593187" y="622757"/>
                  <a:pt x="4592208" y="606901"/>
                  <a:pt x="4592208" y="626439"/>
                </a:cubicBezTo>
                <a:lnTo>
                  <a:pt x="4693246" y="560764"/>
                </a:lnTo>
                <a:lnTo>
                  <a:pt x="4915531" y="484985"/>
                </a:lnTo>
                <a:lnTo>
                  <a:pt x="5132764" y="454674"/>
                </a:lnTo>
              </a:path>
            </a:pathLst>
          </a:cu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26" name="直線コネクタ 25">
            <a:extLst>
              <a:ext uri="{FF2B5EF4-FFF2-40B4-BE49-F238E27FC236}">
                <a16:creationId xmlns:a16="http://schemas.microsoft.com/office/drawing/2014/main" id="{D23EA002-B8CF-BBCB-0862-B06DF0162FB1}"/>
              </a:ext>
            </a:extLst>
          </p:cNvPr>
          <p:cNvCxnSpPr>
            <a:cxnSpLocks/>
          </p:cNvCxnSpPr>
          <p:nvPr/>
        </p:nvCxnSpPr>
        <p:spPr>
          <a:xfrm flipH="1">
            <a:off x="7224265" y="4238572"/>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94E46BD1-17E1-4AC9-0320-D2A40B259D51}"/>
              </a:ext>
            </a:extLst>
          </p:cNvPr>
          <p:cNvCxnSpPr>
            <a:cxnSpLocks/>
          </p:cNvCxnSpPr>
          <p:nvPr/>
        </p:nvCxnSpPr>
        <p:spPr>
          <a:xfrm flipH="1">
            <a:off x="8242261" y="4330771"/>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CBB8A7B0-1D58-8A73-A995-079DEF844046}"/>
              </a:ext>
            </a:extLst>
          </p:cNvPr>
          <p:cNvCxnSpPr>
            <a:cxnSpLocks/>
          </p:cNvCxnSpPr>
          <p:nvPr/>
        </p:nvCxnSpPr>
        <p:spPr>
          <a:xfrm flipH="1">
            <a:off x="8950989" y="4296670"/>
            <a:ext cx="70727" cy="55201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F5AA58-8183-5D51-DF36-AFCCEFD72C06}"/>
              </a:ext>
            </a:extLst>
          </p:cNvPr>
          <p:cNvCxnSpPr>
            <a:cxnSpLocks/>
          </p:cNvCxnSpPr>
          <p:nvPr/>
        </p:nvCxnSpPr>
        <p:spPr>
          <a:xfrm>
            <a:off x="9921451" y="4239836"/>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3B550613-F052-DAB8-F2BE-5BAFEC839ACB}"/>
              </a:ext>
            </a:extLst>
          </p:cNvPr>
          <p:cNvCxnSpPr>
            <a:cxnSpLocks/>
          </p:cNvCxnSpPr>
          <p:nvPr/>
        </p:nvCxnSpPr>
        <p:spPr>
          <a:xfrm>
            <a:off x="10826589" y="4060072"/>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sp>
        <p:nvSpPr>
          <p:cNvPr id="34" name="フリーフォーム: 図形 33">
            <a:extLst>
              <a:ext uri="{FF2B5EF4-FFF2-40B4-BE49-F238E27FC236}">
                <a16:creationId xmlns:a16="http://schemas.microsoft.com/office/drawing/2014/main" id="{13F616A6-130C-9C4B-56D9-FE3ABB6202AA}"/>
              </a:ext>
            </a:extLst>
          </p:cNvPr>
          <p:cNvSpPr/>
          <p:nvPr/>
        </p:nvSpPr>
        <p:spPr>
          <a:xfrm>
            <a:off x="6309865" y="5127713"/>
            <a:ext cx="4950895" cy="1348866"/>
          </a:xfrm>
          <a:custGeom>
            <a:avLst/>
            <a:gdLst>
              <a:gd name="connsiteX0" fmla="*/ 0 w 4950895"/>
              <a:gd name="connsiteY0" fmla="*/ 909348 h 1348866"/>
              <a:gd name="connsiteX1" fmla="*/ 388999 w 4950895"/>
              <a:gd name="connsiteY1" fmla="*/ 1202360 h 1348866"/>
              <a:gd name="connsiteX2" fmla="*/ 591076 w 4950895"/>
              <a:gd name="connsiteY2" fmla="*/ 1348866 h 1348866"/>
              <a:gd name="connsiteX3" fmla="*/ 798206 w 4950895"/>
              <a:gd name="connsiteY3" fmla="*/ 1328658 h 1348866"/>
              <a:gd name="connsiteX4" fmla="*/ 879037 w 4950895"/>
              <a:gd name="connsiteY4" fmla="*/ 1212464 h 1348866"/>
              <a:gd name="connsiteX5" fmla="*/ 909348 w 4950895"/>
              <a:gd name="connsiteY5" fmla="*/ 1166996 h 1348866"/>
              <a:gd name="connsiteX6" fmla="*/ 929556 w 4950895"/>
              <a:gd name="connsiteY6" fmla="*/ 1131633 h 1348866"/>
              <a:gd name="connsiteX7" fmla="*/ 990179 w 4950895"/>
              <a:gd name="connsiteY7" fmla="*/ 879036 h 1348866"/>
              <a:gd name="connsiteX8" fmla="*/ 1035647 w 4950895"/>
              <a:gd name="connsiteY8" fmla="*/ 621388 h 1348866"/>
              <a:gd name="connsiteX9" fmla="*/ 1268036 w 4950895"/>
              <a:gd name="connsiteY9" fmla="*/ 793153 h 1348866"/>
              <a:gd name="connsiteX10" fmla="*/ 1424645 w 4950895"/>
              <a:gd name="connsiteY10" fmla="*/ 990179 h 1348866"/>
              <a:gd name="connsiteX11" fmla="*/ 1662086 w 4950895"/>
              <a:gd name="connsiteY11" fmla="*/ 1131633 h 1348866"/>
              <a:gd name="connsiteX12" fmla="*/ 1747969 w 4950895"/>
              <a:gd name="connsiteY12" fmla="*/ 1116477 h 1348866"/>
              <a:gd name="connsiteX13" fmla="*/ 1939943 w 4950895"/>
              <a:gd name="connsiteY13" fmla="*/ 1076062 h 1348866"/>
              <a:gd name="connsiteX14" fmla="*/ 2030878 w 4950895"/>
              <a:gd name="connsiteY14" fmla="*/ 954815 h 1348866"/>
              <a:gd name="connsiteX15" fmla="*/ 1975306 w 4950895"/>
              <a:gd name="connsiteY15" fmla="*/ 707270 h 1348866"/>
              <a:gd name="connsiteX16" fmla="*/ 2005618 w 4950895"/>
              <a:gd name="connsiteY16" fmla="*/ 469830 h 1348866"/>
              <a:gd name="connsiteX17" fmla="*/ 2238007 w 4950895"/>
              <a:gd name="connsiteY17" fmla="*/ 702218 h 1348866"/>
              <a:gd name="connsiteX18" fmla="*/ 2662369 w 4950895"/>
              <a:gd name="connsiteY18" fmla="*/ 904296 h 1348866"/>
              <a:gd name="connsiteX19" fmla="*/ 2778564 w 4950895"/>
              <a:gd name="connsiteY19" fmla="*/ 934607 h 1348866"/>
              <a:gd name="connsiteX20" fmla="*/ 3010953 w 4950895"/>
              <a:gd name="connsiteY20" fmla="*/ 853777 h 1348866"/>
              <a:gd name="connsiteX21" fmla="*/ 3106939 w 4950895"/>
              <a:gd name="connsiteY21" fmla="*/ 687063 h 1348866"/>
              <a:gd name="connsiteX22" fmla="*/ 3127147 w 4950895"/>
              <a:gd name="connsiteY22" fmla="*/ 378895 h 1348866"/>
              <a:gd name="connsiteX23" fmla="*/ 3354484 w 4950895"/>
              <a:gd name="connsiteY23" fmla="*/ 525401 h 1348866"/>
              <a:gd name="connsiteX24" fmla="*/ 3748535 w 4950895"/>
              <a:gd name="connsiteY24" fmla="*/ 616336 h 1348866"/>
              <a:gd name="connsiteX25" fmla="*/ 4041547 w 4950895"/>
              <a:gd name="connsiteY25" fmla="*/ 646647 h 1348866"/>
              <a:gd name="connsiteX26" fmla="*/ 4137534 w 4950895"/>
              <a:gd name="connsiteY26" fmla="*/ 560764 h 1348866"/>
              <a:gd name="connsiteX27" fmla="*/ 4147638 w 4950895"/>
              <a:gd name="connsiteY27" fmla="*/ 313220 h 1348866"/>
              <a:gd name="connsiteX28" fmla="*/ 4152690 w 4950895"/>
              <a:gd name="connsiteY28" fmla="*/ 176817 h 1348866"/>
              <a:gd name="connsiteX29" fmla="*/ 4349715 w 4950895"/>
              <a:gd name="connsiteY29" fmla="*/ 247544 h 1348866"/>
              <a:gd name="connsiteX30" fmla="*/ 4607364 w 4950895"/>
              <a:gd name="connsiteY30" fmla="*/ 257648 h 1348866"/>
              <a:gd name="connsiteX31" fmla="*/ 4738714 w 4950895"/>
              <a:gd name="connsiteY31" fmla="*/ 191973 h 1348866"/>
              <a:gd name="connsiteX32" fmla="*/ 4950895 w 4950895"/>
              <a:gd name="connsiteY32" fmla="*/ 80831 h 1348866"/>
              <a:gd name="connsiteX33" fmla="*/ 4880168 w 4950895"/>
              <a:gd name="connsiteY33" fmla="*/ 0 h 1348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950895" h="1348866">
                <a:moveTo>
                  <a:pt x="0" y="909348"/>
                </a:moveTo>
                <a:lnTo>
                  <a:pt x="388999" y="1202360"/>
                </a:lnTo>
                <a:lnTo>
                  <a:pt x="591076" y="1348866"/>
                </a:lnTo>
                <a:lnTo>
                  <a:pt x="798206" y="1328658"/>
                </a:lnTo>
                <a:lnTo>
                  <a:pt x="879037" y="1212464"/>
                </a:lnTo>
                <a:cubicBezTo>
                  <a:pt x="889141" y="1197308"/>
                  <a:pt x="899694" y="1182442"/>
                  <a:pt x="909348" y="1166996"/>
                </a:cubicBezTo>
                <a:cubicBezTo>
                  <a:pt x="916544" y="1155483"/>
                  <a:pt x="929556" y="1131633"/>
                  <a:pt x="929556" y="1131633"/>
                </a:cubicBezTo>
                <a:lnTo>
                  <a:pt x="990179" y="879036"/>
                </a:lnTo>
                <a:lnTo>
                  <a:pt x="1035647" y="621388"/>
                </a:lnTo>
                <a:lnTo>
                  <a:pt x="1268036" y="793153"/>
                </a:lnTo>
                <a:lnTo>
                  <a:pt x="1424645" y="990179"/>
                </a:lnTo>
                <a:lnTo>
                  <a:pt x="1662086" y="1131633"/>
                </a:lnTo>
                <a:lnTo>
                  <a:pt x="1747969" y="1116477"/>
                </a:lnTo>
                <a:lnTo>
                  <a:pt x="1939943" y="1076062"/>
                </a:lnTo>
                <a:lnTo>
                  <a:pt x="2030878" y="954815"/>
                </a:lnTo>
                <a:lnTo>
                  <a:pt x="1975306" y="707270"/>
                </a:lnTo>
                <a:lnTo>
                  <a:pt x="2005618" y="469830"/>
                </a:lnTo>
                <a:lnTo>
                  <a:pt x="2238007" y="702218"/>
                </a:lnTo>
                <a:lnTo>
                  <a:pt x="2662369" y="904296"/>
                </a:lnTo>
                <a:lnTo>
                  <a:pt x="2778564" y="934607"/>
                </a:lnTo>
                <a:lnTo>
                  <a:pt x="3010953" y="853777"/>
                </a:lnTo>
                <a:lnTo>
                  <a:pt x="3106939" y="687063"/>
                </a:lnTo>
                <a:lnTo>
                  <a:pt x="3127147" y="378895"/>
                </a:lnTo>
                <a:lnTo>
                  <a:pt x="3354484" y="525401"/>
                </a:lnTo>
                <a:lnTo>
                  <a:pt x="3748535" y="616336"/>
                </a:lnTo>
                <a:lnTo>
                  <a:pt x="4041547" y="646647"/>
                </a:lnTo>
                <a:lnTo>
                  <a:pt x="4137534" y="560764"/>
                </a:lnTo>
                <a:lnTo>
                  <a:pt x="4147638" y="313220"/>
                </a:lnTo>
                <a:lnTo>
                  <a:pt x="4152690" y="176817"/>
                </a:lnTo>
                <a:lnTo>
                  <a:pt x="4349715" y="247544"/>
                </a:lnTo>
                <a:lnTo>
                  <a:pt x="4607364" y="257648"/>
                </a:lnTo>
                <a:lnTo>
                  <a:pt x="4738714" y="191973"/>
                </a:lnTo>
                <a:lnTo>
                  <a:pt x="4950895" y="80831"/>
                </a:lnTo>
                <a:lnTo>
                  <a:pt x="4880168" y="0"/>
                </a:lnTo>
              </a:path>
            </a:pathLst>
          </a:custGeom>
          <a:noFill/>
          <a:ln w="7620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6" name="直線コネクタ 35">
            <a:extLst>
              <a:ext uri="{FF2B5EF4-FFF2-40B4-BE49-F238E27FC236}">
                <a16:creationId xmlns:a16="http://schemas.microsoft.com/office/drawing/2014/main" id="{22CA4103-D059-1D10-17CB-98D76CA661A7}"/>
              </a:ext>
            </a:extLst>
          </p:cNvPr>
          <p:cNvCxnSpPr>
            <a:cxnSpLocks/>
            <a:endCxn id="34" idx="8"/>
          </p:cNvCxnSpPr>
          <p:nvPr/>
        </p:nvCxnSpPr>
        <p:spPr>
          <a:xfrm>
            <a:off x="7294992" y="5270009"/>
            <a:ext cx="50520" cy="47909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13CB0AAC-C987-0766-CFCA-9F5BF95F3C9D}"/>
              </a:ext>
            </a:extLst>
          </p:cNvPr>
          <p:cNvCxnSpPr>
            <a:cxnSpLocks/>
            <a:endCxn id="34" idx="16"/>
          </p:cNvCxnSpPr>
          <p:nvPr/>
        </p:nvCxnSpPr>
        <p:spPr>
          <a:xfrm>
            <a:off x="8144559" y="5127713"/>
            <a:ext cx="170924" cy="46983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8DCA3F99-FF50-D0F7-13CC-7857CE21FA6E}"/>
              </a:ext>
            </a:extLst>
          </p:cNvPr>
          <p:cNvCxnSpPr>
            <a:cxnSpLocks/>
          </p:cNvCxnSpPr>
          <p:nvPr/>
        </p:nvCxnSpPr>
        <p:spPr>
          <a:xfrm>
            <a:off x="9330015" y="5035094"/>
            <a:ext cx="170924" cy="46983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A883EBEE-6622-D606-258C-B273C4D5B03F}"/>
              </a:ext>
            </a:extLst>
          </p:cNvPr>
          <p:cNvCxnSpPr>
            <a:cxnSpLocks/>
          </p:cNvCxnSpPr>
          <p:nvPr/>
        </p:nvCxnSpPr>
        <p:spPr>
          <a:xfrm>
            <a:off x="10313617" y="4800179"/>
            <a:ext cx="170924" cy="46983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5132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par>
                                <p:cTn id="36" presetID="10" presetClass="entr" presetSubtype="0" fill="hold"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500"/>
                                        <p:tgtEl>
                                          <p:spTgt spid="28"/>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fade">
                                      <p:cBhvr>
                                        <p:cTn id="44" dur="500"/>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fade">
                                      <p:cBhvr>
                                        <p:cTn id="47" dur="500"/>
                                        <p:tgtEl>
                                          <p:spTgt spid="31"/>
                                        </p:tgtEl>
                                      </p:cBhvr>
                                    </p:animEffect>
                                  </p:childTnLst>
                                </p:cTn>
                              </p:par>
                              <p:par>
                                <p:cTn id="48" presetID="10" presetClass="entr" presetSubtype="0"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par>
                                <p:cTn id="51" presetID="10" presetClass="entr" presetSubtype="0" fill="hold" nodeType="withEffect">
                                  <p:stCondLst>
                                    <p:cond delay="0"/>
                                  </p:stCondLst>
                                  <p:childTnLst>
                                    <p:set>
                                      <p:cBhvr>
                                        <p:cTn id="52" dur="1" fill="hold">
                                          <p:stCondLst>
                                            <p:cond delay="0"/>
                                          </p:stCondLst>
                                        </p:cTn>
                                        <p:tgtEl>
                                          <p:spTgt spid="36"/>
                                        </p:tgtEl>
                                        <p:attrNameLst>
                                          <p:attrName>style.visibility</p:attrName>
                                        </p:attrNameLst>
                                      </p:cBhvr>
                                      <p:to>
                                        <p:strVal val="visible"/>
                                      </p:to>
                                    </p:set>
                                    <p:animEffect transition="in" filter="fade">
                                      <p:cBhvr>
                                        <p:cTn id="53" dur="500"/>
                                        <p:tgtEl>
                                          <p:spTgt spid="36"/>
                                        </p:tgtEl>
                                      </p:cBhvr>
                                    </p:animEffect>
                                  </p:childTnLst>
                                </p:cTn>
                              </p:par>
                              <p:par>
                                <p:cTn id="54" presetID="10" presetClass="entr" presetSubtype="0" fill="hold" nodeType="withEffect">
                                  <p:stCondLst>
                                    <p:cond delay="0"/>
                                  </p:stCondLst>
                                  <p:childTnLst>
                                    <p:set>
                                      <p:cBhvr>
                                        <p:cTn id="55" dur="1" fill="hold">
                                          <p:stCondLst>
                                            <p:cond delay="0"/>
                                          </p:stCondLst>
                                        </p:cTn>
                                        <p:tgtEl>
                                          <p:spTgt spid="38"/>
                                        </p:tgtEl>
                                        <p:attrNameLst>
                                          <p:attrName>style.visibility</p:attrName>
                                        </p:attrNameLst>
                                      </p:cBhvr>
                                      <p:to>
                                        <p:strVal val="visible"/>
                                      </p:to>
                                    </p:set>
                                    <p:animEffect transition="in" filter="fade">
                                      <p:cBhvr>
                                        <p:cTn id="56" dur="500"/>
                                        <p:tgtEl>
                                          <p:spTgt spid="38"/>
                                        </p:tgtEl>
                                      </p:cBhvr>
                                    </p:animEffect>
                                  </p:childTnLst>
                                </p:cTn>
                              </p:par>
                              <p:par>
                                <p:cTn id="57" presetID="10"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animEffect transition="in" filter="fade">
                                      <p:cBhvr>
                                        <p:cTn id="59" dur="500"/>
                                        <p:tgtEl>
                                          <p:spTgt spid="40"/>
                                        </p:tgtEl>
                                      </p:cBhvr>
                                    </p:animEffect>
                                  </p:childTnLst>
                                </p:cTn>
                              </p:par>
                              <p:par>
                                <p:cTn id="60" presetID="10" presetClass="entr" presetSubtype="0" fill="hold" nodeType="withEffect">
                                  <p:stCondLst>
                                    <p:cond delay="0"/>
                                  </p:stCondLst>
                                  <p:childTnLst>
                                    <p:set>
                                      <p:cBhvr>
                                        <p:cTn id="61" dur="1" fill="hold">
                                          <p:stCondLst>
                                            <p:cond delay="0"/>
                                          </p:stCondLst>
                                        </p:cTn>
                                        <p:tgtEl>
                                          <p:spTgt spid="41"/>
                                        </p:tgtEl>
                                        <p:attrNameLst>
                                          <p:attrName>style.visibility</p:attrName>
                                        </p:attrNameLst>
                                      </p:cBhvr>
                                      <p:to>
                                        <p:strVal val="visible"/>
                                      </p:to>
                                    </p:set>
                                    <p:animEffect transition="in" filter="fade">
                                      <p:cBhvr>
                                        <p:cTn id="6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P spid="17" grpId="0" animBg="1"/>
      <p:bldP spid="18" grpId="0" animBg="1"/>
      <p:bldP spid="24" grpId="0" animBg="1"/>
      <p:bldP spid="3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3F2EF-38E4-3F7B-FB6A-4EBA2320141A}"/>
            </a:ext>
          </a:extLst>
        </p:cNvPr>
        <p:cNvGrpSpPr/>
        <p:nvPr/>
      </p:nvGrpSpPr>
      <p:grpSpPr>
        <a:xfrm>
          <a:off x="0" y="0"/>
          <a:ext cx="0" cy="0"/>
          <a:chOff x="0" y="0"/>
          <a:chExt cx="0" cy="0"/>
        </a:xfrm>
      </p:grpSpPr>
      <p:pic>
        <p:nvPicPr>
          <p:cNvPr id="47" name="図 46">
            <a:extLst>
              <a:ext uri="{FF2B5EF4-FFF2-40B4-BE49-F238E27FC236}">
                <a16:creationId xmlns:a16="http://schemas.microsoft.com/office/drawing/2014/main" id="{E379A830-C1CC-6CE7-2F0D-3EC61C7BDFF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191769" y="4940054"/>
            <a:ext cx="2252125" cy="714174"/>
          </a:xfrm>
          <a:prstGeom prst="rect">
            <a:avLst/>
          </a:prstGeom>
        </p:spPr>
      </p:pic>
      <p:sp>
        <p:nvSpPr>
          <p:cNvPr id="6" name="正方形/長方形 5">
            <a:extLst>
              <a:ext uri="{FF2B5EF4-FFF2-40B4-BE49-F238E27FC236}">
                <a16:creationId xmlns:a16="http://schemas.microsoft.com/office/drawing/2014/main" id="{B35AFD9E-F49B-E3C4-9839-1F81AE43D1C1}"/>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76825272-70C6-6912-7B3E-972B91A56CE5}"/>
              </a:ext>
            </a:extLst>
          </p:cNvPr>
          <p:cNvSpPr txBox="1"/>
          <p:nvPr/>
        </p:nvSpPr>
        <p:spPr>
          <a:xfrm>
            <a:off x="-34424" y="98621"/>
            <a:ext cx="12226424"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歯垢が残りやすい部位の掃除について</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755FDCA4-4BB7-FF90-FB61-B0DF4A0144E3}"/>
              </a:ext>
            </a:extLst>
          </p:cNvPr>
          <p:cNvSpPr txBox="1"/>
          <p:nvPr/>
        </p:nvSpPr>
        <p:spPr>
          <a:xfrm>
            <a:off x="7427592" y="3559217"/>
            <a:ext cx="4365439" cy="83099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歯と歯の間は、歯ブラシだけでは汚れがとれません。</a:t>
            </a:r>
          </a:p>
        </p:txBody>
      </p:sp>
      <p:sp>
        <p:nvSpPr>
          <p:cNvPr id="18" name="正方形/長方形 17">
            <a:extLst>
              <a:ext uri="{FF2B5EF4-FFF2-40B4-BE49-F238E27FC236}">
                <a16:creationId xmlns:a16="http://schemas.microsoft.com/office/drawing/2014/main" id="{8EB8CF7D-6611-F8C0-D2EA-07CC0522EDE7}"/>
              </a:ext>
            </a:extLst>
          </p:cNvPr>
          <p:cNvSpPr/>
          <p:nvPr/>
        </p:nvSpPr>
        <p:spPr>
          <a:xfrm>
            <a:off x="6739280" y="3331696"/>
            <a:ext cx="5248947" cy="3397801"/>
          </a:xfrm>
          <a:prstGeom prst="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正方形/長方形 21">
            <a:extLst>
              <a:ext uri="{FF2B5EF4-FFF2-40B4-BE49-F238E27FC236}">
                <a16:creationId xmlns:a16="http://schemas.microsoft.com/office/drawing/2014/main" id="{7170BB78-8A42-321C-5E61-802E7A132BC3}"/>
              </a:ext>
            </a:extLst>
          </p:cNvPr>
          <p:cNvSpPr/>
          <p:nvPr/>
        </p:nvSpPr>
        <p:spPr>
          <a:xfrm>
            <a:off x="364856" y="5898501"/>
            <a:ext cx="5556010" cy="830997"/>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歯と歯肉のさかい</a:t>
            </a:r>
            <a:r>
              <a:rPr kumimoji="0" lang="ja-JP" altLang="en-US" sz="2400" b="0" i="0" u="none" strike="noStrike" kern="100" cap="none" spc="0" normalizeH="0" baseline="0" noProof="0" dirty="0" err="1">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めに</a:t>
            </a:r>
            <a:r>
              <a:rPr kumimoji="0" lang="ja-JP" altLang="en-US"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当てて</a:t>
            </a:r>
            <a:endParaRPr kumimoji="0" lang="en-US"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1</a:t>
            </a:r>
            <a:r>
              <a:rPr kumimoji="0" lang="ja-JP"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か所</a:t>
            </a:r>
            <a:r>
              <a:rPr kumimoji="0" lang="en-US"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20</a:t>
            </a:r>
            <a:r>
              <a:rPr kumimoji="0" lang="ja-JP"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回</a:t>
            </a:r>
            <a:r>
              <a:rPr kumimoji="0" lang="ja-JP" altLang="en-US"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軽く小さく</a:t>
            </a:r>
            <a:r>
              <a:rPr kumimoji="0" lang="ja-JP" altLang="ja-JP" sz="24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動かしましょう。</a:t>
            </a:r>
            <a:endParaRPr kumimoji="0" lang="ja-JP" altLang="ja-JP" sz="2400" b="0" i="0" u="none" strike="noStrike" kern="1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24" name="テキスト ボックス 23">
            <a:extLst>
              <a:ext uri="{FF2B5EF4-FFF2-40B4-BE49-F238E27FC236}">
                <a16:creationId xmlns:a16="http://schemas.microsoft.com/office/drawing/2014/main" id="{40D6102F-C79D-F8D0-4211-FDE75EF6470A}"/>
              </a:ext>
            </a:extLst>
          </p:cNvPr>
          <p:cNvSpPr txBox="1"/>
          <p:nvPr/>
        </p:nvSpPr>
        <p:spPr>
          <a:xfrm>
            <a:off x="7566274" y="5971476"/>
            <a:ext cx="1779227"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ホルダー付き</a:t>
            </a:r>
            <a:endParaRPr kumimoji="1" lang="en-US" altLang="ja-JP"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デンタルフロス</a:t>
            </a:r>
          </a:p>
        </p:txBody>
      </p:sp>
      <p:sp>
        <p:nvSpPr>
          <p:cNvPr id="25" name="テキスト ボックス 24">
            <a:extLst>
              <a:ext uri="{FF2B5EF4-FFF2-40B4-BE49-F238E27FC236}">
                <a16:creationId xmlns:a16="http://schemas.microsoft.com/office/drawing/2014/main" id="{2068D224-3788-EF4E-AA5B-0BC251C78E42}"/>
              </a:ext>
            </a:extLst>
          </p:cNvPr>
          <p:cNvSpPr txBox="1"/>
          <p:nvPr/>
        </p:nvSpPr>
        <p:spPr>
          <a:xfrm>
            <a:off x="9698710" y="6034989"/>
            <a:ext cx="2029770" cy="40011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HG丸ｺﾞｼｯｸM-PRO" panose="020F0600000000000000" pitchFamily="50" charset="-128"/>
                <a:ea typeface="HG丸ｺﾞｼｯｸM-PRO" panose="020F0600000000000000" pitchFamily="50" charset="-128"/>
                <a:cs typeface="+mn-cs"/>
              </a:rPr>
              <a:t>デンタルフロス</a:t>
            </a:r>
          </a:p>
        </p:txBody>
      </p:sp>
      <p:pic>
        <p:nvPicPr>
          <p:cNvPr id="28" name="図 27" descr="屋内, 装飾, ケーキ, テーブル が含まれている画像&#10;&#10;AI によって生成されたコンテンツは間違っている可能性があります。">
            <a:extLst>
              <a:ext uri="{FF2B5EF4-FFF2-40B4-BE49-F238E27FC236}">
                <a16:creationId xmlns:a16="http://schemas.microsoft.com/office/drawing/2014/main" id="{ADAEC58E-3953-5555-8278-408A04FF04A3}"/>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750871" y="1177249"/>
            <a:ext cx="5641235" cy="2035781"/>
          </a:xfrm>
          <a:prstGeom prst="rect">
            <a:avLst/>
          </a:prstGeom>
        </p:spPr>
      </p:pic>
      <p:sp>
        <p:nvSpPr>
          <p:cNvPr id="29" name="四角形吹き出し 38">
            <a:extLst>
              <a:ext uri="{FF2B5EF4-FFF2-40B4-BE49-F238E27FC236}">
                <a16:creationId xmlns:a16="http://schemas.microsoft.com/office/drawing/2014/main" id="{8DAABF92-BF9C-AB8F-D5E4-EF2DBC3C33DB}"/>
              </a:ext>
            </a:extLst>
          </p:cNvPr>
          <p:cNvSpPr/>
          <p:nvPr/>
        </p:nvSpPr>
        <p:spPr>
          <a:xfrm>
            <a:off x="113352" y="1434624"/>
            <a:ext cx="3462031" cy="716705"/>
          </a:xfrm>
          <a:prstGeom prst="wedgeRectCallout">
            <a:avLst>
              <a:gd name="adj1" fmla="val 55100"/>
              <a:gd name="adj2" fmla="val -24478"/>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歯と歯肉のさかい目</a:t>
            </a:r>
            <a:endParaRPr kumimoji="0" lang="ja-JP" altLang="en-US" sz="2800" b="0" i="0" u="none" strike="noStrike" kern="1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30" name="四角形吹き出し 42">
            <a:extLst>
              <a:ext uri="{FF2B5EF4-FFF2-40B4-BE49-F238E27FC236}">
                <a16:creationId xmlns:a16="http://schemas.microsoft.com/office/drawing/2014/main" id="{FABC1C85-F3ED-F398-3563-FA334A4AFEFB}"/>
              </a:ext>
            </a:extLst>
          </p:cNvPr>
          <p:cNvSpPr/>
          <p:nvPr/>
        </p:nvSpPr>
        <p:spPr>
          <a:xfrm>
            <a:off x="9474414" y="1647876"/>
            <a:ext cx="2254066" cy="748286"/>
          </a:xfrm>
          <a:prstGeom prst="wedgeRectCallout">
            <a:avLst>
              <a:gd name="adj1" fmla="val -97850"/>
              <a:gd name="adj2" fmla="val 9099"/>
            </a:avLst>
          </a:prstGeom>
          <a:solidFill>
            <a:schemeClr val="bg1"/>
          </a:solid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rPr>
              <a:t>歯と歯の間</a:t>
            </a:r>
            <a:endParaRPr kumimoji="0" lang="en-US" altLang="ja-JP" sz="2800" b="0" i="0" u="none" strike="noStrike" kern="100" cap="none" spc="0" normalizeH="0" baseline="0" noProof="0" dirty="0">
              <a:ln>
                <a:noFill/>
              </a:ln>
              <a:solidFill>
                <a:srgbClr val="000000"/>
              </a:solidFill>
              <a:effectLst/>
              <a:uLnTx/>
              <a:uFillTx/>
              <a:latin typeface="HG丸ｺﾞｼｯｸM-PRO" panose="020F0600000000000000" pitchFamily="50" charset="-128"/>
              <a:ea typeface="HG丸ｺﾞｼｯｸM-PRO" panose="020F0600000000000000" pitchFamily="50" charset="-128"/>
              <a:cs typeface="Times New Roman" panose="02020603050405020304" pitchFamily="18" charset="0"/>
            </a:endParaRPr>
          </a:p>
        </p:txBody>
      </p:sp>
      <p:sp>
        <p:nvSpPr>
          <p:cNvPr id="31" name="フリーフォーム: 図形 30">
            <a:extLst>
              <a:ext uri="{FF2B5EF4-FFF2-40B4-BE49-F238E27FC236}">
                <a16:creationId xmlns:a16="http://schemas.microsoft.com/office/drawing/2014/main" id="{B1FD7AD8-BA66-C4CC-0045-CFBDD09CB269}"/>
              </a:ext>
            </a:extLst>
          </p:cNvPr>
          <p:cNvSpPr/>
          <p:nvPr/>
        </p:nvSpPr>
        <p:spPr>
          <a:xfrm>
            <a:off x="3768585" y="1203772"/>
            <a:ext cx="5132764" cy="848725"/>
          </a:xfrm>
          <a:custGeom>
            <a:avLst/>
            <a:gdLst>
              <a:gd name="connsiteX0" fmla="*/ 0 w 5132764"/>
              <a:gd name="connsiteY0" fmla="*/ 484985 h 848725"/>
              <a:gd name="connsiteX1" fmla="*/ 171766 w 5132764"/>
              <a:gd name="connsiteY1" fmla="*/ 262700 h 848725"/>
              <a:gd name="connsiteX2" fmla="*/ 313220 w 5132764"/>
              <a:gd name="connsiteY2" fmla="*/ 45467 h 848725"/>
              <a:gd name="connsiteX3" fmla="*/ 742634 w 5132764"/>
              <a:gd name="connsiteY3" fmla="*/ 0 h 848725"/>
              <a:gd name="connsiteX4" fmla="*/ 954815 w 5132764"/>
              <a:gd name="connsiteY4" fmla="*/ 90934 h 848725"/>
              <a:gd name="connsiteX5" fmla="*/ 1020490 w 5132764"/>
              <a:gd name="connsiteY5" fmla="*/ 373843 h 848725"/>
              <a:gd name="connsiteX6" fmla="*/ 1040698 w 5132764"/>
              <a:gd name="connsiteY6" fmla="*/ 626439 h 848725"/>
              <a:gd name="connsiteX7" fmla="*/ 1040698 w 5132764"/>
              <a:gd name="connsiteY7" fmla="*/ 772946 h 848725"/>
              <a:gd name="connsiteX8" fmla="*/ 1318555 w 5132764"/>
              <a:gd name="connsiteY8" fmla="*/ 575920 h 848725"/>
              <a:gd name="connsiteX9" fmla="*/ 1525684 w 5132764"/>
              <a:gd name="connsiteY9" fmla="*/ 409206 h 848725"/>
              <a:gd name="connsiteX10" fmla="*/ 1798488 w 5132764"/>
              <a:gd name="connsiteY10" fmla="*/ 328375 h 848725"/>
              <a:gd name="connsiteX11" fmla="*/ 1909631 w 5132764"/>
              <a:gd name="connsiteY11" fmla="*/ 328375 h 848725"/>
              <a:gd name="connsiteX12" fmla="*/ 1970254 w 5132764"/>
              <a:gd name="connsiteY12" fmla="*/ 429414 h 848725"/>
              <a:gd name="connsiteX13" fmla="*/ 1985410 w 5132764"/>
              <a:gd name="connsiteY13" fmla="*/ 479933 h 848725"/>
              <a:gd name="connsiteX14" fmla="*/ 2025825 w 5132764"/>
              <a:gd name="connsiteY14" fmla="*/ 661803 h 848725"/>
              <a:gd name="connsiteX15" fmla="*/ 2035929 w 5132764"/>
              <a:gd name="connsiteY15" fmla="*/ 843673 h 848725"/>
              <a:gd name="connsiteX16" fmla="*/ 2162227 w 5132764"/>
              <a:gd name="connsiteY16" fmla="*/ 762842 h 848725"/>
              <a:gd name="connsiteX17" fmla="*/ 2187487 w 5132764"/>
              <a:gd name="connsiteY17" fmla="*/ 722426 h 848725"/>
              <a:gd name="connsiteX18" fmla="*/ 2344097 w 5132764"/>
              <a:gd name="connsiteY18" fmla="*/ 621387 h 848725"/>
              <a:gd name="connsiteX19" fmla="*/ 2505759 w 5132764"/>
              <a:gd name="connsiteY19" fmla="*/ 495089 h 848725"/>
              <a:gd name="connsiteX20" fmla="*/ 2621953 w 5132764"/>
              <a:gd name="connsiteY20" fmla="*/ 464778 h 848725"/>
              <a:gd name="connsiteX21" fmla="*/ 2672473 w 5132764"/>
              <a:gd name="connsiteY21" fmla="*/ 560764 h 848725"/>
              <a:gd name="connsiteX22" fmla="*/ 2697732 w 5132764"/>
              <a:gd name="connsiteY22" fmla="*/ 757790 h 848725"/>
              <a:gd name="connsiteX23" fmla="*/ 2702784 w 5132764"/>
              <a:gd name="connsiteY23" fmla="*/ 848725 h 848725"/>
              <a:gd name="connsiteX24" fmla="*/ 2935173 w 5132764"/>
              <a:gd name="connsiteY24" fmla="*/ 808309 h 848725"/>
              <a:gd name="connsiteX25" fmla="*/ 3137251 w 5132764"/>
              <a:gd name="connsiteY25" fmla="*/ 702218 h 848725"/>
              <a:gd name="connsiteX26" fmla="*/ 3399951 w 5132764"/>
              <a:gd name="connsiteY26" fmla="*/ 510245 h 848725"/>
              <a:gd name="connsiteX27" fmla="*/ 3475730 w 5132764"/>
              <a:gd name="connsiteY27" fmla="*/ 510245 h 848725"/>
              <a:gd name="connsiteX28" fmla="*/ 3586873 w 5132764"/>
              <a:gd name="connsiteY28" fmla="*/ 601180 h 848725"/>
              <a:gd name="connsiteX29" fmla="*/ 3637392 w 5132764"/>
              <a:gd name="connsiteY29" fmla="*/ 767894 h 848725"/>
              <a:gd name="connsiteX30" fmla="*/ 3728327 w 5132764"/>
              <a:gd name="connsiteY30" fmla="*/ 772946 h 848725"/>
              <a:gd name="connsiteX31" fmla="*/ 3975872 w 5132764"/>
              <a:gd name="connsiteY31" fmla="*/ 641595 h 848725"/>
              <a:gd name="connsiteX32" fmla="*/ 4188053 w 5132764"/>
              <a:gd name="connsiteY32" fmla="*/ 520349 h 848725"/>
              <a:gd name="connsiteX33" fmla="*/ 4385078 w 5132764"/>
              <a:gd name="connsiteY33" fmla="*/ 419310 h 848725"/>
              <a:gd name="connsiteX34" fmla="*/ 4521481 w 5132764"/>
              <a:gd name="connsiteY34" fmla="*/ 434466 h 848725"/>
              <a:gd name="connsiteX35" fmla="*/ 4566948 w 5132764"/>
              <a:gd name="connsiteY35" fmla="*/ 586024 h 848725"/>
              <a:gd name="connsiteX36" fmla="*/ 4592208 w 5132764"/>
              <a:gd name="connsiteY36" fmla="*/ 626439 h 848725"/>
              <a:gd name="connsiteX37" fmla="*/ 4693246 w 5132764"/>
              <a:gd name="connsiteY37" fmla="*/ 560764 h 848725"/>
              <a:gd name="connsiteX38" fmla="*/ 4915531 w 5132764"/>
              <a:gd name="connsiteY38" fmla="*/ 484985 h 848725"/>
              <a:gd name="connsiteX39" fmla="*/ 5132764 w 5132764"/>
              <a:gd name="connsiteY39" fmla="*/ 454674 h 848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5132764" h="848725">
                <a:moveTo>
                  <a:pt x="0" y="484985"/>
                </a:moveTo>
                <a:lnTo>
                  <a:pt x="171766" y="262700"/>
                </a:lnTo>
                <a:lnTo>
                  <a:pt x="313220" y="45467"/>
                </a:lnTo>
                <a:lnTo>
                  <a:pt x="742634" y="0"/>
                </a:lnTo>
                <a:lnTo>
                  <a:pt x="954815" y="90934"/>
                </a:lnTo>
                <a:lnTo>
                  <a:pt x="1020490" y="373843"/>
                </a:lnTo>
                <a:lnTo>
                  <a:pt x="1040698" y="626439"/>
                </a:lnTo>
                <a:lnTo>
                  <a:pt x="1040698" y="772946"/>
                </a:lnTo>
                <a:lnTo>
                  <a:pt x="1318555" y="575920"/>
                </a:lnTo>
                <a:lnTo>
                  <a:pt x="1525684" y="409206"/>
                </a:lnTo>
                <a:lnTo>
                  <a:pt x="1798488" y="328375"/>
                </a:lnTo>
                <a:lnTo>
                  <a:pt x="1909631" y="328375"/>
                </a:lnTo>
                <a:lnTo>
                  <a:pt x="1970254" y="429414"/>
                </a:lnTo>
                <a:lnTo>
                  <a:pt x="1985410" y="479933"/>
                </a:lnTo>
                <a:lnTo>
                  <a:pt x="2025825" y="661803"/>
                </a:lnTo>
                <a:lnTo>
                  <a:pt x="2035929" y="843673"/>
                </a:lnTo>
                <a:lnTo>
                  <a:pt x="2162227" y="762842"/>
                </a:lnTo>
                <a:lnTo>
                  <a:pt x="2187487" y="722426"/>
                </a:lnTo>
                <a:lnTo>
                  <a:pt x="2344097" y="621387"/>
                </a:lnTo>
                <a:lnTo>
                  <a:pt x="2505759" y="495089"/>
                </a:lnTo>
                <a:lnTo>
                  <a:pt x="2621953" y="464778"/>
                </a:lnTo>
                <a:lnTo>
                  <a:pt x="2672473" y="560764"/>
                </a:lnTo>
                <a:lnTo>
                  <a:pt x="2697732" y="757790"/>
                </a:lnTo>
                <a:lnTo>
                  <a:pt x="2702784" y="848725"/>
                </a:lnTo>
                <a:lnTo>
                  <a:pt x="2935173" y="808309"/>
                </a:lnTo>
                <a:lnTo>
                  <a:pt x="3137251" y="702218"/>
                </a:lnTo>
                <a:lnTo>
                  <a:pt x="3399951" y="510245"/>
                </a:lnTo>
                <a:lnTo>
                  <a:pt x="3475730" y="510245"/>
                </a:lnTo>
                <a:lnTo>
                  <a:pt x="3586873" y="601180"/>
                </a:lnTo>
                <a:lnTo>
                  <a:pt x="3637392" y="767894"/>
                </a:lnTo>
                <a:lnTo>
                  <a:pt x="3728327" y="772946"/>
                </a:lnTo>
                <a:lnTo>
                  <a:pt x="3975872" y="641595"/>
                </a:lnTo>
                <a:lnTo>
                  <a:pt x="4188053" y="520349"/>
                </a:lnTo>
                <a:lnTo>
                  <a:pt x="4385078" y="419310"/>
                </a:lnTo>
                <a:lnTo>
                  <a:pt x="4521481" y="434466"/>
                </a:lnTo>
                <a:lnTo>
                  <a:pt x="4566948" y="586024"/>
                </a:lnTo>
                <a:cubicBezTo>
                  <a:pt x="4593187" y="622757"/>
                  <a:pt x="4592208" y="606901"/>
                  <a:pt x="4592208" y="626439"/>
                </a:cubicBezTo>
                <a:lnTo>
                  <a:pt x="4693246" y="560764"/>
                </a:lnTo>
                <a:lnTo>
                  <a:pt x="4915531" y="484985"/>
                </a:lnTo>
                <a:lnTo>
                  <a:pt x="5132764" y="454674"/>
                </a:lnTo>
              </a:path>
            </a:pathLst>
          </a:custGeom>
          <a:noFill/>
          <a:ln w="57150">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32" name="直線コネクタ 31">
            <a:extLst>
              <a:ext uri="{FF2B5EF4-FFF2-40B4-BE49-F238E27FC236}">
                <a16:creationId xmlns:a16="http://schemas.microsoft.com/office/drawing/2014/main" id="{BB2B09E2-E866-5390-245C-CC30B86DE412}"/>
              </a:ext>
            </a:extLst>
          </p:cNvPr>
          <p:cNvCxnSpPr>
            <a:cxnSpLocks/>
          </p:cNvCxnSpPr>
          <p:nvPr/>
        </p:nvCxnSpPr>
        <p:spPr>
          <a:xfrm flipH="1">
            <a:off x="4733504" y="1986821"/>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0DF50889-EABC-3DED-9FA7-C52247C94A0A}"/>
              </a:ext>
            </a:extLst>
          </p:cNvPr>
          <p:cNvCxnSpPr>
            <a:cxnSpLocks/>
          </p:cNvCxnSpPr>
          <p:nvPr/>
        </p:nvCxnSpPr>
        <p:spPr>
          <a:xfrm flipH="1">
            <a:off x="5751500" y="2079020"/>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直線コネクタ 33">
            <a:extLst>
              <a:ext uri="{FF2B5EF4-FFF2-40B4-BE49-F238E27FC236}">
                <a16:creationId xmlns:a16="http://schemas.microsoft.com/office/drawing/2014/main" id="{309DB60C-8A05-B16C-1EDE-C390FC22FB98}"/>
              </a:ext>
            </a:extLst>
          </p:cNvPr>
          <p:cNvCxnSpPr>
            <a:cxnSpLocks/>
          </p:cNvCxnSpPr>
          <p:nvPr/>
        </p:nvCxnSpPr>
        <p:spPr>
          <a:xfrm flipH="1">
            <a:off x="6460228" y="2044919"/>
            <a:ext cx="70727" cy="55201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F54533E7-C485-B499-6915-7D38A5B81863}"/>
              </a:ext>
            </a:extLst>
          </p:cNvPr>
          <p:cNvCxnSpPr>
            <a:cxnSpLocks/>
          </p:cNvCxnSpPr>
          <p:nvPr/>
        </p:nvCxnSpPr>
        <p:spPr>
          <a:xfrm>
            <a:off x="7430690" y="1988085"/>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62BF9A7A-8B82-7CD2-0931-5DCC0D782B96}"/>
              </a:ext>
            </a:extLst>
          </p:cNvPr>
          <p:cNvCxnSpPr>
            <a:cxnSpLocks/>
          </p:cNvCxnSpPr>
          <p:nvPr/>
        </p:nvCxnSpPr>
        <p:spPr>
          <a:xfrm>
            <a:off x="8335828" y="1808321"/>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pic>
        <p:nvPicPr>
          <p:cNvPr id="43" name="図 42" descr="屋内, テーブル, カップ, ケーキ が含まれている画像&#10;&#10;AI によって生成されたコンテンツは間違っている可能性があります。">
            <a:extLst>
              <a:ext uri="{FF2B5EF4-FFF2-40B4-BE49-F238E27FC236}">
                <a16:creationId xmlns:a16="http://schemas.microsoft.com/office/drawing/2014/main" id="{60A5A033-9FD4-23C2-A9F1-405D2DEF7A2C}"/>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flipH="1">
            <a:off x="853231" y="3527191"/>
            <a:ext cx="4741796" cy="2322120"/>
          </a:xfrm>
          <a:prstGeom prst="rect">
            <a:avLst/>
          </a:prstGeom>
        </p:spPr>
      </p:pic>
      <p:sp>
        <p:nvSpPr>
          <p:cNvPr id="45" name="正方形/長方形 44">
            <a:extLst>
              <a:ext uri="{FF2B5EF4-FFF2-40B4-BE49-F238E27FC236}">
                <a16:creationId xmlns:a16="http://schemas.microsoft.com/office/drawing/2014/main" id="{E0B880AD-F8B2-9D4B-D202-920A21B29E27}"/>
              </a:ext>
            </a:extLst>
          </p:cNvPr>
          <p:cNvSpPr/>
          <p:nvPr/>
        </p:nvSpPr>
        <p:spPr>
          <a:xfrm>
            <a:off x="364856" y="3361579"/>
            <a:ext cx="5667884" cy="339780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46" name="図 45" descr="屋外, 水, 大きい, ブルー が含まれている画像&#10;&#10;AI によって生成されたコンテンツは間違っている可能性があります。">
            <a:extLst>
              <a:ext uri="{FF2B5EF4-FFF2-40B4-BE49-F238E27FC236}">
                <a16:creationId xmlns:a16="http://schemas.microsoft.com/office/drawing/2014/main" id="{3947DA23-C89E-122E-F06F-81003FC5263F}"/>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693256" y="4684612"/>
            <a:ext cx="2099775" cy="1249370"/>
          </a:xfrm>
          <a:prstGeom prst="rect">
            <a:avLst/>
          </a:prstGeom>
        </p:spPr>
      </p:pic>
    </p:spTree>
    <p:extLst>
      <p:ext uri="{BB962C8B-B14F-4D97-AF65-F5344CB8AC3E}">
        <p14:creationId xmlns:p14="http://schemas.microsoft.com/office/powerpoint/2010/main" val="3132271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F18161-C084-380D-AFCE-FD9F2FD114C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EED52345-1FB4-0B49-5BEF-42F4ADCBD0E5}"/>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四角形: 角を丸くする 1">
            <a:extLst>
              <a:ext uri="{FF2B5EF4-FFF2-40B4-BE49-F238E27FC236}">
                <a16:creationId xmlns:a16="http://schemas.microsoft.com/office/drawing/2014/main" id="{F0839B1C-64FC-DF09-C1C9-7F66C062AA40}"/>
              </a:ext>
            </a:extLst>
          </p:cNvPr>
          <p:cNvSpPr/>
          <p:nvPr/>
        </p:nvSpPr>
        <p:spPr>
          <a:xfrm>
            <a:off x="37333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引っこんでいる歯</a:t>
            </a:r>
          </a:p>
        </p:txBody>
      </p:sp>
      <p:sp>
        <p:nvSpPr>
          <p:cNvPr id="3" name="四角形: 角を丸くする 2">
            <a:extLst>
              <a:ext uri="{FF2B5EF4-FFF2-40B4-BE49-F238E27FC236}">
                <a16:creationId xmlns:a16="http://schemas.microsoft.com/office/drawing/2014/main" id="{D915789F-E9EA-44A7-AEB0-95DB556644F9}"/>
              </a:ext>
            </a:extLst>
          </p:cNvPr>
          <p:cNvSpPr/>
          <p:nvPr/>
        </p:nvSpPr>
        <p:spPr>
          <a:xfrm>
            <a:off x="4317242" y="1446470"/>
            <a:ext cx="3618861" cy="801294"/>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飛び出している歯</a:t>
            </a:r>
          </a:p>
        </p:txBody>
      </p:sp>
      <p:sp>
        <p:nvSpPr>
          <p:cNvPr id="4" name="四角形: 角を丸くする 3">
            <a:extLst>
              <a:ext uri="{FF2B5EF4-FFF2-40B4-BE49-F238E27FC236}">
                <a16:creationId xmlns:a16="http://schemas.microsoft.com/office/drawing/2014/main" id="{1D53B0A6-D2E2-5F7C-BB28-9CF035CB9793}"/>
              </a:ext>
            </a:extLst>
          </p:cNvPr>
          <p:cNvSpPr/>
          <p:nvPr/>
        </p:nvSpPr>
        <p:spPr>
          <a:xfrm>
            <a:off x="8199807" y="1446469"/>
            <a:ext cx="3618861" cy="801295"/>
          </a:xfrm>
          <a:prstGeom prst="roundRect">
            <a:avLst/>
          </a:prstGeom>
          <a:solidFill>
            <a:srgbClr val="FFC000"/>
          </a:solidFill>
          <a:ln w="381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となりの歯の側面</a:t>
            </a:r>
          </a:p>
        </p:txBody>
      </p:sp>
      <p:sp>
        <p:nvSpPr>
          <p:cNvPr id="5" name="テキスト ボックス 4">
            <a:extLst>
              <a:ext uri="{FF2B5EF4-FFF2-40B4-BE49-F238E27FC236}">
                <a16:creationId xmlns:a16="http://schemas.microsoft.com/office/drawing/2014/main" id="{736D20E9-4039-A926-F668-0703CBA38050}"/>
              </a:ext>
            </a:extLst>
          </p:cNvPr>
          <p:cNvSpPr txBox="1"/>
          <p:nvPr/>
        </p:nvSpPr>
        <p:spPr>
          <a:xfrm>
            <a:off x="10699337" y="1446470"/>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sp>
        <p:nvSpPr>
          <p:cNvPr id="7" name="テキスト ボックス 6">
            <a:extLst>
              <a:ext uri="{FF2B5EF4-FFF2-40B4-BE49-F238E27FC236}">
                <a16:creationId xmlns:a16="http://schemas.microsoft.com/office/drawing/2014/main" id="{D0C5D50A-E95B-6EA9-B184-722351043281}"/>
              </a:ext>
            </a:extLst>
          </p:cNvPr>
          <p:cNvSpPr txBox="1"/>
          <p:nvPr/>
        </p:nvSpPr>
        <p:spPr>
          <a:xfrm>
            <a:off x="4459430" y="1446470"/>
            <a:ext cx="415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と</a:t>
            </a:r>
          </a:p>
        </p:txBody>
      </p:sp>
      <p:grpSp>
        <p:nvGrpSpPr>
          <p:cNvPr id="8" name="グループ化 7">
            <a:extLst>
              <a:ext uri="{FF2B5EF4-FFF2-40B4-BE49-F238E27FC236}">
                <a16:creationId xmlns:a16="http://schemas.microsoft.com/office/drawing/2014/main" id="{2546E936-51D6-5935-BDE7-99340E5053F1}"/>
              </a:ext>
            </a:extLst>
          </p:cNvPr>
          <p:cNvGrpSpPr/>
          <p:nvPr/>
        </p:nvGrpSpPr>
        <p:grpSpPr>
          <a:xfrm>
            <a:off x="55826" y="5205944"/>
            <a:ext cx="4044697" cy="1241097"/>
            <a:chOff x="969409" y="5093765"/>
            <a:chExt cx="5346601" cy="1241097"/>
          </a:xfrm>
        </p:grpSpPr>
        <p:sp>
          <p:nvSpPr>
            <p:cNvPr id="9" name="四角形: 角を丸くする 8">
              <a:extLst>
                <a:ext uri="{FF2B5EF4-FFF2-40B4-BE49-F238E27FC236}">
                  <a16:creationId xmlns:a16="http://schemas.microsoft.com/office/drawing/2014/main" id="{D7146906-97B3-532F-70FF-9D68A49F2180}"/>
                </a:ext>
              </a:extLst>
            </p:cNvPr>
            <p:cNvSpPr/>
            <p:nvPr/>
          </p:nvSpPr>
          <p:spPr>
            <a:xfrm>
              <a:off x="1349289" y="5093765"/>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6F2ABD13-3C0D-94B9-AC35-43A43813F114}"/>
                </a:ext>
              </a:extLst>
            </p:cNvPr>
            <p:cNvSpPr txBox="1"/>
            <p:nvPr/>
          </p:nvSpPr>
          <p:spPr>
            <a:xfrm>
              <a:off x="969409" y="5273743"/>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歯が重なっている部分</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にも毛先を入れる</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grpSp>
        <p:nvGrpSpPr>
          <p:cNvPr id="11" name="グループ化 10">
            <a:extLst>
              <a:ext uri="{FF2B5EF4-FFF2-40B4-BE49-F238E27FC236}">
                <a16:creationId xmlns:a16="http://schemas.microsoft.com/office/drawing/2014/main" id="{C65CD180-2A3E-A700-4503-4F22FF7BEB03}"/>
              </a:ext>
            </a:extLst>
          </p:cNvPr>
          <p:cNvGrpSpPr/>
          <p:nvPr/>
        </p:nvGrpSpPr>
        <p:grpSpPr>
          <a:xfrm>
            <a:off x="4191081" y="5210297"/>
            <a:ext cx="3711312" cy="1236744"/>
            <a:chOff x="1045970" y="5093765"/>
            <a:chExt cx="5095437" cy="1236744"/>
          </a:xfrm>
        </p:grpSpPr>
        <p:sp>
          <p:nvSpPr>
            <p:cNvPr id="12" name="四角形: 角を丸くする 11">
              <a:extLst>
                <a:ext uri="{FF2B5EF4-FFF2-40B4-BE49-F238E27FC236}">
                  <a16:creationId xmlns:a16="http://schemas.microsoft.com/office/drawing/2014/main" id="{CC6AB927-4150-A64E-C9DB-A09D274CB5A3}"/>
                </a:ext>
              </a:extLst>
            </p:cNvPr>
            <p:cNvSpPr/>
            <p:nvPr/>
          </p:nvSpPr>
          <p:spPr>
            <a:xfrm>
              <a:off x="1287317" y="5093765"/>
              <a:ext cx="4854090" cy="1218822"/>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B59ABB5B-D62F-35AB-AF87-D32F799E4641}"/>
                </a:ext>
              </a:extLst>
            </p:cNvPr>
            <p:cNvSpPr txBox="1"/>
            <p:nvPr/>
          </p:nvSpPr>
          <p:spPr>
            <a:xfrm>
              <a:off x="1045970" y="5376402"/>
              <a:ext cx="4871952"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側面にも歯ブラシが</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直角に当たるように</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
        <p:nvSpPr>
          <p:cNvPr id="14" name="テキスト ボックス 13">
            <a:extLst>
              <a:ext uri="{FF2B5EF4-FFF2-40B4-BE49-F238E27FC236}">
                <a16:creationId xmlns:a16="http://schemas.microsoft.com/office/drawing/2014/main" id="{77DF8CED-971E-3689-B638-DBC003C8562B}"/>
              </a:ext>
            </a:extLst>
          </p:cNvPr>
          <p:cNvSpPr txBox="1"/>
          <p:nvPr/>
        </p:nvSpPr>
        <p:spPr>
          <a:xfrm>
            <a:off x="4399885" y="5271383"/>
            <a:ext cx="6463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そく</a:t>
            </a:r>
          </a:p>
        </p:txBody>
      </p:sp>
      <p:grpSp>
        <p:nvGrpSpPr>
          <p:cNvPr id="15" name="グループ化 14">
            <a:extLst>
              <a:ext uri="{FF2B5EF4-FFF2-40B4-BE49-F238E27FC236}">
                <a16:creationId xmlns:a16="http://schemas.microsoft.com/office/drawing/2014/main" id="{4BACB8E3-B5F1-5BF5-DB22-BD9CB4F1EC74}"/>
              </a:ext>
            </a:extLst>
          </p:cNvPr>
          <p:cNvGrpSpPr/>
          <p:nvPr/>
        </p:nvGrpSpPr>
        <p:grpSpPr>
          <a:xfrm>
            <a:off x="699685" y="2336800"/>
            <a:ext cx="2958527" cy="2746891"/>
            <a:chOff x="665985" y="2362200"/>
            <a:chExt cx="3175058" cy="2947933"/>
          </a:xfrm>
        </p:grpSpPr>
        <p:pic>
          <p:nvPicPr>
            <p:cNvPr id="16" name="図 15" descr="食品 が含まれている画像&#10;&#10;自動的に生成された説明">
              <a:extLst>
                <a:ext uri="{FF2B5EF4-FFF2-40B4-BE49-F238E27FC236}">
                  <a16:creationId xmlns:a16="http://schemas.microsoft.com/office/drawing/2014/main" id="{153A2689-D39A-FF1B-FCFE-2884C0167AC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9601" y="2362200"/>
              <a:ext cx="3161442" cy="1241097"/>
            </a:xfrm>
            <a:prstGeom prst="rect">
              <a:avLst/>
            </a:prstGeom>
            <a:ln>
              <a:solidFill>
                <a:schemeClr val="tx1"/>
              </a:solidFill>
            </a:ln>
          </p:spPr>
        </p:pic>
        <p:pic>
          <p:nvPicPr>
            <p:cNvPr id="17" name="図 16" descr="食品, ブラシ, ボトル が含まれている画像&#10;&#10;自動的に生成された説明">
              <a:extLst>
                <a:ext uri="{FF2B5EF4-FFF2-40B4-BE49-F238E27FC236}">
                  <a16:creationId xmlns:a16="http://schemas.microsoft.com/office/drawing/2014/main" id="{861AB384-D9E7-D61D-EBD6-6D0FE6AB7E4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65985" y="3641944"/>
              <a:ext cx="3175058" cy="1668189"/>
            </a:xfrm>
            <a:prstGeom prst="rect">
              <a:avLst/>
            </a:prstGeom>
            <a:ln>
              <a:solidFill>
                <a:schemeClr val="tx1"/>
              </a:solidFill>
            </a:ln>
          </p:spPr>
        </p:pic>
      </p:grpSp>
      <p:pic>
        <p:nvPicPr>
          <p:cNvPr id="18" name="図 17" descr="屋内, テーブル, 座る, カップ が含まれている画像&#10;&#10;自動的に生成された説明">
            <a:extLst>
              <a:ext uri="{FF2B5EF4-FFF2-40B4-BE49-F238E27FC236}">
                <a16:creationId xmlns:a16="http://schemas.microsoft.com/office/drawing/2014/main" id="{0D7C1758-F80C-837E-3BDE-21A04A255BE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667179" y="3545846"/>
            <a:ext cx="2958527" cy="1535620"/>
          </a:xfrm>
          <a:prstGeom prst="rect">
            <a:avLst/>
          </a:prstGeom>
          <a:ln>
            <a:solidFill>
              <a:schemeClr val="tx1"/>
            </a:solidFill>
          </a:ln>
        </p:spPr>
      </p:pic>
      <p:pic>
        <p:nvPicPr>
          <p:cNvPr id="19" name="図 18" descr="プラスチックの容器&#10;&#10;低い精度で自動的に生成された説明">
            <a:extLst>
              <a:ext uri="{FF2B5EF4-FFF2-40B4-BE49-F238E27FC236}">
                <a16:creationId xmlns:a16="http://schemas.microsoft.com/office/drawing/2014/main" id="{938AE338-3B80-91FD-A713-A788D328357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529258" y="3547069"/>
            <a:ext cx="2958528" cy="1536452"/>
          </a:xfrm>
          <a:prstGeom prst="rect">
            <a:avLst/>
          </a:prstGeom>
          <a:ln>
            <a:solidFill>
              <a:schemeClr val="tx1"/>
            </a:solidFill>
          </a:ln>
        </p:spPr>
      </p:pic>
      <p:pic>
        <p:nvPicPr>
          <p:cNvPr id="20" name="図 19" descr="食品 が含まれている画像&#10;&#10;自動的に生成された説明">
            <a:extLst>
              <a:ext uri="{FF2B5EF4-FFF2-40B4-BE49-F238E27FC236}">
                <a16:creationId xmlns:a16="http://schemas.microsoft.com/office/drawing/2014/main" id="{EAD8FE4D-B5DF-C883-3C0A-42DA88EF433C}"/>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680747" y="2347550"/>
            <a:ext cx="2945840" cy="1156457"/>
          </a:xfrm>
          <a:prstGeom prst="rect">
            <a:avLst/>
          </a:prstGeom>
          <a:ln>
            <a:solidFill>
              <a:schemeClr val="tx1"/>
            </a:solidFill>
          </a:ln>
        </p:spPr>
      </p:pic>
      <p:pic>
        <p:nvPicPr>
          <p:cNvPr id="21" name="図 20" descr="食品 が含まれている画像&#10;&#10;自動的に生成された説明">
            <a:extLst>
              <a:ext uri="{FF2B5EF4-FFF2-40B4-BE49-F238E27FC236}">
                <a16:creationId xmlns:a16="http://schemas.microsoft.com/office/drawing/2014/main" id="{EF68D93F-1A6F-6663-CE75-7160E37943E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529257" y="2346471"/>
            <a:ext cx="2945840" cy="1156457"/>
          </a:xfrm>
          <a:prstGeom prst="rect">
            <a:avLst/>
          </a:prstGeom>
          <a:ln>
            <a:solidFill>
              <a:schemeClr val="tx1"/>
            </a:solidFill>
          </a:ln>
        </p:spPr>
      </p:pic>
      <p:cxnSp>
        <p:nvCxnSpPr>
          <p:cNvPr id="22" name="直線矢印コネクタ 21">
            <a:extLst>
              <a:ext uri="{FF2B5EF4-FFF2-40B4-BE49-F238E27FC236}">
                <a16:creationId xmlns:a16="http://schemas.microsoft.com/office/drawing/2014/main" id="{E9C10195-809E-51DF-9180-B7181E1BB82D}"/>
              </a:ext>
            </a:extLst>
          </p:cNvPr>
          <p:cNvCxnSpPr>
            <a:cxnSpLocks/>
          </p:cNvCxnSpPr>
          <p:nvPr/>
        </p:nvCxnSpPr>
        <p:spPr>
          <a:xfrm>
            <a:off x="1148080" y="4003040"/>
            <a:ext cx="0"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AB7E073F-4326-3D03-A8DE-28746444908D}"/>
              </a:ext>
            </a:extLst>
          </p:cNvPr>
          <p:cNvCxnSpPr>
            <a:cxnSpLocks/>
          </p:cNvCxnSpPr>
          <p:nvPr/>
        </p:nvCxnSpPr>
        <p:spPr>
          <a:xfrm flipH="1">
            <a:off x="5084316" y="4003040"/>
            <a:ext cx="74424" cy="58420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5815D697-DEEE-D118-3CE1-0A99DD55F6FF}"/>
              </a:ext>
            </a:extLst>
          </p:cNvPr>
          <p:cNvCxnSpPr>
            <a:cxnSpLocks/>
          </p:cNvCxnSpPr>
          <p:nvPr/>
        </p:nvCxnSpPr>
        <p:spPr>
          <a:xfrm>
            <a:off x="11252200" y="3950780"/>
            <a:ext cx="60325" cy="636460"/>
          </a:xfrm>
          <a:prstGeom prst="straightConnector1">
            <a:avLst/>
          </a:prstGeom>
          <a:ln w="44450">
            <a:solidFill>
              <a:srgbClr val="FF0000"/>
            </a:solidFill>
            <a:headEnd type="triangle" w="lg" len="med"/>
            <a:tailEnd type="triangle" w="lg" len="med"/>
          </a:ln>
        </p:spPr>
        <p:style>
          <a:lnRef idx="1">
            <a:schemeClr val="accent1"/>
          </a:lnRef>
          <a:fillRef idx="0">
            <a:schemeClr val="accent1"/>
          </a:fillRef>
          <a:effectRef idx="0">
            <a:schemeClr val="accent1"/>
          </a:effectRef>
          <a:fontRef idx="minor">
            <a:schemeClr val="tx1"/>
          </a:fontRef>
        </p:style>
      </p:cxnSp>
      <p:sp>
        <p:nvSpPr>
          <p:cNvPr id="25" name="フリーフォーム: 図形 24">
            <a:extLst>
              <a:ext uri="{FF2B5EF4-FFF2-40B4-BE49-F238E27FC236}">
                <a16:creationId xmlns:a16="http://schemas.microsoft.com/office/drawing/2014/main" id="{EB3BAAB8-5DF2-7967-3EA7-F82E64CBC354}"/>
              </a:ext>
            </a:extLst>
          </p:cNvPr>
          <p:cNvSpPr/>
          <p:nvPr/>
        </p:nvSpPr>
        <p:spPr>
          <a:xfrm>
            <a:off x="1460500" y="2671814"/>
            <a:ext cx="330200" cy="135467"/>
          </a:xfrm>
          <a:custGeom>
            <a:avLst/>
            <a:gdLst>
              <a:gd name="connsiteX0" fmla="*/ 0 w 330200"/>
              <a:gd name="connsiteY0" fmla="*/ 135467 h 135467"/>
              <a:gd name="connsiteX1" fmla="*/ 59266 w 330200"/>
              <a:gd name="connsiteY1" fmla="*/ 93133 h 135467"/>
              <a:gd name="connsiteX2" fmla="*/ 76200 w 330200"/>
              <a:gd name="connsiteY2" fmla="*/ 84667 h 135467"/>
              <a:gd name="connsiteX3" fmla="*/ 114300 w 330200"/>
              <a:gd name="connsiteY3" fmla="*/ 71967 h 135467"/>
              <a:gd name="connsiteX4" fmla="*/ 131233 w 330200"/>
              <a:gd name="connsiteY4" fmla="*/ 63500 h 135467"/>
              <a:gd name="connsiteX5" fmla="*/ 143933 w 330200"/>
              <a:gd name="connsiteY5" fmla="*/ 55033 h 135467"/>
              <a:gd name="connsiteX6" fmla="*/ 203200 w 330200"/>
              <a:gd name="connsiteY6" fmla="*/ 29633 h 135467"/>
              <a:gd name="connsiteX7" fmla="*/ 275166 w 330200"/>
              <a:gd name="connsiteY7" fmla="*/ 8467 h 135467"/>
              <a:gd name="connsiteX8" fmla="*/ 309033 w 330200"/>
              <a:gd name="connsiteY8" fmla="*/ 4233 h 135467"/>
              <a:gd name="connsiteX9" fmla="*/ 330200 w 330200"/>
              <a:gd name="connsiteY9" fmla="*/ 0 h 1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0200" h="135467">
                <a:moveTo>
                  <a:pt x="0" y="135467"/>
                </a:moveTo>
                <a:cubicBezTo>
                  <a:pt x="30912" y="111424"/>
                  <a:pt x="31301" y="108669"/>
                  <a:pt x="59266" y="93133"/>
                </a:cubicBezTo>
                <a:cubicBezTo>
                  <a:pt x="64783" y="90068"/>
                  <a:pt x="70310" y="86932"/>
                  <a:pt x="76200" y="84667"/>
                </a:cubicBezTo>
                <a:cubicBezTo>
                  <a:pt x="88695" y="79862"/>
                  <a:pt x="102326" y="77954"/>
                  <a:pt x="114300" y="71967"/>
                </a:cubicBezTo>
                <a:cubicBezTo>
                  <a:pt x="119944" y="69145"/>
                  <a:pt x="125754" y="66631"/>
                  <a:pt x="131233" y="63500"/>
                </a:cubicBezTo>
                <a:cubicBezTo>
                  <a:pt x="135650" y="60976"/>
                  <a:pt x="139329" y="57199"/>
                  <a:pt x="143933" y="55033"/>
                </a:cubicBezTo>
                <a:cubicBezTo>
                  <a:pt x="163381" y="45881"/>
                  <a:pt x="182809" y="36430"/>
                  <a:pt x="203200" y="29633"/>
                </a:cubicBezTo>
                <a:cubicBezTo>
                  <a:pt x="229243" y="20952"/>
                  <a:pt x="248388" y="13488"/>
                  <a:pt x="275166" y="8467"/>
                </a:cubicBezTo>
                <a:cubicBezTo>
                  <a:pt x="286348" y="6370"/>
                  <a:pt x="297788" y="5963"/>
                  <a:pt x="309033" y="4233"/>
                </a:cubicBezTo>
                <a:cubicBezTo>
                  <a:pt x="316145" y="3139"/>
                  <a:pt x="330200" y="0"/>
                  <a:pt x="330200" y="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フリーフォーム: 図形 25">
            <a:extLst>
              <a:ext uri="{FF2B5EF4-FFF2-40B4-BE49-F238E27FC236}">
                <a16:creationId xmlns:a16="http://schemas.microsoft.com/office/drawing/2014/main" id="{8D441089-CDEA-99BF-FE00-13F0D82BCF40}"/>
              </a:ext>
            </a:extLst>
          </p:cNvPr>
          <p:cNvSpPr/>
          <p:nvPr/>
        </p:nvSpPr>
        <p:spPr>
          <a:xfrm>
            <a:off x="2603500" y="2692400"/>
            <a:ext cx="342900" cy="84667"/>
          </a:xfrm>
          <a:custGeom>
            <a:avLst/>
            <a:gdLst>
              <a:gd name="connsiteX0" fmla="*/ 0 w 342900"/>
              <a:gd name="connsiteY0" fmla="*/ 0 h 84667"/>
              <a:gd name="connsiteX1" fmla="*/ 76200 w 342900"/>
              <a:gd name="connsiteY1" fmla="*/ 4233 h 84667"/>
              <a:gd name="connsiteX2" fmla="*/ 101600 w 342900"/>
              <a:gd name="connsiteY2" fmla="*/ 8467 h 84667"/>
              <a:gd name="connsiteX3" fmla="*/ 148167 w 342900"/>
              <a:gd name="connsiteY3" fmla="*/ 21167 h 84667"/>
              <a:gd name="connsiteX4" fmla="*/ 177800 w 342900"/>
              <a:gd name="connsiteY4" fmla="*/ 25400 h 84667"/>
              <a:gd name="connsiteX5" fmla="*/ 194733 w 342900"/>
              <a:gd name="connsiteY5" fmla="*/ 29633 h 84667"/>
              <a:gd name="connsiteX6" fmla="*/ 241300 w 342900"/>
              <a:gd name="connsiteY6" fmla="*/ 38100 h 84667"/>
              <a:gd name="connsiteX7" fmla="*/ 258233 w 342900"/>
              <a:gd name="connsiteY7" fmla="*/ 46567 h 84667"/>
              <a:gd name="connsiteX8" fmla="*/ 270933 w 342900"/>
              <a:gd name="connsiteY8" fmla="*/ 50800 h 84667"/>
              <a:gd name="connsiteX9" fmla="*/ 283633 w 342900"/>
              <a:gd name="connsiteY9" fmla="*/ 59267 h 84667"/>
              <a:gd name="connsiteX10" fmla="*/ 304800 w 342900"/>
              <a:gd name="connsiteY10" fmla="*/ 63500 h 84667"/>
              <a:gd name="connsiteX11" fmla="*/ 321733 w 342900"/>
              <a:gd name="connsiteY11" fmla="*/ 76200 h 84667"/>
              <a:gd name="connsiteX12" fmla="*/ 342900 w 342900"/>
              <a:gd name="connsiteY12" fmla="*/ 84667 h 84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2900" h="84667">
                <a:moveTo>
                  <a:pt x="0" y="0"/>
                </a:moveTo>
                <a:cubicBezTo>
                  <a:pt x="25400" y="1411"/>
                  <a:pt x="50849" y="2120"/>
                  <a:pt x="76200" y="4233"/>
                </a:cubicBezTo>
                <a:cubicBezTo>
                  <a:pt x="84754" y="4946"/>
                  <a:pt x="93221" y="6605"/>
                  <a:pt x="101600" y="8467"/>
                </a:cubicBezTo>
                <a:cubicBezTo>
                  <a:pt x="138784" y="16730"/>
                  <a:pt x="74911" y="10703"/>
                  <a:pt x="148167" y="21167"/>
                </a:cubicBezTo>
                <a:cubicBezTo>
                  <a:pt x="158045" y="22578"/>
                  <a:pt x="167983" y="23615"/>
                  <a:pt x="177800" y="25400"/>
                </a:cubicBezTo>
                <a:cubicBezTo>
                  <a:pt x="183524" y="26441"/>
                  <a:pt x="189028" y="28492"/>
                  <a:pt x="194733" y="29633"/>
                </a:cubicBezTo>
                <a:cubicBezTo>
                  <a:pt x="210203" y="32727"/>
                  <a:pt x="225778" y="35278"/>
                  <a:pt x="241300" y="38100"/>
                </a:cubicBezTo>
                <a:cubicBezTo>
                  <a:pt x="246944" y="40922"/>
                  <a:pt x="252433" y="44081"/>
                  <a:pt x="258233" y="46567"/>
                </a:cubicBezTo>
                <a:cubicBezTo>
                  <a:pt x="262334" y="48325"/>
                  <a:pt x="266942" y="48804"/>
                  <a:pt x="270933" y="50800"/>
                </a:cubicBezTo>
                <a:cubicBezTo>
                  <a:pt x="275484" y="53075"/>
                  <a:pt x="278869" y="57481"/>
                  <a:pt x="283633" y="59267"/>
                </a:cubicBezTo>
                <a:cubicBezTo>
                  <a:pt x="290370" y="61793"/>
                  <a:pt x="297744" y="62089"/>
                  <a:pt x="304800" y="63500"/>
                </a:cubicBezTo>
                <a:cubicBezTo>
                  <a:pt x="310444" y="67733"/>
                  <a:pt x="315422" y="73045"/>
                  <a:pt x="321733" y="76200"/>
                </a:cubicBezTo>
                <a:cubicBezTo>
                  <a:pt x="350034" y="90350"/>
                  <a:pt x="331319" y="73083"/>
                  <a:pt x="342900" y="84667"/>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フリーフォーム: 図形 26">
            <a:extLst>
              <a:ext uri="{FF2B5EF4-FFF2-40B4-BE49-F238E27FC236}">
                <a16:creationId xmlns:a16="http://schemas.microsoft.com/office/drawing/2014/main" id="{EC311814-0F5E-E231-41C4-7BAC9DBE1F06}"/>
              </a:ext>
            </a:extLst>
          </p:cNvPr>
          <p:cNvSpPr/>
          <p:nvPr/>
        </p:nvSpPr>
        <p:spPr>
          <a:xfrm>
            <a:off x="5664168" y="2421467"/>
            <a:ext cx="80465" cy="241300"/>
          </a:xfrm>
          <a:custGeom>
            <a:avLst/>
            <a:gdLst>
              <a:gd name="connsiteX0" fmla="*/ 80465 w 80465"/>
              <a:gd name="connsiteY0" fmla="*/ 0 h 241300"/>
              <a:gd name="connsiteX1" fmla="*/ 59299 w 80465"/>
              <a:gd name="connsiteY1" fmla="*/ 16933 h 241300"/>
              <a:gd name="connsiteX2" fmla="*/ 33899 w 80465"/>
              <a:gd name="connsiteY2" fmla="*/ 33866 h 241300"/>
              <a:gd name="connsiteX3" fmla="*/ 4265 w 80465"/>
              <a:gd name="connsiteY3" fmla="*/ 71966 h 241300"/>
              <a:gd name="connsiteX4" fmla="*/ 32 w 80465"/>
              <a:gd name="connsiteY4" fmla="*/ 88900 h 241300"/>
              <a:gd name="connsiteX5" fmla="*/ 16965 w 80465"/>
              <a:gd name="connsiteY5" fmla="*/ 152400 h 241300"/>
              <a:gd name="connsiteX6" fmla="*/ 25432 w 80465"/>
              <a:gd name="connsiteY6" fmla="*/ 165100 h 241300"/>
              <a:gd name="connsiteX7" fmla="*/ 42365 w 80465"/>
              <a:gd name="connsiteY7" fmla="*/ 182033 h 241300"/>
              <a:gd name="connsiteX8" fmla="*/ 55065 w 80465"/>
              <a:gd name="connsiteY8" fmla="*/ 198966 h 241300"/>
              <a:gd name="connsiteX9" fmla="*/ 80465 w 80465"/>
              <a:gd name="connsiteY9" fmla="*/ 24130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465" h="241300">
                <a:moveTo>
                  <a:pt x="80465" y="0"/>
                </a:moveTo>
                <a:cubicBezTo>
                  <a:pt x="73410" y="5644"/>
                  <a:pt x="66606" y="11619"/>
                  <a:pt x="59299" y="16933"/>
                </a:cubicBezTo>
                <a:cubicBezTo>
                  <a:pt x="51070" y="22918"/>
                  <a:pt x="33899" y="33866"/>
                  <a:pt x="33899" y="33866"/>
                </a:cubicBezTo>
                <a:cubicBezTo>
                  <a:pt x="13644" y="64247"/>
                  <a:pt x="24160" y="52071"/>
                  <a:pt x="4265" y="71966"/>
                </a:cubicBezTo>
                <a:cubicBezTo>
                  <a:pt x="2854" y="77611"/>
                  <a:pt x="-355" y="83095"/>
                  <a:pt x="32" y="88900"/>
                </a:cubicBezTo>
                <a:cubicBezTo>
                  <a:pt x="2015" y="118646"/>
                  <a:pt x="4489" y="130567"/>
                  <a:pt x="16965" y="152400"/>
                </a:cubicBezTo>
                <a:cubicBezTo>
                  <a:pt x="19489" y="156818"/>
                  <a:pt x="22121" y="161237"/>
                  <a:pt x="25432" y="165100"/>
                </a:cubicBezTo>
                <a:cubicBezTo>
                  <a:pt x="30627" y="171161"/>
                  <a:pt x="37109" y="176026"/>
                  <a:pt x="42365" y="182033"/>
                </a:cubicBezTo>
                <a:cubicBezTo>
                  <a:pt x="47011" y="187343"/>
                  <a:pt x="50964" y="193225"/>
                  <a:pt x="55065" y="198966"/>
                </a:cubicBezTo>
                <a:cubicBezTo>
                  <a:pt x="64635" y="212364"/>
                  <a:pt x="73108" y="226585"/>
                  <a:pt x="80465" y="2413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8" name="フリーフォーム: 図形 27">
            <a:extLst>
              <a:ext uri="{FF2B5EF4-FFF2-40B4-BE49-F238E27FC236}">
                <a16:creationId xmlns:a16="http://schemas.microsoft.com/office/drawing/2014/main" id="{37E91E97-8C91-A701-9E8A-9EB2F0EF4242}"/>
              </a:ext>
            </a:extLst>
          </p:cNvPr>
          <p:cNvSpPr/>
          <p:nvPr/>
        </p:nvSpPr>
        <p:spPr>
          <a:xfrm>
            <a:off x="6527800" y="2523067"/>
            <a:ext cx="80725" cy="211666"/>
          </a:xfrm>
          <a:custGeom>
            <a:avLst/>
            <a:gdLst>
              <a:gd name="connsiteX0" fmla="*/ 0 w 80725"/>
              <a:gd name="connsiteY0" fmla="*/ 0 h 211666"/>
              <a:gd name="connsiteX1" fmla="*/ 21167 w 80725"/>
              <a:gd name="connsiteY1" fmla="*/ 4233 h 211666"/>
              <a:gd name="connsiteX2" fmla="*/ 29633 w 80725"/>
              <a:gd name="connsiteY2" fmla="*/ 16933 h 211666"/>
              <a:gd name="connsiteX3" fmla="*/ 42333 w 80725"/>
              <a:gd name="connsiteY3" fmla="*/ 21166 h 211666"/>
              <a:gd name="connsiteX4" fmla="*/ 50800 w 80725"/>
              <a:gd name="connsiteY4" fmla="*/ 38100 h 211666"/>
              <a:gd name="connsiteX5" fmla="*/ 63500 w 80725"/>
              <a:gd name="connsiteY5" fmla="*/ 42333 h 211666"/>
              <a:gd name="connsiteX6" fmla="*/ 71967 w 80725"/>
              <a:gd name="connsiteY6" fmla="*/ 55033 h 211666"/>
              <a:gd name="connsiteX7" fmla="*/ 76200 w 80725"/>
              <a:gd name="connsiteY7" fmla="*/ 71966 h 211666"/>
              <a:gd name="connsiteX8" fmla="*/ 76200 w 80725"/>
              <a:gd name="connsiteY8" fmla="*/ 118533 h 211666"/>
              <a:gd name="connsiteX9" fmla="*/ 63500 w 80725"/>
              <a:gd name="connsiteY9" fmla="*/ 131233 h 211666"/>
              <a:gd name="connsiteX10" fmla="*/ 55033 w 80725"/>
              <a:gd name="connsiteY10" fmla="*/ 143933 h 211666"/>
              <a:gd name="connsiteX11" fmla="*/ 50800 w 80725"/>
              <a:gd name="connsiteY11" fmla="*/ 160866 h 211666"/>
              <a:gd name="connsiteX12" fmla="*/ 42333 w 80725"/>
              <a:gd name="connsiteY12" fmla="*/ 173566 h 211666"/>
              <a:gd name="connsiteX13" fmla="*/ 38100 w 80725"/>
              <a:gd name="connsiteY13" fmla="*/ 190500 h 211666"/>
              <a:gd name="connsiteX14" fmla="*/ 33867 w 80725"/>
              <a:gd name="connsiteY14" fmla="*/ 211666 h 211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0725" h="211666">
                <a:moveTo>
                  <a:pt x="0" y="0"/>
                </a:moveTo>
                <a:cubicBezTo>
                  <a:pt x="7056" y="1411"/>
                  <a:pt x="14920" y="663"/>
                  <a:pt x="21167" y="4233"/>
                </a:cubicBezTo>
                <a:cubicBezTo>
                  <a:pt x="25584" y="6757"/>
                  <a:pt x="25660" y="13755"/>
                  <a:pt x="29633" y="16933"/>
                </a:cubicBezTo>
                <a:cubicBezTo>
                  <a:pt x="33117" y="19721"/>
                  <a:pt x="38100" y="19755"/>
                  <a:pt x="42333" y="21166"/>
                </a:cubicBezTo>
                <a:cubicBezTo>
                  <a:pt x="45155" y="26811"/>
                  <a:pt x="46337" y="33637"/>
                  <a:pt x="50800" y="38100"/>
                </a:cubicBezTo>
                <a:cubicBezTo>
                  <a:pt x="53955" y="41255"/>
                  <a:pt x="60015" y="39545"/>
                  <a:pt x="63500" y="42333"/>
                </a:cubicBezTo>
                <a:cubicBezTo>
                  <a:pt x="67473" y="45511"/>
                  <a:pt x="69145" y="50800"/>
                  <a:pt x="71967" y="55033"/>
                </a:cubicBezTo>
                <a:cubicBezTo>
                  <a:pt x="73378" y="60677"/>
                  <a:pt x="74938" y="66286"/>
                  <a:pt x="76200" y="71966"/>
                </a:cubicBezTo>
                <a:cubicBezTo>
                  <a:pt x="80032" y="89212"/>
                  <a:pt x="84102" y="100753"/>
                  <a:pt x="76200" y="118533"/>
                </a:cubicBezTo>
                <a:cubicBezTo>
                  <a:pt x="73769" y="124004"/>
                  <a:pt x="67333" y="126634"/>
                  <a:pt x="63500" y="131233"/>
                </a:cubicBezTo>
                <a:cubicBezTo>
                  <a:pt x="60243" y="135142"/>
                  <a:pt x="57855" y="139700"/>
                  <a:pt x="55033" y="143933"/>
                </a:cubicBezTo>
                <a:cubicBezTo>
                  <a:pt x="53622" y="149577"/>
                  <a:pt x="53092" y="155518"/>
                  <a:pt x="50800" y="160866"/>
                </a:cubicBezTo>
                <a:cubicBezTo>
                  <a:pt x="48796" y="165543"/>
                  <a:pt x="44337" y="168889"/>
                  <a:pt x="42333" y="173566"/>
                </a:cubicBezTo>
                <a:cubicBezTo>
                  <a:pt x="40041" y="178914"/>
                  <a:pt x="39698" y="184905"/>
                  <a:pt x="38100" y="190500"/>
                </a:cubicBezTo>
                <a:cubicBezTo>
                  <a:pt x="32975" y="208440"/>
                  <a:pt x="33867" y="197117"/>
                  <a:pt x="33867" y="21166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9" name="フリーフォーム: 図形 28">
            <a:extLst>
              <a:ext uri="{FF2B5EF4-FFF2-40B4-BE49-F238E27FC236}">
                <a16:creationId xmlns:a16="http://schemas.microsoft.com/office/drawing/2014/main" id="{E0484746-11B2-245D-C765-4B1FC9B51E25}"/>
              </a:ext>
            </a:extLst>
          </p:cNvPr>
          <p:cNvSpPr/>
          <p:nvPr/>
        </p:nvSpPr>
        <p:spPr>
          <a:xfrm>
            <a:off x="8927174" y="2789767"/>
            <a:ext cx="377693" cy="421867"/>
          </a:xfrm>
          <a:custGeom>
            <a:avLst/>
            <a:gdLst>
              <a:gd name="connsiteX0" fmla="*/ 377693 w 377693"/>
              <a:gd name="connsiteY0" fmla="*/ 57150 h 421867"/>
              <a:gd name="connsiteX1" fmla="*/ 367109 w 377693"/>
              <a:gd name="connsiteY1" fmla="*/ 52916 h 421867"/>
              <a:gd name="connsiteX2" fmla="*/ 358643 w 377693"/>
              <a:gd name="connsiteY2" fmla="*/ 44450 h 421867"/>
              <a:gd name="connsiteX3" fmla="*/ 348059 w 377693"/>
              <a:gd name="connsiteY3" fmla="*/ 38100 h 421867"/>
              <a:gd name="connsiteX4" fmla="*/ 339593 w 377693"/>
              <a:gd name="connsiteY4" fmla="*/ 27516 h 421867"/>
              <a:gd name="connsiteX5" fmla="*/ 331126 w 377693"/>
              <a:gd name="connsiteY5" fmla="*/ 21166 h 421867"/>
              <a:gd name="connsiteX6" fmla="*/ 324776 w 377693"/>
              <a:gd name="connsiteY6" fmla="*/ 14816 h 421867"/>
              <a:gd name="connsiteX7" fmla="*/ 314193 w 377693"/>
              <a:gd name="connsiteY7" fmla="*/ 8466 h 421867"/>
              <a:gd name="connsiteX8" fmla="*/ 295143 w 377693"/>
              <a:gd name="connsiteY8" fmla="*/ 0 h 421867"/>
              <a:gd name="connsiteX9" fmla="*/ 254926 w 377693"/>
              <a:gd name="connsiteY9" fmla="*/ 2116 h 421867"/>
              <a:gd name="connsiteX10" fmla="*/ 244343 w 377693"/>
              <a:gd name="connsiteY10" fmla="*/ 10583 h 421867"/>
              <a:gd name="connsiteX11" fmla="*/ 235876 w 377693"/>
              <a:gd name="connsiteY11" fmla="*/ 14816 h 421867"/>
              <a:gd name="connsiteX12" fmla="*/ 231643 w 377693"/>
              <a:gd name="connsiteY12" fmla="*/ 19050 h 421867"/>
              <a:gd name="connsiteX13" fmla="*/ 227409 w 377693"/>
              <a:gd name="connsiteY13" fmla="*/ 25400 h 421867"/>
              <a:gd name="connsiteX14" fmla="*/ 218943 w 377693"/>
              <a:gd name="connsiteY14" fmla="*/ 27516 h 421867"/>
              <a:gd name="connsiteX15" fmla="*/ 204126 w 377693"/>
              <a:gd name="connsiteY15" fmla="*/ 38100 h 421867"/>
              <a:gd name="connsiteX16" fmla="*/ 191426 w 377693"/>
              <a:gd name="connsiteY16" fmla="*/ 50800 h 421867"/>
              <a:gd name="connsiteX17" fmla="*/ 166026 w 377693"/>
              <a:gd name="connsiteY17" fmla="*/ 63500 h 421867"/>
              <a:gd name="connsiteX18" fmla="*/ 151209 w 377693"/>
              <a:gd name="connsiteY18" fmla="*/ 74083 h 421867"/>
              <a:gd name="connsiteX19" fmla="*/ 127926 w 377693"/>
              <a:gd name="connsiteY19" fmla="*/ 86783 h 421867"/>
              <a:gd name="connsiteX20" fmla="*/ 106759 w 377693"/>
              <a:gd name="connsiteY20" fmla="*/ 107950 h 421867"/>
              <a:gd name="connsiteX21" fmla="*/ 98293 w 377693"/>
              <a:gd name="connsiteY21" fmla="*/ 122766 h 421867"/>
              <a:gd name="connsiteX22" fmla="*/ 89826 w 377693"/>
              <a:gd name="connsiteY22" fmla="*/ 143933 h 421867"/>
              <a:gd name="connsiteX23" fmla="*/ 85593 w 377693"/>
              <a:gd name="connsiteY23" fmla="*/ 152400 h 421867"/>
              <a:gd name="connsiteX24" fmla="*/ 79243 w 377693"/>
              <a:gd name="connsiteY24" fmla="*/ 169333 h 421867"/>
              <a:gd name="connsiteX25" fmla="*/ 68659 w 377693"/>
              <a:gd name="connsiteY25" fmla="*/ 184150 h 421867"/>
              <a:gd name="connsiteX26" fmla="*/ 66543 w 377693"/>
              <a:gd name="connsiteY26" fmla="*/ 194733 h 421867"/>
              <a:gd name="connsiteX27" fmla="*/ 53843 w 377693"/>
              <a:gd name="connsiteY27" fmla="*/ 211666 h 421867"/>
              <a:gd name="connsiteX28" fmla="*/ 49609 w 377693"/>
              <a:gd name="connsiteY28" fmla="*/ 218016 h 421867"/>
              <a:gd name="connsiteX29" fmla="*/ 45376 w 377693"/>
              <a:gd name="connsiteY29" fmla="*/ 222250 h 421867"/>
              <a:gd name="connsiteX30" fmla="*/ 39026 w 377693"/>
              <a:gd name="connsiteY30" fmla="*/ 230716 h 421867"/>
              <a:gd name="connsiteX31" fmla="*/ 34793 w 377693"/>
              <a:gd name="connsiteY31" fmla="*/ 234950 h 421867"/>
              <a:gd name="connsiteX32" fmla="*/ 28443 w 377693"/>
              <a:gd name="connsiteY32" fmla="*/ 245533 h 421867"/>
              <a:gd name="connsiteX33" fmla="*/ 22093 w 377693"/>
              <a:gd name="connsiteY33" fmla="*/ 251883 h 421867"/>
              <a:gd name="connsiteX34" fmla="*/ 3043 w 377693"/>
              <a:gd name="connsiteY34" fmla="*/ 277283 h 421867"/>
              <a:gd name="connsiteX35" fmla="*/ 3043 w 377693"/>
              <a:gd name="connsiteY35" fmla="*/ 317500 h 421867"/>
              <a:gd name="connsiteX36" fmla="*/ 9393 w 377693"/>
              <a:gd name="connsiteY36" fmla="*/ 323850 h 421867"/>
              <a:gd name="connsiteX37" fmla="*/ 13626 w 377693"/>
              <a:gd name="connsiteY37" fmla="*/ 336550 h 421867"/>
              <a:gd name="connsiteX38" fmla="*/ 24209 w 377693"/>
              <a:gd name="connsiteY38" fmla="*/ 355600 h 421867"/>
              <a:gd name="connsiteX39" fmla="*/ 34793 w 377693"/>
              <a:gd name="connsiteY39" fmla="*/ 376766 h 421867"/>
              <a:gd name="connsiteX40" fmla="*/ 45376 w 377693"/>
              <a:gd name="connsiteY40" fmla="*/ 393700 h 421867"/>
              <a:gd name="connsiteX41" fmla="*/ 49609 w 377693"/>
              <a:gd name="connsiteY41" fmla="*/ 402166 h 421867"/>
              <a:gd name="connsiteX42" fmla="*/ 51726 w 377693"/>
              <a:gd name="connsiteY42" fmla="*/ 408516 h 421867"/>
              <a:gd name="connsiteX43" fmla="*/ 58076 w 377693"/>
              <a:gd name="connsiteY43" fmla="*/ 410633 h 421867"/>
              <a:gd name="connsiteX44" fmla="*/ 77126 w 377693"/>
              <a:gd name="connsiteY44" fmla="*/ 421216 h 42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77693" h="421867">
                <a:moveTo>
                  <a:pt x="377693" y="57150"/>
                </a:moveTo>
                <a:cubicBezTo>
                  <a:pt x="374165" y="55739"/>
                  <a:pt x="370271" y="55024"/>
                  <a:pt x="367109" y="52916"/>
                </a:cubicBezTo>
                <a:cubicBezTo>
                  <a:pt x="363788" y="50702"/>
                  <a:pt x="361793" y="46900"/>
                  <a:pt x="358643" y="44450"/>
                </a:cubicBezTo>
                <a:cubicBezTo>
                  <a:pt x="355395" y="41924"/>
                  <a:pt x="351587" y="40217"/>
                  <a:pt x="348059" y="38100"/>
                </a:cubicBezTo>
                <a:cubicBezTo>
                  <a:pt x="344643" y="32976"/>
                  <a:pt x="344115" y="31285"/>
                  <a:pt x="339593" y="27516"/>
                </a:cubicBezTo>
                <a:cubicBezTo>
                  <a:pt x="336883" y="25257"/>
                  <a:pt x="333805" y="23462"/>
                  <a:pt x="331126" y="21166"/>
                </a:cubicBezTo>
                <a:cubicBezTo>
                  <a:pt x="328853" y="19218"/>
                  <a:pt x="327171" y="16612"/>
                  <a:pt x="324776" y="14816"/>
                </a:cubicBezTo>
                <a:cubicBezTo>
                  <a:pt x="321485" y="12348"/>
                  <a:pt x="317789" y="10464"/>
                  <a:pt x="314193" y="8466"/>
                </a:cubicBezTo>
                <a:cubicBezTo>
                  <a:pt x="306568" y="4230"/>
                  <a:pt x="303549" y="3362"/>
                  <a:pt x="295143" y="0"/>
                </a:cubicBezTo>
                <a:cubicBezTo>
                  <a:pt x="281737" y="705"/>
                  <a:pt x="268068" y="-622"/>
                  <a:pt x="254926" y="2116"/>
                </a:cubicBezTo>
                <a:cubicBezTo>
                  <a:pt x="250503" y="3037"/>
                  <a:pt x="248102" y="8077"/>
                  <a:pt x="244343" y="10583"/>
                </a:cubicBezTo>
                <a:cubicBezTo>
                  <a:pt x="241718" y="12333"/>
                  <a:pt x="238698" y="13405"/>
                  <a:pt x="235876" y="14816"/>
                </a:cubicBezTo>
                <a:cubicBezTo>
                  <a:pt x="234465" y="16227"/>
                  <a:pt x="232890" y="17492"/>
                  <a:pt x="231643" y="19050"/>
                </a:cubicBezTo>
                <a:cubicBezTo>
                  <a:pt x="230054" y="21037"/>
                  <a:pt x="229526" y="23989"/>
                  <a:pt x="227409" y="25400"/>
                </a:cubicBezTo>
                <a:cubicBezTo>
                  <a:pt x="224989" y="27013"/>
                  <a:pt x="221765" y="26811"/>
                  <a:pt x="218943" y="27516"/>
                </a:cubicBezTo>
                <a:cubicBezTo>
                  <a:pt x="214356" y="41274"/>
                  <a:pt x="221060" y="26810"/>
                  <a:pt x="204126" y="38100"/>
                </a:cubicBezTo>
                <a:cubicBezTo>
                  <a:pt x="199145" y="41421"/>
                  <a:pt x="196503" y="47627"/>
                  <a:pt x="191426" y="50800"/>
                </a:cubicBezTo>
                <a:cubicBezTo>
                  <a:pt x="172026" y="62925"/>
                  <a:pt x="180950" y="59768"/>
                  <a:pt x="166026" y="63500"/>
                </a:cubicBezTo>
                <a:cubicBezTo>
                  <a:pt x="164108" y="64939"/>
                  <a:pt x="154305" y="72535"/>
                  <a:pt x="151209" y="74083"/>
                </a:cubicBezTo>
                <a:cubicBezTo>
                  <a:pt x="140736" y="79319"/>
                  <a:pt x="137313" y="77396"/>
                  <a:pt x="127926" y="86783"/>
                </a:cubicBezTo>
                <a:lnTo>
                  <a:pt x="106759" y="107950"/>
                </a:lnTo>
                <a:cubicBezTo>
                  <a:pt x="100289" y="127366"/>
                  <a:pt x="111103" y="97148"/>
                  <a:pt x="98293" y="122766"/>
                </a:cubicBezTo>
                <a:cubicBezTo>
                  <a:pt x="94894" y="129563"/>
                  <a:pt x="93224" y="137136"/>
                  <a:pt x="89826" y="143933"/>
                </a:cubicBezTo>
                <a:cubicBezTo>
                  <a:pt x="88415" y="146755"/>
                  <a:pt x="86836" y="149500"/>
                  <a:pt x="85593" y="152400"/>
                </a:cubicBezTo>
                <a:cubicBezTo>
                  <a:pt x="80104" y="165208"/>
                  <a:pt x="88000" y="151820"/>
                  <a:pt x="79243" y="169333"/>
                </a:cubicBezTo>
                <a:cubicBezTo>
                  <a:pt x="77698" y="172424"/>
                  <a:pt x="70093" y="182238"/>
                  <a:pt x="68659" y="184150"/>
                </a:cubicBezTo>
                <a:cubicBezTo>
                  <a:pt x="67954" y="187678"/>
                  <a:pt x="67879" y="191393"/>
                  <a:pt x="66543" y="194733"/>
                </a:cubicBezTo>
                <a:cubicBezTo>
                  <a:pt x="61754" y="206705"/>
                  <a:pt x="60845" y="203264"/>
                  <a:pt x="53843" y="211666"/>
                </a:cubicBezTo>
                <a:cubicBezTo>
                  <a:pt x="52214" y="213620"/>
                  <a:pt x="51198" y="216029"/>
                  <a:pt x="49609" y="218016"/>
                </a:cubicBezTo>
                <a:cubicBezTo>
                  <a:pt x="48362" y="219574"/>
                  <a:pt x="46654" y="220717"/>
                  <a:pt x="45376" y="222250"/>
                </a:cubicBezTo>
                <a:cubicBezTo>
                  <a:pt x="43118" y="224960"/>
                  <a:pt x="41284" y="228006"/>
                  <a:pt x="39026" y="230716"/>
                </a:cubicBezTo>
                <a:cubicBezTo>
                  <a:pt x="37748" y="232249"/>
                  <a:pt x="35953" y="233326"/>
                  <a:pt x="34793" y="234950"/>
                </a:cubicBezTo>
                <a:cubicBezTo>
                  <a:pt x="32402" y="238298"/>
                  <a:pt x="30911" y="242242"/>
                  <a:pt x="28443" y="245533"/>
                </a:cubicBezTo>
                <a:cubicBezTo>
                  <a:pt x="26647" y="247928"/>
                  <a:pt x="24009" y="249583"/>
                  <a:pt x="22093" y="251883"/>
                </a:cubicBezTo>
                <a:cubicBezTo>
                  <a:pt x="10391" y="265925"/>
                  <a:pt x="10259" y="266458"/>
                  <a:pt x="3043" y="277283"/>
                </a:cubicBezTo>
                <a:cubicBezTo>
                  <a:pt x="-108" y="293034"/>
                  <a:pt x="-1832" y="296783"/>
                  <a:pt x="3043" y="317500"/>
                </a:cubicBezTo>
                <a:cubicBezTo>
                  <a:pt x="3729" y="320414"/>
                  <a:pt x="7276" y="321733"/>
                  <a:pt x="9393" y="323850"/>
                </a:cubicBezTo>
                <a:cubicBezTo>
                  <a:pt x="10804" y="328083"/>
                  <a:pt x="11151" y="332837"/>
                  <a:pt x="13626" y="336550"/>
                </a:cubicBezTo>
                <a:cubicBezTo>
                  <a:pt x="18289" y="343545"/>
                  <a:pt x="20805" y="346751"/>
                  <a:pt x="24209" y="355600"/>
                </a:cubicBezTo>
                <a:cubicBezTo>
                  <a:pt x="32109" y="376137"/>
                  <a:pt x="23154" y="365127"/>
                  <a:pt x="34793" y="376766"/>
                </a:cubicBezTo>
                <a:cubicBezTo>
                  <a:pt x="39148" y="389836"/>
                  <a:pt x="33873" y="376446"/>
                  <a:pt x="45376" y="393700"/>
                </a:cubicBezTo>
                <a:cubicBezTo>
                  <a:pt x="47126" y="396325"/>
                  <a:pt x="48366" y="399266"/>
                  <a:pt x="49609" y="402166"/>
                </a:cubicBezTo>
                <a:cubicBezTo>
                  <a:pt x="50488" y="404217"/>
                  <a:pt x="50148" y="406938"/>
                  <a:pt x="51726" y="408516"/>
                </a:cubicBezTo>
                <a:cubicBezTo>
                  <a:pt x="53304" y="410094"/>
                  <a:pt x="55959" y="409927"/>
                  <a:pt x="58076" y="410633"/>
                </a:cubicBezTo>
                <a:cubicBezTo>
                  <a:pt x="64143" y="425802"/>
                  <a:pt x="58510" y="421216"/>
                  <a:pt x="77126" y="421216"/>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0" name="フリーフォーム: 図形 29">
            <a:extLst>
              <a:ext uri="{FF2B5EF4-FFF2-40B4-BE49-F238E27FC236}">
                <a16:creationId xmlns:a16="http://schemas.microsoft.com/office/drawing/2014/main" id="{D02EAFF4-FAB8-2BC3-69A8-596AAC20C8F5}"/>
              </a:ext>
            </a:extLst>
          </p:cNvPr>
          <p:cNvSpPr/>
          <p:nvPr/>
        </p:nvSpPr>
        <p:spPr>
          <a:xfrm>
            <a:off x="10765367" y="2804583"/>
            <a:ext cx="330200" cy="406507"/>
          </a:xfrm>
          <a:custGeom>
            <a:avLst/>
            <a:gdLst>
              <a:gd name="connsiteX0" fmla="*/ 0 w 330200"/>
              <a:gd name="connsiteY0" fmla="*/ 48684 h 406507"/>
              <a:gd name="connsiteX1" fmla="*/ 25400 w 330200"/>
              <a:gd name="connsiteY1" fmla="*/ 25400 h 406507"/>
              <a:gd name="connsiteX2" fmla="*/ 29633 w 330200"/>
              <a:gd name="connsiteY2" fmla="*/ 19050 h 406507"/>
              <a:gd name="connsiteX3" fmla="*/ 44450 w 330200"/>
              <a:gd name="connsiteY3" fmla="*/ 12700 h 406507"/>
              <a:gd name="connsiteX4" fmla="*/ 57150 w 330200"/>
              <a:gd name="connsiteY4" fmla="*/ 4234 h 406507"/>
              <a:gd name="connsiteX5" fmla="*/ 71966 w 330200"/>
              <a:gd name="connsiteY5" fmla="*/ 2117 h 406507"/>
              <a:gd name="connsiteX6" fmla="*/ 82550 w 330200"/>
              <a:gd name="connsiteY6" fmla="*/ 0 h 406507"/>
              <a:gd name="connsiteX7" fmla="*/ 152400 w 330200"/>
              <a:gd name="connsiteY7" fmla="*/ 8467 h 406507"/>
              <a:gd name="connsiteX8" fmla="*/ 167216 w 330200"/>
              <a:gd name="connsiteY8" fmla="*/ 12700 h 406507"/>
              <a:gd name="connsiteX9" fmla="*/ 179916 w 330200"/>
              <a:gd name="connsiteY9" fmla="*/ 14817 h 406507"/>
              <a:gd name="connsiteX10" fmla="*/ 192616 w 330200"/>
              <a:gd name="connsiteY10" fmla="*/ 19050 h 406507"/>
              <a:gd name="connsiteX11" fmla="*/ 207433 w 330200"/>
              <a:gd name="connsiteY11" fmla="*/ 25400 h 406507"/>
              <a:gd name="connsiteX12" fmla="*/ 228600 w 330200"/>
              <a:gd name="connsiteY12" fmla="*/ 38100 h 406507"/>
              <a:gd name="connsiteX13" fmla="*/ 237066 w 330200"/>
              <a:gd name="connsiteY13" fmla="*/ 44450 h 406507"/>
              <a:gd name="connsiteX14" fmla="*/ 254000 w 330200"/>
              <a:gd name="connsiteY14" fmla="*/ 59267 h 406507"/>
              <a:gd name="connsiteX15" fmla="*/ 268816 w 330200"/>
              <a:gd name="connsiteY15" fmla="*/ 78317 h 406507"/>
              <a:gd name="connsiteX16" fmla="*/ 279400 w 330200"/>
              <a:gd name="connsiteY16" fmla="*/ 88900 h 406507"/>
              <a:gd name="connsiteX17" fmla="*/ 283633 w 330200"/>
              <a:gd name="connsiteY17" fmla="*/ 101600 h 406507"/>
              <a:gd name="connsiteX18" fmla="*/ 285750 w 330200"/>
              <a:gd name="connsiteY18" fmla="*/ 107950 h 406507"/>
              <a:gd name="connsiteX19" fmla="*/ 289983 w 330200"/>
              <a:gd name="connsiteY19" fmla="*/ 114300 h 406507"/>
              <a:gd name="connsiteX20" fmla="*/ 294216 w 330200"/>
              <a:gd name="connsiteY20" fmla="*/ 129117 h 406507"/>
              <a:gd name="connsiteX21" fmla="*/ 298450 w 330200"/>
              <a:gd name="connsiteY21" fmla="*/ 135467 h 406507"/>
              <a:gd name="connsiteX22" fmla="*/ 309033 w 330200"/>
              <a:gd name="connsiteY22" fmla="*/ 152400 h 406507"/>
              <a:gd name="connsiteX23" fmla="*/ 313266 w 330200"/>
              <a:gd name="connsiteY23" fmla="*/ 158750 h 406507"/>
              <a:gd name="connsiteX24" fmla="*/ 317500 w 330200"/>
              <a:gd name="connsiteY24" fmla="*/ 165100 h 406507"/>
              <a:gd name="connsiteX25" fmla="*/ 325966 w 330200"/>
              <a:gd name="connsiteY25" fmla="*/ 179917 h 406507"/>
              <a:gd name="connsiteX26" fmla="*/ 330200 w 330200"/>
              <a:gd name="connsiteY26" fmla="*/ 192617 h 406507"/>
              <a:gd name="connsiteX27" fmla="*/ 328083 w 330200"/>
              <a:gd name="connsiteY27" fmla="*/ 340784 h 406507"/>
              <a:gd name="connsiteX28" fmla="*/ 321733 w 330200"/>
              <a:gd name="connsiteY28" fmla="*/ 357717 h 406507"/>
              <a:gd name="connsiteX29" fmla="*/ 317500 w 330200"/>
              <a:gd name="connsiteY29" fmla="*/ 366184 h 406507"/>
              <a:gd name="connsiteX30" fmla="*/ 311150 w 330200"/>
              <a:gd name="connsiteY30" fmla="*/ 370417 h 406507"/>
              <a:gd name="connsiteX31" fmla="*/ 298450 w 330200"/>
              <a:gd name="connsiteY31" fmla="*/ 383117 h 406507"/>
              <a:gd name="connsiteX32" fmla="*/ 292100 w 330200"/>
              <a:gd name="connsiteY32" fmla="*/ 389467 h 406507"/>
              <a:gd name="connsiteX33" fmla="*/ 270933 w 330200"/>
              <a:gd name="connsiteY33" fmla="*/ 402167 h 406507"/>
              <a:gd name="connsiteX34" fmla="*/ 258233 w 330200"/>
              <a:gd name="connsiteY34" fmla="*/ 406400 h 40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200" h="406507">
                <a:moveTo>
                  <a:pt x="0" y="48684"/>
                </a:moveTo>
                <a:cubicBezTo>
                  <a:pt x="19428" y="29255"/>
                  <a:pt x="10547" y="36539"/>
                  <a:pt x="25400" y="25400"/>
                </a:cubicBezTo>
                <a:cubicBezTo>
                  <a:pt x="26811" y="23283"/>
                  <a:pt x="27834" y="20849"/>
                  <a:pt x="29633" y="19050"/>
                </a:cubicBezTo>
                <a:cubicBezTo>
                  <a:pt x="34505" y="14178"/>
                  <a:pt x="37974" y="14319"/>
                  <a:pt x="44450" y="12700"/>
                </a:cubicBezTo>
                <a:cubicBezTo>
                  <a:pt x="48683" y="9878"/>
                  <a:pt x="52401" y="6060"/>
                  <a:pt x="57150" y="4234"/>
                </a:cubicBezTo>
                <a:cubicBezTo>
                  <a:pt x="61806" y="2443"/>
                  <a:pt x="67045" y="2937"/>
                  <a:pt x="71966" y="2117"/>
                </a:cubicBezTo>
                <a:cubicBezTo>
                  <a:pt x="75515" y="1525"/>
                  <a:pt x="79022" y="706"/>
                  <a:pt x="82550" y="0"/>
                </a:cubicBezTo>
                <a:cubicBezTo>
                  <a:pt x="123249" y="3256"/>
                  <a:pt x="124223" y="417"/>
                  <a:pt x="152400" y="8467"/>
                </a:cubicBezTo>
                <a:cubicBezTo>
                  <a:pt x="157339" y="9878"/>
                  <a:pt x="162211" y="11545"/>
                  <a:pt x="167216" y="12700"/>
                </a:cubicBezTo>
                <a:cubicBezTo>
                  <a:pt x="171398" y="13665"/>
                  <a:pt x="175752" y="13776"/>
                  <a:pt x="179916" y="14817"/>
                </a:cubicBezTo>
                <a:cubicBezTo>
                  <a:pt x="184245" y="15899"/>
                  <a:pt x="192616" y="19050"/>
                  <a:pt x="192616" y="19050"/>
                </a:cubicBezTo>
                <a:cubicBezTo>
                  <a:pt x="201978" y="28412"/>
                  <a:pt x="190234" y="18234"/>
                  <a:pt x="207433" y="25400"/>
                </a:cubicBezTo>
                <a:cubicBezTo>
                  <a:pt x="211634" y="27151"/>
                  <a:pt x="223252" y="34280"/>
                  <a:pt x="228600" y="38100"/>
                </a:cubicBezTo>
                <a:cubicBezTo>
                  <a:pt x="231471" y="40150"/>
                  <a:pt x="234196" y="42399"/>
                  <a:pt x="237066" y="44450"/>
                </a:cubicBezTo>
                <a:cubicBezTo>
                  <a:pt x="245283" y="50320"/>
                  <a:pt x="246097" y="49105"/>
                  <a:pt x="254000" y="59267"/>
                </a:cubicBezTo>
                <a:cubicBezTo>
                  <a:pt x="258939" y="65617"/>
                  <a:pt x="263127" y="72629"/>
                  <a:pt x="268816" y="78317"/>
                </a:cubicBezTo>
                <a:lnTo>
                  <a:pt x="279400" y="88900"/>
                </a:lnTo>
                <a:lnTo>
                  <a:pt x="283633" y="101600"/>
                </a:lnTo>
                <a:cubicBezTo>
                  <a:pt x="284339" y="103717"/>
                  <a:pt x="284512" y="106093"/>
                  <a:pt x="285750" y="107950"/>
                </a:cubicBezTo>
                <a:cubicBezTo>
                  <a:pt x="287161" y="110067"/>
                  <a:pt x="288845" y="112025"/>
                  <a:pt x="289983" y="114300"/>
                </a:cubicBezTo>
                <a:cubicBezTo>
                  <a:pt x="294110" y="122555"/>
                  <a:pt x="290138" y="119600"/>
                  <a:pt x="294216" y="129117"/>
                </a:cubicBezTo>
                <a:cubicBezTo>
                  <a:pt x="295218" y="131455"/>
                  <a:pt x="297084" y="133321"/>
                  <a:pt x="298450" y="135467"/>
                </a:cubicBezTo>
                <a:cubicBezTo>
                  <a:pt x="302024" y="141082"/>
                  <a:pt x="305460" y="146785"/>
                  <a:pt x="309033" y="152400"/>
                </a:cubicBezTo>
                <a:cubicBezTo>
                  <a:pt x="310399" y="154546"/>
                  <a:pt x="311855" y="156633"/>
                  <a:pt x="313266" y="158750"/>
                </a:cubicBezTo>
                <a:lnTo>
                  <a:pt x="317500" y="165100"/>
                </a:lnTo>
                <a:cubicBezTo>
                  <a:pt x="323969" y="184513"/>
                  <a:pt x="313158" y="154302"/>
                  <a:pt x="325966" y="179917"/>
                </a:cubicBezTo>
                <a:cubicBezTo>
                  <a:pt x="327962" y="183908"/>
                  <a:pt x="328789" y="188384"/>
                  <a:pt x="330200" y="192617"/>
                </a:cubicBezTo>
                <a:cubicBezTo>
                  <a:pt x="329494" y="242006"/>
                  <a:pt x="329400" y="291408"/>
                  <a:pt x="328083" y="340784"/>
                </a:cubicBezTo>
                <a:cubicBezTo>
                  <a:pt x="327784" y="352010"/>
                  <a:pt x="326323" y="349683"/>
                  <a:pt x="321733" y="357717"/>
                </a:cubicBezTo>
                <a:cubicBezTo>
                  <a:pt x="320168" y="360457"/>
                  <a:pt x="319520" y="363760"/>
                  <a:pt x="317500" y="366184"/>
                </a:cubicBezTo>
                <a:cubicBezTo>
                  <a:pt x="315871" y="368138"/>
                  <a:pt x="313267" y="369006"/>
                  <a:pt x="311150" y="370417"/>
                </a:cubicBezTo>
                <a:cubicBezTo>
                  <a:pt x="298981" y="386643"/>
                  <a:pt x="310831" y="372800"/>
                  <a:pt x="298450" y="383117"/>
                </a:cubicBezTo>
                <a:cubicBezTo>
                  <a:pt x="296150" y="385033"/>
                  <a:pt x="294561" y="387763"/>
                  <a:pt x="292100" y="389467"/>
                </a:cubicBezTo>
                <a:cubicBezTo>
                  <a:pt x="285335" y="394151"/>
                  <a:pt x="277779" y="397603"/>
                  <a:pt x="270933" y="402167"/>
                </a:cubicBezTo>
                <a:cubicBezTo>
                  <a:pt x="262822" y="407574"/>
                  <a:pt x="267127" y="406400"/>
                  <a:pt x="258233" y="406400"/>
                </a:cubicBezTo>
              </a:path>
            </a:pathLst>
          </a:custGeom>
          <a:noFill/>
          <a:ln w="571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650432B7-085E-93F3-785D-1A08A6889DD0}"/>
              </a:ext>
            </a:extLst>
          </p:cNvPr>
          <p:cNvSpPr txBox="1"/>
          <p:nvPr/>
        </p:nvSpPr>
        <p:spPr>
          <a:xfrm>
            <a:off x="-55684" y="133905"/>
            <a:ext cx="12303368" cy="769441"/>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歯ブラシのあて方・動かし方を工夫しましょう</a:t>
            </a:r>
            <a:endParaRPr kumimoji="0"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34" name="グループ化 33">
            <a:extLst>
              <a:ext uri="{FF2B5EF4-FFF2-40B4-BE49-F238E27FC236}">
                <a16:creationId xmlns:a16="http://schemas.microsoft.com/office/drawing/2014/main" id="{676F7F8B-A35D-B758-17D9-0D29DA56240A}"/>
              </a:ext>
            </a:extLst>
          </p:cNvPr>
          <p:cNvGrpSpPr/>
          <p:nvPr/>
        </p:nvGrpSpPr>
        <p:grpSpPr>
          <a:xfrm>
            <a:off x="7899008" y="5205944"/>
            <a:ext cx="4044697" cy="1241097"/>
            <a:chOff x="1015402" y="5108127"/>
            <a:chExt cx="5346601" cy="1241097"/>
          </a:xfrm>
        </p:grpSpPr>
        <p:sp>
          <p:nvSpPr>
            <p:cNvPr id="35" name="四角形: 角を丸くする 34">
              <a:extLst>
                <a:ext uri="{FF2B5EF4-FFF2-40B4-BE49-F238E27FC236}">
                  <a16:creationId xmlns:a16="http://schemas.microsoft.com/office/drawing/2014/main" id="{2E7CA4F5-8AF8-3C0C-552B-8EE6ADD20183}"/>
                </a:ext>
              </a:extLst>
            </p:cNvPr>
            <p:cNvSpPr/>
            <p:nvPr/>
          </p:nvSpPr>
          <p:spPr>
            <a:xfrm>
              <a:off x="1349289" y="5108127"/>
              <a:ext cx="4875729" cy="1241097"/>
            </a:xfrm>
            <a:prstGeom prst="roundRect">
              <a:avLst/>
            </a:prstGeom>
            <a:noFill/>
            <a:ln w="76200">
              <a:solidFill>
                <a:schemeClr val="accent1">
                  <a:lumMod val="75000"/>
                </a:schemeClr>
              </a:solidFill>
            </a:ln>
          </p:spPr>
          <p:style>
            <a:lnRef idx="2">
              <a:schemeClr val="accent6"/>
            </a:lnRef>
            <a:fillRef idx="1">
              <a:schemeClr val="lt1"/>
            </a:fillRef>
            <a:effectRef idx="0">
              <a:schemeClr val="accent6"/>
            </a:effectRef>
            <a:fontRef idx="minor">
              <a:schemeClr val="dk1"/>
            </a:fontRef>
          </p:style>
          <p:txBody>
            <a:bodyPr rtlCol="0" anchor="b"/>
            <a:lstStyle/>
            <a:p>
              <a:pPr marL="26670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6" name="テキスト ボックス 35">
              <a:extLst>
                <a:ext uri="{FF2B5EF4-FFF2-40B4-BE49-F238E27FC236}">
                  <a16:creationId xmlns:a16="http://schemas.microsoft.com/office/drawing/2014/main" id="{F372AED5-887D-2530-3E0F-8B8B068B7C85}"/>
                </a:ext>
              </a:extLst>
            </p:cNvPr>
            <p:cNvSpPr txBox="1"/>
            <p:nvPr/>
          </p:nvSpPr>
          <p:spPr>
            <a:xfrm>
              <a:off x="1015402" y="5298810"/>
              <a:ext cx="5346601" cy="95410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飛び出したり、引っ</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こんでいる歯の側面も</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spTree>
    <p:extLst>
      <p:ext uri="{BB962C8B-B14F-4D97-AF65-F5344CB8AC3E}">
        <p14:creationId xmlns:p14="http://schemas.microsoft.com/office/powerpoint/2010/main" val="3413159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55C02-5018-A4A0-A3C3-083EFA308294}"/>
            </a:ext>
          </a:extLst>
        </p:cNvPr>
        <p:cNvGrpSpPr/>
        <p:nvPr/>
      </p:nvGrpSpPr>
      <p:grpSpPr>
        <a:xfrm>
          <a:off x="0" y="0"/>
          <a:ext cx="0" cy="0"/>
          <a:chOff x="0" y="0"/>
          <a:chExt cx="0" cy="0"/>
        </a:xfrm>
      </p:grpSpPr>
      <p:pic>
        <p:nvPicPr>
          <p:cNvPr id="41" name="図 40" descr="図形, 円&#10;&#10;AI によって生成されたコンテンツは間違っている可能性があります。">
            <a:extLst>
              <a:ext uri="{FF2B5EF4-FFF2-40B4-BE49-F238E27FC236}">
                <a16:creationId xmlns:a16="http://schemas.microsoft.com/office/drawing/2014/main" id="{02484DE1-A2A4-BCBF-D113-74FF06D7EBB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090409" y="1752293"/>
            <a:ext cx="3167871" cy="4332587"/>
          </a:xfrm>
          <a:prstGeom prst="rect">
            <a:avLst/>
          </a:prstGeom>
        </p:spPr>
      </p:pic>
      <p:pic>
        <p:nvPicPr>
          <p:cNvPr id="12" name="Picture 2" descr="\\10.5.1.211\福本主幹\健康教育媒体\photo_\絵\歯科\歯科衛生士.png">
            <a:extLst>
              <a:ext uri="{FF2B5EF4-FFF2-40B4-BE49-F238E27FC236}">
                <a16:creationId xmlns:a16="http://schemas.microsoft.com/office/drawing/2014/main" id="{BC8D7438-75F6-E6F5-9DF3-B9E24413048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95028" y="970768"/>
            <a:ext cx="2102194" cy="3081394"/>
          </a:xfrm>
          <a:prstGeom prst="rect">
            <a:avLst/>
          </a:prstGeom>
          <a:noFill/>
          <a:extLst>
            <a:ext uri="{909E8E84-426E-40DD-AFC4-6F175D3DCCD1}">
              <a14:hiddenFill xmlns:a14="http://schemas.microsoft.com/office/drawing/2010/main">
                <a:solidFill>
                  <a:srgbClr val="FFFFFF"/>
                </a:solidFill>
              </a14:hiddenFill>
            </a:ext>
          </a:extLst>
        </p:spPr>
      </p:pic>
      <p:sp>
        <p:nvSpPr>
          <p:cNvPr id="6" name="正方形/長方形 5">
            <a:extLst>
              <a:ext uri="{FF2B5EF4-FFF2-40B4-BE49-F238E27FC236}">
                <a16:creationId xmlns:a16="http://schemas.microsoft.com/office/drawing/2014/main" id="{1277E87D-6CCE-CA35-C919-840CA93659A6}"/>
              </a:ext>
            </a:extLst>
          </p:cNvPr>
          <p:cNvSpPr/>
          <p:nvPr/>
        </p:nvSpPr>
        <p:spPr>
          <a:xfrm>
            <a:off x="0" y="-3556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5C5EEA1-C7C4-68D1-D9A8-341960B5AA3C}"/>
              </a:ext>
            </a:extLst>
          </p:cNvPr>
          <p:cNvSpPr/>
          <p:nvPr/>
        </p:nvSpPr>
        <p:spPr>
          <a:xfrm>
            <a:off x="572200" y="3539170"/>
            <a:ext cx="2311901" cy="512992"/>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5" name="正方形/長方形 4">
            <a:extLst>
              <a:ext uri="{FF2B5EF4-FFF2-40B4-BE49-F238E27FC236}">
                <a16:creationId xmlns:a16="http://schemas.microsoft.com/office/drawing/2014/main" id="{DFDB0F06-6E09-95EE-5080-FBDDA8C03D17}"/>
              </a:ext>
            </a:extLst>
          </p:cNvPr>
          <p:cNvSpPr/>
          <p:nvPr/>
        </p:nvSpPr>
        <p:spPr>
          <a:xfrm>
            <a:off x="9372953" y="3923554"/>
            <a:ext cx="2079177" cy="4320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7" name="正方形/長方形 6">
            <a:extLst>
              <a:ext uri="{FF2B5EF4-FFF2-40B4-BE49-F238E27FC236}">
                <a16:creationId xmlns:a16="http://schemas.microsoft.com/office/drawing/2014/main" id="{C580C379-3805-EE5C-F0A9-F1DC12595723}"/>
              </a:ext>
            </a:extLst>
          </p:cNvPr>
          <p:cNvSpPr/>
          <p:nvPr/>
        </p:nvSpPr>
        <p:spPr>
          <a:xfrm>
            <a:off x="9376886" y="1042165"/>
            <a:ext cx="2079178" cy="412289"/>
          </a:xfrm>
          <a:prstGeom prst="rect">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9" name="テキスト ボックス 8">
            <a:extLst>
              <a:ext uri="{FF2B5EF4-FFF2-40B4-BE49-F238E27FC236}">
                <a16:creationId xmlns:a16="http://schemas.microsoft.com/office/drawing/2014/main" id="{B266B583-D931-849B-521F-9F7CD4FFB990}"/>
              </a:ext>
            </a:extLst>
          </p:cNvPr>
          <p:cNvSpPr txBox="1"/>
          <p:nvPr/>
        </p:nvSpPr>
        <p:spPr>
          <a:xfrm>
            <a:off x="329036" y="37210"/>
            <a:ext cx="11533927"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みがく順番を決めてみがきましょう</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42ADB855-88A9-BF37-8885-1DED4AD63654}"/>
              </a:ext>
            </a:extLst>
          </p:cNvPr>
          <p:cNvSpPr txBox="1"/>
          <p:nvPr/>
        </p:nvSpPr>
        <p:spPr>
          <a:xfrm>
            <a:off x="701279" y="3528942"/>
            <a:ext cx="2144171"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schemeClr val="bg1"/>
                </a:solidFill>
                <a:effectLst/>
                <a:uLnTx/>
                <a:uFillTx/>
                <a:latin typeface="HG丸ｺﾞｼｯｸM-PRO" panose="020F0600000000000000" pitchFamily="50" charset="-128"/>
                <a:ea typeface="HG丸ｺﾞｼｯｸM-PRO" panose="020F0600000000000000" pitchFamily="50" charset="-128"/>
                <a:cs typeface="+mn-cs"/>
              </a:rPr>
              <a:t>かみ合わせ</a:t>
            </a:r>
          </a:p>
        </p:txBody>
      </p:sp>
      <p:sp>
        <p:nvSpPr>
          <p:cNvPr id="13" name="正方形/長方形 12">
            <a:extLst>
              <a:ext uri="{FF2B5EF4-FFF2-40B4-BE49-F238E27FC236}">
                <a16:creationId xmlns:a16="http://schemas.microsoft.com/office/drawing/2014/main" id="{4D6424E4-B8D7-7AE8-99F5-276BEB54C89B}"/>
              </a:ext>
            </a:extLst>
          </p:cNvPr>
          <p:cNvSpPr/>
          <p:nvPr/>
        </p:nvSpPr>
        <p:spPr>
          <a:xfrm>
            <a:off x="9607603" y="985015"/>
            <a:ext cx="1620957"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おもて側</a:t>
            </a:r>
            <a:endParaRPr kumimoji="0"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4" name="正方形/長方形 13">
            <a:extLst>
              <a:ext uri="{FF2B5EF4-FFF2-40B4-BE49-F238E27FC236}">
                <a16:creationId xmlns:a16="http://schemas.microsoft.com/office/drawing/2014/main" id="{36DE3751-61C0-7AA1-D654-E8D775D25A66}"/>
              </a:ext>
            </a:extLst>
          </p:cNvPr>
          <p:cNvSpPr/>
          <p:nvPr/>
        </p:nvSpPr>
        <p:spPr>
          <a:xfrm>
            <a:off x="9747686" y="3887414"/>
            <a:ext cx="1261884" cy="52322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white"/>
                </a:solidFill>
                <a:effectLst/>
                <a:uLnTx/>
                <a:uFillTx/>
                <a:latin typeface="HG丸ｺﾞｼｯｸM-PRO" panose="020F0600000000000000" pitchFamily="50" charset="-128"/>
                <a:ea typeface="HG丸ｺﾞｼｯｸM-PRO" panose="020F0600000000000000" pitchFamily="50" charset="-128"/>
                <a:cs typeface="+mn-cs"/>
              </a:rPr>
              <a:t>うら側</a:t>
            </a:r>
            <a:endParaRPr kumimoji="0" lang="ja-JP" altLang="en-US" sz="2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8" name="直線矢印コネクタ 17">
            <a:extLst>
              <a:ext uri="{FF2B5EF4-FFF2-40B4-BE49-F238E27FC236}">
                <a16:creationId xmlns:a16="http://schemas.microsoft.com/office/drawing/2014/main" id="{3F4C00E2-F7D0-D894-C877-32D601E0B502}"/>
              </a:ext>
            </a:extLst>
          </p:cNvPr>
          <p:cNvCxnSpPr>
            <a:cxnSpLocks/>
          </p:cNvCxnSpPr>
          <p:nvPr/>
        </p:nvCxnSpPr>
        <p:spPr>
          <a:xfrm flipV="1">
            <a:off x="4362420" y="2443218"/>
            <a:ext cx="370099" cy="1295034"/>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直線矢印コネクタ 18">
            <a:extLst>
              <a:ext uri="{FF2B5EF4-FFF2-40B4-BE49-F238E27FC236}">
                <a16:creationId xmlns:a16="http://schemas.microsoft.com/office/drawing/2014/main" id="{62435315-7551-7370-58F5-502A27E02017}"/>
              </a:ext>
            </a:extLst>
          </p:cNvPr>
          <p:cNvCxnSpPr/>
          <p:nvPr/>
        </p:nvCxnSpPr>
        <p:spPr>
          <a:xfrm flipH="1" flipV="1">
            <a:off x="6579367" y="2403205"/>
            <a:ext cx="437309" cy="1378903"/>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直線矢印コネクタ 19">
            <a:extLst>
              <a:ext uri="{FF2B5EF4-FFF2-40B4-BE49-F238E27FC236}">
                <a16:creationId xmlns:a16="http://schemas.microsoft.com/office/drawing/2014/main" id="{B1C784EC-408F-2AFD-EBA3-A8A8A8E3B367}"/>
              </a:ext>
            </a:extLst>
          </p:cNvPr>
          <p:cNvCxnSpPr>
            <a:cxnSpLocks/>
          </p:cNvCxnSpPr>
          <p:nvPr/>
        </p:nvCxnSpPr>
        <p:spPr>
          <a:xfrm>
            <a:off x="4428669" y="4220538"/>
            <a:ext cx="540146" cy="1387778"/>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28BBF7AE-245C-C989-F5B6-912055D1DA4B}"/>
              </a:ext>
            </a:extLst>
          </p:cNvPr>
          <p:cNvCxnSpPr>
            <a:cxnSpLocks/>
          </p:cNvCxnSpPr>
          <p:nvPr/>
        </p:nvCxnSpPr>
        <p:spPr>
          <a:xfrm flipH="1">
            <a:off x="6414442" y="4220538"/>
            <a:ext cx="539481" cy="1429185"/>
          </a:xfrm>
          <a:prstGeom prst="straightConnector1">
            <a:avLst/>
          </a:prstGeom>
          <a:ln w="38100">
            <a:solidFill>
              <a:srgbClr val="FF0000"/>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2" name="テキスト ボックス 21">
            <a:extLst>
              <a:ext uri="{FF2B5EF4-FFF2-40B4-BE49-F238E27FC236}">
                <a16:creationId xmlns:a16="http://schemas.microsoft.com/office/drawing/2014/main" id="{883D43DE-E76A-258F-4108-2BEDB2FE0E5E}"/>
              </a:ext>
            </a:extLst>
          </p:cNvPr>
          <p:cNvSpPr txBox="1"/>
          <p:nvPr/>
        </p:nvSpPr>
        <p:spPr>
          <a:xfrm>
            <a:off x="4905584" y="1010426"/>
            <a:ext cx="153752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上の歯</a:t>
            </a:r>
          </a:p>
        </p:txBody>
      </p:sp>
      <p:sp>
        <p:nvSpPr>
          <p:cNvPr id="23" name="テキスト ボックス 22">
            <a:extLst>
              <a:ext uri="{FF2B5EF4-FFF2-40B4-BE49-F238E27FC236}">
                <a16:creationId xmlns:a16="http://schemas.microsoft.com/office/drawing/2014/main" id="{3140B172-DAC2-327A-7840-0BF33F2225AF}"/>
              </a:ext>
            </a:extLst>
          </p:cNvPr>
          <p:cNvSpPr txBox="1"/>
          <p:nvPr/>
        </p:nvSpPr>
        <p:spPr>
          <a:xfrm>
            <a:off x="5016733" y="6350551"/>
            <a:ext cx="1537520"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下</a:t>
            </a: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の歯</a:t>
            </a:r>
          </a:p>
        </p:txBody>
      </p:sp>
      <p:sp>
        <p:nvSpPr>
          <p:cNvPr id="24" name="テキスト ボックス 23">
            <a:extLst>
              <a:ext uri="{FF2B5EF4-FFF2-40B4-BE49-F238E27FC236}">
                <a16:creationId xmlns:a16="http://schemas.microsoft.com/office/drawing/2014/main" id="{4562146D-95DD-90E9-E308-78E501D83E0C}"/>
              </a:ext>
            </a:extLst>
          </p:cNvPr>
          <p:cNvSpPr txBox="1"/>
          <p:nvPr/>
        </p:nvSpPr>
        <p:spPr>
          <a:xfrm>
            <a:off x="3189054" y="3595590"/>
            <a:ext cx="768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右</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5" name="テキスト ボックス 24">
            <a:extLst>
              <a:ext uri="{FF2B5EF4-FFF2-40B4-BE49-F238E27FC236}">
                <a16:creationId xmlns:a16="http://schemas.microsoft.com/office/drawing/2014/main" id="{A3121F93-95CC-F6BD-EDFC-36923CFD7594}"/>
              </a:ext>
            </a:extLst>
          </p:cNvPr>
          <p:cNvSpPr txBox="1"/>
          <p:nvPr/>
        </p:nvSpPr>
        <p:spPr>
          <a:xfrm>
            <a:off x="7511114" y="3546978"/>
            <a:ext cx="768758"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左</a:t>
            </a:r>
          </a:p>
        </p:txBody>
      </p:sp>
      <p:sp>
        <p:nvSpPr>
          <p:cNvPr id="26" name="円弧 25">
            <a:extLst>
              <a:ext uri="{FF2B5EF4-FFF2-40B4-BE49-F238E27FC236}">
                <a16:creationId xmlns:a16="http://schemas.microsoft.com/office/drawing/2014/main" id="{A1FEA88A-C00D-53AC-C0E2-506E3053BFB2}"/>
              </a:ext>
            </a:extLst>
          </p:cNvPr>
          <p:cNvSpPr/>
          <p:nvPr/>
        </p:nvSpPr>
        <p:spPr>
          <a:xfrm>
            <a:off x="4205493" y="1647565"/>
            <a:ext cx="3167870" cy="3741256"/>
          </a:xfrm>
          <a:prstGeom prst="arc">
            <a:avLst/>
          </a:prstGeom>
          <a:ln w="571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7" name="円弧 26">
            <a:extLst>
              <a:ext uri="{FF2B5EF4-FFF2-40B4-BE49-F238E27FC236}">
                <a16:creationId xmlns:a16="http://schemas.microsoft.com/office/drawing/2014/main" id="{92EC8B7E-2C80-DF7A-9D24-11F3FBFD9841}"/>
              </a:ext>
            </a:extLst>
          </p:cNvPr>
          <p:cNvSpPr/>
          <p:nvPr/>
        </p:nvSpPr>
        <p:spPr>
          <a:xfrm flipH="1">
            <a:off x="4007792" y="1633791"/>
            <a:ext cx="3167870" cy="3741256"/>
          </a:xfrm>
          <a:prstGeom prst="arc">
            <a:avLst/>
          </a:prstGeom>
          <a:ln w="57150">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8" name="円弧 27">
            <a:extLst>
              <a:ext uri="{FF2B5EF4-FFF2-40B4-BE49-F238E27FC236}">
                <a16:creationId xmlns:a16="http://schemas.microsoft.com/office/drawing/2014/main" id="{2C21CACF-11EE-1D93-2516-9C8683B2A5BF}"/>
              </a:ext>
            </a:extLst>
          </p:cNvPr>
          <p:cNvSpPr/>
          <p:nvPr/>
        </p:nvSpPr>
        <p:spPr>
          <a:xfrm rot="10800000">
            <a:off x="3959565" y="2475818"/>
            <a:ext cx="3167870" cy="3741256"/>
          </a:xfrm>
          <a:prstGeom prst="arc">
            <a:avLst/>
          </a:prstGeom>
          <a:ln w="57150">
            <a:solidFill>
              <a:srgbClr val="0000CC"/>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29" name="円弧 28">
            <a:extLst>
              <a:ext uri="{FF2B5EF4-FFF2-40B4-BE49-F238E27FC236}">
                <a16:creationId xmlns:a16="http://schemas.microsoft.com/office/drawing/2014/main" id="{8EAF99E3-8B78-DE98-E2C6-C13CDBF7FE45}"/>
              </a:ext>
            </a:extLst>
          </p:cNvPr>
          <p:cNvSpPr/>
          <p:nvPr/>
        </p:nvSpPr>
        <p:spPr>
          <a:xfrm rot="10800000" flipH="1">
            <a:off x="4201559" y="2470544"/>
            <a:ext cx="3167870" cy="3741256"/>
          </a:xfrm>
          <a:prstGeom prst="arc">
            <a:avLst/>
          </a:prstGeom>
          <a:ln w="57150">
            <a:solidFill>
              <a:srgbClr val="0000CC"/>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0" name="円弧 29">
            <a:extLst>
              <a:ext uri="{FF2B5EF4-FFF2-40B4-BE49-F238E27FC236}">
                <a16:creationId xmlns:a16="http://schemas.microsoft.com/office/drawing/2014/main" id="{9F7D766F-AC18-47FA-0D7F-D5B2B8B6BAFA}"/>
              </a:ext>
            </a:extLst>
          </p:cNvPr>
          <p:cNvSpPr/>
          <p:nvPr/>
        </p:nvSpPr>
        <p:spPr>
          <a:xfrm>
            <a:off x="5088581" y="2410471"/>
            <a:ext cx="1441637" cy="2438422"/>
          </a:xfrm>
          <a:prstGeom prst="arc">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1" name="円弧 30">
            <a:extLst>
              <a:ext uri="{FF2B5EF4-FFF2-40B4-BE49-F238E27FC236}">
                <a16:creationId xmlns:a16="http://schemas.microsoft.com/office/drawing/2014/main" id="{025E2B55-36C9-926E-E85B-9B3AC0EE2615}"/>
              </a:ext>
            </a:extLst>
          </p:cNvPr>
          <p:cNvSpPr/>
          <p:nvPr/>
        </p:nvSpPr>
        <p:spPr>
          <a:xfrm rot="10800000">
            <a:off x="4860175" y="3054206"/>
            <a:ext cx="1441637" cy="2438422"/>
          </a:xfrm>
          <a:prstGeom prst="arc">
            <a:avLst/>
          </a:prstGeom>
          <a:ln w="57150">
            <a:solidFill>
              <a:srgbClr val="00B05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2" name="円弧 31">
            <a:extLst>
              <a:ext uri="{FF2B5EF4-FFF2-40B4-BE49-F238E27FC236}">
                <a16:creationId xmlns:a16="http://schemas.microsoft.com/office/drawing/2014/main" id="{664E297E-B7A5-65C9-14C1-9155EAAA83C2}"/>
              </a:ext>
            </a:extLst>
          </p:cNvPr>
          <p:cNvSpPr/>
          <p:nvPr/>
        </p:nvSpPr>
        <p:spPr>
          <a:xfrm rot="10800000" flipH="1">
            <a:off x="5083655" y="3061867"/>
            <a:ext cx="1441637" cy="2438422"/>
          </a:xfrm>
          <a:prstGeom prst="arc">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33" name="円弧 32">
            <a:extLst>
              <a:ext uri="{FF2B5EF4-FFF2-40B4-BE49-F238E27FC236}">
                <a16:creationId xmlns:a16="http://schemas.microsoft.com/office/drawing/2014/main" id="{9E05F94A-A3D1-3F37-DF55-6395F1FA3D8F}"/>
              </a:ext>
            </a:extLst>
          </p:cNvPr>
          <p:cNvSpPr/>
          <p:nvPr/>
        </p:nvSpPr>
        <p:spPr>
          <a:xfrm flipH="1">
            <a:off x="4832777" y="2383145"/>
            <a:ext cx="1441637" cy="2438422"/>
          </a:xfrm>
          <a:prstGeom prst="arc">
            <a:avLst/>
          </a:prstGeom>
          <a:ln w="57150">
            <a:solidFill>
              <a:srgbClr val="00B05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39" name="図 38">
            <a:extLst>
              <a:ext uri="{FF2B5EF4-FFF2-40B4-BE49-F238E27FC236}">
                <a16:creationId xmlns:a16="http://schemas.microsoft.com/office/drawing/2014/main" id="{406384B1-12EF-01EB-5A9B-A466D9526BAC}"/>
              </a:ext>
            </a:extLst>
          </p:cNvPr>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4775"/>
                    </a14:imgEffect>
                    <a14:imgEffect>
                      <a14:brightnessContrast bright="8000"/>
                    </a14:imgEffect>
                  </a14:imgLayer>
                </a14:imgProps>
              </a:ext>
              <a:ext uri="{28A0092B-C50C-407E-A947-70E740481C1C}">
                <a14:useLocalDpi xmlns:a14="http://schemas.microsoft.com/office/drawing/2010/main"/>
              </a:ext>
            </a:extLst>
          </a:blip>
          <a:srcRect l="20156" t="26976" r="37281" b="29892"/>
          <a:stretch/>
        </p:blipFill>
        <p:spPr>
          <a:xfrm>
            <a:off x="622405" y="4062390"/>
            <a:ext cx="2192709" cy="2556602"/>
          </a:xfrm>
          <a:prstGeom prst="rect">
            <a:avLst/>
          </a:prstGeom>
          <a:ln w="57150">
            <a:solidFill>
              <a:srgbClr val="FF0000"/>
            </a:solidFill>
          </a:ln>
        </p:spPr>
      </p:pic>
      <p:pic>
        <p:nvPicPr>
          <p:cNvPr id="42" name="図 41" descr="食品, 座る, テーブル, オレンジ が含まれている画像&#10;&#10;AI によって生成されたコンテンツは間違っている可能性があります。">
            <a:extLst>
              <a:ext uri="{FF2B5EF4-FFF2-40B4-BE49-F238E27FC236}">
                <a16:creationId xmlns:a16="http://schemas.microsoft.com/office/drawing/2014/main" id="{02C07726-C87F-48D2-2846-C72CA4720ECA}"/>
              </a:ext>
            </a:extLst>
          </p:cNvPr>
          <p:cNvPicPr>
            <a:picLocks noChangeAspect="1"/>
          </p:cNvPicPr>
          <p:nvPr/>
        </p:nvPicPr>
        <p:blipFill>
          <a:blip r:embed="rId7" cstate="print">
            <a:extLst>
              <a:ext uri="{BEBA8EAE-BF5A-486C-A8C5-ECC9F3942E4B}">
                <a14:imgProps xmlns:a14="http://schemas.microsoft.com/office/drawing/2010/main">
                  <a14:imgLayer r:embed="rId8">
                    <a14:imgEffect>
                      <a14:colorTemperature colorTemp="4432"/>
                    </a14:imgEffect>
                    <a14:imgEffect>
                      <a14:brightnessContrast bright="4000"/>
                    </a14:imgEffect>
                  </a14:imgLayer>
                </a14:imgProps>
              </a:ext>
              <a:ext uri="{28A0092B-C50C-407E-A947-70E740481C1C}">
                <a14:useLocalDpi xmlns:a14="http://schemas.microsoft.com/office/drawing/2010/main"/>
              </a:ext>
            </a:extLst>
          </a:blip>
          <a:srcRect/>
          <a:stretch/>
        </p:blipFill>
        <p:spPr>
          <a:xfrm rot="5400000">
            <a:off x="9250399" y="1637584"/>
            <a:ext cx="2332151" cy="2000205"/>
          </a:xfrm>
          <a:prstGeom prst="rect">
            <a:avLst/>
          </a:prstGeom>
          <a:ln w="57150">
            <a:solidFill>
              <a:srgbClr val="0000FF"/>
            </a:solidFill>
          </a:ln>
        </p:spPr>
      </p:pic>
      <p:pic>
        <p:nvPicPr>
          <p:cNvPr id="47" name="図 46">
            <a:extLst>
              <a:ext uri="{FF2B5EF4-FFF2-40B4-BE49-F238E27FC236}">
                <a16:creationId xmlns:a16="http://schemas.microsoft.com/office/drawing/2014/main" id="{44CDAC82-B472-272D-AEF6-6503DA097478}"/>
              </a:ext>
            </a:extLst>
          </p:cNvPr>
          <p:cNvPicPr>
            <a:picLocks noChangeAspect="1"/>
          </p:cNvPicPr>
          <p:nvPr/>
        </p:nvPicPr>
        <p:blipFill>
          <a:blip r:embed="rId9" cstate="print">
            <a:extLst>
              <a:ext uri="{BEBA8EAE-BF5A-486C-A8C5-ECC9F3942E4B}">
                <a14:imgProps xmlns:a14="http://schemas.microsoft.com/office/drawing/2010/main">
                  <a14:imgLayer r:embed="rId10">
                    <a14:imgEffect>
                      <a14:colorTemperature colorTemp="5005"/>
                    </a14:imgEffect>
                    <a14:imgEffect>
                      <a14:brightnessContrast bright="9000"/>
                    </a14:imgEffect>
                  </a14:imgLayer>
                </a14:imgProps>
              </a:ext>
              <a:ext uri="{28A0092B-C50C-407E-A947-70E740481C1C}">
                <a14:useLocalDpi xmlns:a14="http://schemas.microsoft.com/office/drawing/2010/main"/>
              </a:ext>
            </a:extLst>
          </a:blip>
          <a:srcRect l="35987" t="31512" r="17883" b="22051"/>
          <a:stretch/>
        </p:blipFill>
        <p:spPr>
          <a:xfrm>
            <a:off x="9416372" y="4394960"/>
            <a:ext cx="2000205" cy="2272322"/>
          </a:xfrm>
          <a:prstGeom prst="rect">
            <a:avLst/>
          </a:prstGeom>
          <a:ln w="57150">
            <a:solidFill>
              <a:srgbClr val="009900"/>
            </a:solidFill>
          </a:ln>
        </p:spPr>
      </p:pic>
    </p:spTree>
    <p:extLst>
      <p:ext uri="{BB962C8B-B14F-4D97-AF65-F5344CB8AC3E}">
        <p14:creationId xmlns:p14="http://schemas.microsoft.com/office/powerpoint/2010/main" val="34602831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randombar(horizontal)">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randombar(horizont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randombar(horizontal)">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randombar(horizontal)">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randombar(horizontal)">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randombar(horizontal)">
                                      <p:cBhvr>
                                        <p:cTn id="38" dur="500"/>
                                        <p:tgtEl>
                                          <p:spTgt spid="7"/>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randombar(horizontal)">
                                      <p:cBhvr>
                                        <p:cTn id="41" dur="500"/>
                                        <p:tgtEl>
                                          <p:spTgt spid="13"/>
                                        </p:tgtEl>
                                      </p:cBhvr>
                                    </p:animEffect>
                                  </p:childTnLst>
                                </p:cTn>
                              </p:par>
                              <p:par>
                                <p:cTn id="42" presetID="14" presetClass="entr" presetSubtype="10" fill="hold" nodeType="withEffect">
                                  <p:stCondLst>
                                    <p:cond delay="0"/>
                                  </p:stCondLst>
                                  <p:childTnLst>
                                    <p:set>
                                      <p:cBhvr>
                                        <p:cTn id="43" dur="1" fill="hold">
                                          <p:stCondLst>
                                            <p:cond delay="0"/>
                                          </p:stCondLst>
                                        </p:cTn>
                                        <p:tgtEl>
                                          <p:spTgt spid="42"/>
                                        </p:tgtEl>
                                        <p:attrNameLst>
                                          <p:attrName>style.visibility</p:attrName>
                                        </p:attrNameLst>
                                      </p:cBhvr>
                                      <p:to>
                                        <p:strVal val="visible"/>
                                      </p:to>
                                    </p:set>
                                    <p:animEffect transition="in" filter="randombar(horizontal)">
                                      <p:cBhvr>
                                        <p:cTn id="44" dur="500"/>
                                        <p:tgtEl>
                                          <p:spTgt spid="4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wipe(up)">
                                      <p:cBhvr>
                                        <p:cTn id="54" dur="500"/>
                                        <p:tgtEl>
                                          <p:spTgt spid="26"/>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1"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up)">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28"/>
                                        </p:tgtEl>
                                        <p:attrNameLst>
                                          <p:attrName>style.visibility</p:attrName>
                                        </p:attrNameLst>
                                      </p:cBhvr>
                                      <p:to>
                                        <p:strVal val="visible"/>
                                      </p:to>
                                    </p:set>
                                    <p:animEffect transition="in" filter="wipe(down)">
                                      <p:cBhvr>
                                        <p:cTn id="64" dur="500"/>
                                        <p:tgtEl>
                                          <p:spTgt spid="28"/>
                                        </p:tgtEl>
                                      </p:cBhvr>
                                    </p:animEffect>
                                  </p:childTnLst>
                                </p:cTn>
                              </p:par>
                            </p:childTnLst>
                          </p:cTn>
                        </p:par>
                      </p:childTnLst>
                    </p:cTn>
                  </p:par>
                  <p:par>
                    <p:cTn id="65" fill="hold">
                      <p:stCondLst>
                        <p:cond delay="indefinite"/>
                      </p:stCondLst>
                      <p:childTnLst>
                        <p:par>
                          <p:cTn id="66" fill="hold">
                            <p:stCondLst>
                              <p:cond delay="0"/>
                            </p:stCondLst>
                            <p:childTnLst>
                              <p:par>
                                <p:cTn id="67" presetID="14" presetClass="entr" presetSubtype="10" fill="hold" grpId="0" nodeType="clickEffect">
                                  <p:stCondLst>
                                    <p:cond delay="0"/>
                                  </p:stCondLst>
                                  <p:childTnLst>
                                    <p:set>
                                      <p:cBhvr>
                                        <p:cTn id="68" dur="1" fill="hold">
                                          <p:stCondLst>
                                            <p:cond delay="0"/>
                                          </p:stCondLst>
                                        </p:cTn>
                                        <p:tgtEl>
                                          <p:spTgt spid="5"/>
                                        </p:tgtEl>
                                        <p:attrNameLst>
                                          <p:attrName>style.visibility</p:attrName>
                                        </p:attrNameLst>
                                      </p:cBhvr>
                                      <p:to>
                                        <p:strVal val="visible"/>
                                      </p:to>
                                    </p:set>
                                    <p:animEffect transition="in" filter="randombar(horizontal)">
                                      <p:cBhvr>
                                        <p:cTn id="69" dur="500"/>
                                        <p:tgtEl>
                                          <p:spTgt spid="5"/>
                                        </p:tgtEl>
                                      </p:cBhvr>
                                    </p:animEffect>
                                  </p:childTnLst>
                                </p:cTn>
                              </p:par>
                              <p:par>
                                <p:cTn id="70" presetID="14" presetClass="entr" presetSubtype="10" fill="hold" grpId="0" nodeType="withEffect">
                                  <p:stCondLst>
                                    <p:cond delay="0"/>
                                  </p:stCondLst>
                                  <p:childTnLst>
                                    <p:set>
                                      <p:cBhvr>
                                        <p:cTn id="71" dur="1" fill="hold">
                                          <p:stCondLst>
                                            <p:cond delay="0"/>
                                          </p:stCondLst>
                                        </p:cTn>
                                        <p:tgtEl>
                                          <p:spTgt spid="14"/>
                                        </p:tgtEl>
                                        <p:attrNameLst>
                                          <p:attrName>style.visibility</p:attrName>
                                        </p:attrNameLst>
                                      </p:cBhvr>
                                      <p:to>
                                        <p:strVal val="visible"/>
                                      </p:to>
                                    </p:set>
                                    <p:animEffect transition="in" filter="randombar(horizontal)">
                                      <p:cBhvr>
                                        <p:cTn id="72" dur="500"/>
                                        <p:tgtEl>
                                          <p:spTgt spid="14"/>
                                        </p:tgtEl>
                                      </p:cBhvr>
                                    </p:animEffect>
                                  </p:childTnLst>
                                </p:cTn>
                              </p:par>
                              <p:par>
                                <p:cTn id="73" presetID="14" presetClass="entr" presetSubtype="1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randombar(horizontal)">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grpId="0" nodeType="clickEffect">
                                  <p:stCondLst>
                                    <p:cond delay="0"/>
                                  </p:stCondLst>
                                  <p:childTnLst>
                                    <p:set>
                                      <p:cBhvr>
                                        <p:cTn id="79" dur="1" fill="hold">
                                          <p:stCondLst>
                                            <p:cond delay="0"/>
                                          </p:stCondLst>
                                        </p:cTn>
                                        <p:tgtEl>
                                          <p:spTgt spid="33"/>
                                        </p:tgtEl>
                                        <p:attrNameLst>
                                          <p:attrName>style.visibility</p:attrName>
                                        </p:attrNameLst>
                                      </p:cBhvr>
                                      <p:to>
                                        <p:strVal val="visible"/>
                                      </p:to>
                                    </p:set>
                                    <p:animEffect transition="in" filter="wipe(down)">
                                      <p:cBhvr>
                                        <p:cTn id="80" dur="500"/>
                                        <p:tgtEl>
                                          <p:spTgt spid="33"/>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30"/>
                                        </p:tgtEl>
                                        <p:attrNameLst>
                                          <p:attrName>style.visibility</p:attrName>
                                        </p:attrNameLst>
                                      </p:cBhvr>
                                      <p:to>
                                        <p:strVal val="visible"/>
                                      </p:to>
                                    </p:set>
                                    <p:animEffect transition="in" filter="wipe(up)">
                                      <p:cBhvr>
                                        <p:cTn id="85" dur="500"/>
                                        <p:tgtEl>
                                          <p:spTgt spid="30"/>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32"/>
                                        </p:tgtEl>
                                        <p:attrNameLst>
                                          <p:attrName>style.visibility</p:attrName>
                                        </p:attrNameLst>
                                      </p:cBhvr>
                                      <p:to>
                                        <p:strVal val="visible"/>
                                      </p:to>
                                    </p:set>
                                    <p:animEffect transition="in" filter="wipe(up)">
                                      <p:cBhvr>
                                        <p:cTn id="90" dur="500"/>
                                        <p:tgtEl>
                                          <p:spTgt spid="32"/>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31"/>
                                        </p:tgtEl>
                                        <p:attrNameLst>
                                          <p:attrName>style.visibility</p:attrName>
                                        </p:attrNameLst>
                                      </p:cBhvr>
                                      <p:to>
                                        <p:strVal val="visible"/>
                                      </p:to>
                                    </p:set>
                                    <p:animEffect transition="in" filter="wipe(down)">
                                      <p:cBhvr>
                                        <p:cTn id="9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0" grpId="0"/>
      <p:bldP spid="13" grpId="0"/>
      <p:bldP spid="14" grpId="0"/>
      <p:bldP spid="26" grpId="0" animBg="1"/>
      <p:bldP spid="27" grpId="0" animBg="1"/>
      <p:bldP spid="28" grpId="0" animBg="1"/>
      <p:bldP spid="29" grpId="0" animBg="1"/>
      <p:bldP spid="30" grpId="0" animBg="1"/>
      <p:bldP spid="31" grpId="0" animBg="1"/>
      <p:bldP spid="32" grpId="0" animBg="1"/>
      <p:bldP spid="3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0417-7508-1341-985E-AF7C7DA7DE3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BB4421DE-B12D-45E7-E434-6EBB4D3C7F72}"/>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18B5D4DD-B8F5-3096-3FD4-ED6F83BBF035}"/>
              </a:ext>
            </a:extLst>
          </p:cNvPr>
          <p:cNvSpPr txBox="1"/>
          <p:nvPr/>
        </p:nvSpPr>
        <p:spPr>
          <a:xfrm>
            <a:off x="790701" y="170481"/>
            <a:ext cx="10610597" cy="769441"/>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歯ブラシのいろんな部分を使い分けよう</a:t>
            </a:r>
            <a:endParaRPr kumimoji="0" lang="en-US" altLang="ja-JP" sz="4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3" name="図 2" descr="屋内, 容器, 食品, 小さい が含まれている画像&#10;&#10;AI によって生成されたコンテンツは間違っている可能性があります。">
            <a:extLst>
              <a:ext uri="{FF2B5EF4-FFF2-40B4-BE49-F238E27FC236}">
                <a16:creationId xmlns:a16="http://schemas.microsoft.com/office/drawing/2014/main" id="{B77307F6-368B-6F02-4AA3-CAB83B16BA3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8297334" y="4402196"/>
            <a:ext cx="3703867" cy="2333772"/>
          </a:xfrm>
          <a:prstGeom prst="rect">
            <a:avLst/>
          </a:prstGeom>
        </p:spPr>
      </p:pic>
      <p:pic>
        <p:nvPicPr>
          <p:cNvPr id="17" name="図 16" descr="プラスチックの容器に入っている歯ブラシ&#10;&#10;AI によって生成されたコンテンツは間違っている可能性があります。">
            <a:extLst>
              <a:ext uri="{FF2B5EF4-FFF2-40B4-BE49-F238E27FC236}">
                <a16:creationId xmlns:a16="http://schemas.microsoft.com/office/drawing/2014/main" id="{4FC601D3-B492-4174-A555-2EBC9CD18DAB}"/>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418643" y="4329421"/>
            <a:ext cx="3418219" cy="2421517"/>
          </a:xfrm>
          <a:prstGeom prst="rect">
            <a:avLst/>
          </a:prstGeom>
        </p:spPr>
      </p:pic>
      <p:pic>
        <p:nvPicPr>
          <p:cNvPr id="19" name="図 18">
            <a:extLst>
              <a:ext uri="{FF2B5EF4-FFF2-40B4-BE49-F238E27FC236}">
                <a16:creationId xmlns:a16="http://schemas.microsoft.com/office/drawing/2014/main" id="{43D31738-613C-2569-643A-C6F346B634B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125629" y="2782389"/>
            <a:ext cx="3830395" cy="2615183"/>
          </a:xfrm>
          <a:prstGeom prst="rect">
            <a:avLst/>
          </a:prstGeom>
        </p:spPr>
      </p:pic>
      <p:pic>
        <p:nvPicPr>
          <p:cNvPr id="21" name="図 20">
            <a:extLst>
              <a:ext uri="{FF2B5EF4-FFF2-40B4-BE49-F238E27FC236}">
                <a16:creationId xmlns:a16="http://schemas.microsoft.com/office/drawing/2014/main" id="{30384B09-BA28-AE6B-A2A1-B7D38265DE3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461785" y="1381991"/>
            <a:ext cx="3331937" cy="2421517"/>
          </a:xfrm>
          <a:prstGeom prst="rect">
            <a:avLst/>
          </a:prstGeom>
        </p:spPr>
      </p:pic>
      <p:sp>
        <p:nvSpPr>
          <p:cNvPr id="22" name="テキスト ボックス 21">
            <a:extLst>
              <a:ext uri="{FF2B5EF4-FFF2-40B4-BE49-F238E27FC236}">
                <a16:creationId xmlns:a16="http://schemas.microsoft.com/office/drawing/2014/main" id="{F6B31A88-E77B-AD54-1208-4891F0B61BDC}"/>
              </a:ext>
            </a:extLst>
          </p:cNvPr>
          <p:cNvSpPr txBox="1"/>
          <p:nvPr/>
        </p:nvSpPr>
        <p:spPr>
          <a:xfrm>
            <a:off x="7056305" y="2657664"/>
            <a:ext cx="1098378"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全 面</a:t>
            </a:r>
          </a:p>
        </p:txBody>
      </p:sp>
      <p:sp>
        <p:nvSpPr>
          <p:cNvPr id="23" name="テキスト ボックス 22">
            <a:extLst>
              <a:ext uri="{FF2B5EF4-FFF2-40B4-BE49-F238E27FC236}">
                <a16:creationId xmlns:a16="http://schemas.microsoft.com/office/drawing/2014/main" id="{161837B3-1BF8-A7BF-4FDF-CA5F85E4D153}"/>
              </a:ext>
            </a:extLst>
          </p:cNvPr>
          <p:cNvSpPr txBox="1"/>
          <p:nvPr/>
        </p:nvSpPr>
        <p:spPr>
          <a:xfrm>
            <a:off x="213442" y="4037033"/>
            <a:ext cx="1415772"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かかと</a:t>
            </a:r>
          </a:p>
        </p:txBody>
      </p:sp>
      <p:sp>
        <p:nvSpPr>
          <p:cNvPr id="24" name="テキスト ボックス 23">
            <a:extLst>
              <a:ext uri="{FF2B5EF4-FFF2-40B4-BE49-F238E27FC236}">
                <a16:creationId xmlns:a16="http://schemas.microsoft.com/office/drawing/2014/main" id="{EF5AC1AD-3813-0887-A539-150B6ABAC1BE}"/>
              </a:ext>
            </a:extLst>
          </p:cNvPr>
          <p:cNvSpPr txBox="1"/>
          <p:nvPr/>
        </p:nvSpPr>
        <p:spPr>
          <a:xfrm>
            <a:off x="11042470" y="3954501"/>
            <a:ext cx="1098378"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わ き</a:t>
            </a:r>
          </a:p>
        </p:txBody>
      </p:sp>
      <p:sp>
        <p:nvSpPr>
          <p:cNvPr id="37" name="テキスト ボックス 36">
            <a:extLst>
              <a:ext uri="{FF2B5EF4-FFF2-40B4-BE49-F238E27FC236}">
                <a16:creationId xmlns:a16="http://schemas.microsoft.com/office/drawing/2014/main" id="{CF88B26A-8B7B-BB26-41AF-6D2B16C434E5}"/>
              </a:ext>
            </a:extLst>
          </p:cNvPr>
          <p:cNvSpPr txBox="1"/>
          <p:nvPr/>
        </p:nvSpPr>
        <p:spPr>
          <a:xfrm>
            <a:off x="133242" y="1110404"/>
            <a:ext cx="1098378"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わ き</a:t>
            </a:r>
          </a:p>
        </p:txBody>
      </p:sp>
      <p:pic>
        <p:nvPicPr>
          <p:cNvPr id="39" name="図 38" descr="屋内, ピンク, 少し, 小さい が含まれている画像&#10;&#10;AI によって生成されたコンテンツは間違っている可能性があります。">
            <a:extLst>
              <a:ext uri="{FF2B5EF4-FFF2-40B4-BE49-F238E27FC236}">
                <a16:creationId xmlns:a16="http://schemas.microsoft.com/office/drawing/2014/main" id="{388FF886-28DD-A399-636F-6948510CD80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258735" y="1476395"/>
            <a:ext cx="3800023" cy="2327114"/>
          </a:xfrm>
          <a:prstGeom prst="rect">
            <a:avLst/>
          </a:prstGeom>
        </p:spPr>
      </p:pic>
      <p:sp>
        <p:nvSpPr>
          <p:cNvPr id="40" name="テキスト ボックス 39">
            <a:extLst>
              <a:ext uri="{FF2B5EF4-FFF2-40B4-BE49-F238E27FC236}">
                <a16:creationId xmlns:a16="http://schemas.microsoft.com/office/drawing/2014/main" id="{66CADE1F-1D08-3C48-47B7-8E3081FA3A1D}"/>
              </a:ext>
            </a:extLst>
          </p:cNvPr>
          <p:cNvSpPr txBox="1"/>
          <p:nvPr/>
        </p:nvSpPr>
        <p:spPr>
          <a:xfrm>
            <a:off x="10312015" y="1141721"/>
            <a:ext cx="1826141" cy="584775"/>
          </a:xfrm>
          <a:prstGeom prst="rect">
            <a:avLst/>
          </a:prstGeom>
          <a:solidFill>
            <a:schemeClr val="accent6">
              <a:lumMod val="20000"/>
              <a:lumOff val="80000"/>
            </a:schemeClr>
          </a:solidFill>
          <a:ln>
            <a:solidFill>
              <a:schemeClr val="tx1"/>
            </a:solidFill>
          </a:ln>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つまさき</a:t>
            </a:r>
          </a:p>
        </p:txBody>
      </p:sp>
    </p:spTree>
    <p:extLst>
      <p:ext uri="{BB962C8B-B14F-4D97-AF65-F5344CB8AC3E}">
        <p14:creationId xmlns:p14="http://schemas.microsoft.com/office/powerpoint/2010/main" val="922402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E891DA-CE63-169A-66C8-1FFA139EFCA7}"/>
            </a:ext>
          </a:extLst>
        </p:cNvPr>
        <p:cNvGrpSpPr/>
        <p:nvPr/>
      </p:nvGrpSpPr>
      <p:grpSpPr>
        <a:xfrm>
          <a:off x="0" y="0"/>
          <a:ext cx="0" cy="0"/>
          <a:chOff x="0" y="0"/>
          <a:chExt cx="0" cy="0"/>
        </a:xfrm>
      </p:grpSpPr>
      <p:pic>
        <p:nvPicPr>
          <p:cNvPr id="5" name="図 4" descr="テーブル, ペア, 持つ, 食品 が含まれている画像&#10;&#10;AI によって生成されたコンテンツは間違っている可能性があります。">
            <a:extLst>
              <a:ext uri="{FF2B5EF4-FFF2-40B4-BE49-F238E27FC236}">
                <a16:creationId xmlns:a16="http://schemas.microsoft.com/office/drawing/2014/main" id="{E5560019-D148-C3D7-40FA-E9FCAF986DF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424951" y="2732462"/>
            <a:ext cx="3833811" cy="3909150"/>
          </a:xfrm>
          <a:prstGeom prst="rect">
            <a:avLst/>
          </a:prstGeom>
        </p:spPr>
      </p:pic>
      <p:sp>
        <p:nvSpPr>
          <p:cNvPr id="6" name="正方形/長方形 5">
            <a:extLst>
              <a:ext uri="{FF2B5EF4-FFF2-40B4-BE49-F238E27FC236}">
                <a16:creationId xmlns:a16="http://schemas.microsoft.com/office/drawing/2014/main" id="{0D25DEC7-14D9-8C54-E773-F61AA309964D}"/>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a:extLst>
              <a:ext uri="{FF2B5EF4-FFF2-40B4-BE49-F238E27FC236}">
                <a16:creationId xmlns:a16="http://schemas.microsoft.com/office/drawing/2014/main" id="{480041F4-7149-EBE0-CC53-E95DCE7D3D9A}"/>
              </a:ext>
            </a:extLst>
          </p:cNvPr>
          <p:cNvSpPr/>
          <p:nvPr/>
        </p:nvSpPr>
        <p:spPr>
          <a:xfrm>
            <a:off x="6395305" y="1805379"/>
            <a:ext cx="2827352" cy="60218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9" name="正方形/長方形 8">
            <a:extLst>
              <a:ext uri="{FF2B5EF4-FFF2-40B4-BE49-F238E27FC236}">
                <a16:creationId xmlns:a16="http://schemas.microsoft.com/office/drawing/2014/main" id="{75426CA7-16AE-9851-F2AA-ED407ED8160E}"/>
              </a:ext>
            </a:extLst>
          </p:cNvPr>
          <p:cNvSpPr/>
          <p:nvPr/>
        </p:nvSpPr>
        <p:spPr>
          <a:xfrm>
            <a:off x="1424951" y="1790463"/>
            <a:ext cx="2827352" cy="60218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BBA93B7C-A2F6-CB85-2DE2-330BF8157D24}"/>
              </a:ext>
            </a:extLst>
          </p:cNvPr>
          <p:cNvSpPr txBox="1"/>
          <p:nvPr/>
        </p:nvSpPr>
        <p:spPr>
          <a:xfrm>
            <a:off x="675285" y="127501"/>
            <a:ext cx="10841429"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第二大臼歯はむし歯になりやすい</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テキスト ボックス 11">
            <a:extLst>
              <a:ext uri="{FF2B5EF4-FFF2-40B4-BE49-F238E27FC236}">
                <a16:creationId xmlns:a16="http://schemas.microsoft.com/office/drawing/2014/main" id="{CAE7B3B6-E8C2-4BB0-CE34-24A3D1913035}"/>
              </a:ext>
            </a:extLst>
          </p:cNvPr>
          <p:cNvSpPr txBox="1"/>
          <p:nvPr/>
        </p:nvSpPr>
        <p:spPr>
          <a:xfrm>
            <a:off x="5785476" y="6293229"/>
            <a:ext cx="432786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第一大臼歯の奥に生える</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1544499F-0E91-B028-BC7D-67B0566A47CE}"/>
              </a:ext>
            </a:extLst>
          </p:cNvPr>
          <p:cNvPicPr/>
          <p:nvPr/>
        </p:nvPicPr>
        <p:blipFill rotWithShape="1">
          <a:blip r:embed="rId3"/>
          <a:srcRect/>
          <a:stretch/>
        </p:blipFill>
        <p:spPr>
          <a:xfrm>
            <a:off x="3979529" y="1730466"/>
            <a:ext cx="2232248" cy="2197686"/>
          </a:xfrm>
          <a:prstGeom prst="rect">
            <a:avLst/>
          </a:prstGeom>
        </p:spPr>
      </p:pic>
      <p:cxnSp>
        <p:nvCxnSpPr>
          <p:cNvPr id="15" name="直線矢印コネクタ 14">
            <a:extLst>
              <a:ext uri="{FF2B5EF4-FFF2-40B4-BE49-F238E27FC236}">
                <a16:creationId xmlns:a16="http://schemas.microsoft.com/office/drawing/2014/main" id="{229D4D99-216E-B6B1-D468-53348FCD9000}"/>
              </a:ext>
            </a:extLst>
          </p:cNvPr>
          <p:cNvCxnSpPr>
            <a:cxnSpLocks/>
          </p:cNvCxnSpPr>
          <p:nvPr/>
        </p:nvCxnSpPr>
        <p:spPr>
          <a:xfrm>
            <a:off x="2887851" y="2487363"/>
            <a:ext cx="562410" cy="891375"/>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A3944D9-918A-6D32-29C3-8A550C068FD3}"/>
              </a:ext>
            </a:extLst>
          </p:cNvPr>
          <p:cNvSpPr txBox="1"/>
          <p:nvPr/>
        </p:nvSpPr>
        <p:spPr>
          <a:xfrm>
            <a:off x="886728" y="943546"/>
            <a:ext cx="8744067" cy="150060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中高生で増えるむし歯は・・・</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546100" marR="0" lvl="0" indent="0" algn="l" defTabSz="457200" rtl="0" eaLnBrk="1" fontAlgn="auto" latinLnBrk="0" hangingPunct="1">
              <a:lnSpc>
                <a:spcPct val="15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①第二大臼歯 　　　</a:t>
            </a:r>
            <a:r>
              <a:rPr kumimoji="0" lang="ja-JP" altLang="en-US" sz="320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と</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②歯と歯の間</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3" name="テキスト ボックス 22">
            <a:extLst>
              <a:ext uri="{FF2B5EF4-FFF2-40B4-BE49-F238E27FC236}">
                <a16:creationId xmlns:a16="http://schemas.microsoft.com/office/drawing/2014/main" id="{DAC1EDF2-ADAF-7C21-36F8-E71985818A42}"/>
              </a:ext>
            </a:extLst>
          </p:cNvPr>
          <p:cNvSpPr txBox="1"/>
          <p:nvPr/>
        </p:nvSpPr>
        <p:spPr>
          <a:xfrm>
            <a:off x="5161309" y="5806547"/>
            <a:ext cx="2994908"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第二大臼歯は</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4" name="図 23" descr="屋内, 装飾, ケーキ, テーブル が含まれている画像&#10;&#10;AI によって生成されたコンテンツは間違っている可能性があります。">
            <a:extLst>
              <a:ext uri="{FF2B5EF4-FFF2-40B4-BE49-F238E27FC236}">
                <a16:creationId xmlns:a16="http://schemas.microsoft.com/office/drawing/2014/main" id="{E37B529E-A7D3-D460-DF31-E67CE7D9C2C8}"/>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6004839" y="3128371"/>
            <a:ext cx="5641235" cy="2035781"/>
          </a:xfrm>
          <a:prstGeom prst="rect">
            <a:avLst/>
          </a:prstGeom>
        </p:spPr>
      </p:pic>
      <p:cxnSp>
        <p:nvCxnSpPr>
          <p:cNvPr id="27" name="直線コネクタ 26">
            <a:extLst>
              <a:ext uri="{FF2B5EF4-FFF2-40B4-BE49-F238E27FC236}">
                <a16:creationId xmlns:a16="http://schemas.microsoft.com/office/drawing/2014/main" id="{E1E7A685-BF80-EC9B-B037-0676140E8671}"/>
              </a:ext>
            </a:extLst>
          </p:cNvPr>
          <p:cNvCxnSpPr>
            <a:cxnSpLocks/>
          </p:cNvCxnSpPr>
          <p:nvPr/>
        </p:nvCxnSpPr>
        <p:spPr>
          <a:xfrm flipH="1">
            <a:off x="6987472" y="3937943"/>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B3A3C132-67B3-399A-CDDF-139D118A3B28}"/>
              </a:ext>
            </a:extLst>
          </p:cNvPr>
          <p:cNvCxnSpPr>
            <a:cxnSpLocks/>
          </p:cNvCxnSpPr>
          <p:nvPr/>
        </p:nvCxnSpPr>
        <p:spPr>
          <a:xfrm flipH="1">
            <a:off x="8005468" y="4030142"/>
            <a:ext cx="70727" cy="656752"/>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91EAA89-CBC7-A511-5EA6-C4A7972FAB5C}"/>
              </a:ext>
            </a:extLst>
          </p:cNvPr>
          <p:cNvCxnSpPr>
            <a:cxnSpLocks/>
          </p:cNvCxnSpPr>
          <p:nvPr/>
        </p:nvCxnSpPr>
        <p:spPr>
          <a:xfrm flipH="1">
            <a:off x="8714196" y="3996041"/>
            <a:ext cx="70727" cy="552010"/>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1285DC29-11B7-DFA6-EEB9-F6589F25E60C}"/>
              </a:ext>
            </a:extLst>
          </p:cNvPr>
          <p:cNvCxnSpPr>
            <a:cxnSpLocks/>
          </p:cNvCxnSpPr>
          <p:nvPr/>
        </p:nvCxnSpPr>
        <p:spPr>
          <a:xfrm>
            <a:off x="9684658" y="3939207"/>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DC28AD6F-9FFD-DC57-E96A-6C1407738DD1}"/>
              </a:ext>
            </a:extLst>
          </p:cNvPr>
          <p:cNvCxnSpPr>
            <a:cxnSpLocks/>
          </p:cNvCxnSpPr>
          <p:nvPr/>
        </p:nvCxnSpPr>
        <p:spPr>
          <a:xfrm>
            <a:off x="10589796" y="3759443"/>
            <a:ext cx="0" cy="583584"/>
          </a:xfrm>
          <a:prstGeom prst="line">
            <a:avLst/>
          </a:prstGeom>
          <a:ln w="114300">
            <a:solidFill>
              <a:srgbClr val="FFFF00"/>
            </a:solidFill>
          </a:ln>
        </p:spPr>
        <p:style>
          <a:lnRef idx="1">
            <a:schemeClr val="accent1"/>
          </a:lnRef>
          <a:fillRef idx="0">
            <a:schemeClr val="accent1"/>
          </a:fillRef>
          <a:effectRef idx="0">
            <a:schemeClr val="accent1"/>
          </a:effectRef>
          <a:fontRef idx="minor">
            <a:schemeClr val="tx1"/>
          </a:fontRef>
        </p:style>
      </p:cxnSp>
      <p:sp>
        <p:nvSpPr>
          <p:cNvPr id="2" name="テキスト ボックス 1">
            <a:extLst>
              <a:ext uri="{FF2B5EF4-FFF2-40B4-BE49-F238E27FC236}">
                <a16:creationId xmlns:a16="http://schemas.microsoft.com/office/drawing/2014/main" id="{C02EA559-A545-9C4D-F372-6E657B770610}"/>
              </a:ext>
            </a:extLst>
          </p:cNvPr>
          <p:cNvSpPr txBox="1"/>
          <p:nvPr/>
        </p:nvSpPr>
        <p:spPr>
          <a:xfrm>
            <a:off x="3056751" y="1736197"/>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
        <p:nvSpPr>
          <p:cNvPr id="3" name="テキスト ボックス 2">
            <a:extLst>
              <a:ext uri="{FF2B5EF4-FFF2-40B4-BE49-F238E27FC236}">
                <a16:creationId xmlns:a16="http://schemas.microsoft.com/office/drawing/2014/main" id="{4C88D66A-8155-8A80-9108-73BB65CBC384}"/>
              </a:ext>
            </a:extLst>
          </p:cNvPr>
          <p:cNvSpPr txBox="1"/>
          <p:nvPr/>
        </p:nvSpPr>
        <p:spPr>
          <a:xfrm>
            <a:off x="6284797" y="565471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
        <p:nvSpPr>
          <p:cNvPr id="4" name="テキスト ボックス 3">
            <a:extLst>
              <a:ext uri="{FF2B5EF4-FFF2-40B4-BE49-F238E27FC236}">
                <a16:creationId xmlns:a16="http://schemas.microsoft.com/office/drawing/2014/main" id="{AE865979-A8A3-0229-8D4A-0BD8ABB29AEE}"/>
              </a:ext>
            </a:extLst>
          </p:cNvPr>
          <p:cNvSpPr txBox="1"/>
          <p:nvPr/>
        </p:nvSpPr>
        <p:spPr>
          <a:xfrm>
            <a:off x="6787717" y="616779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Tree>
    <p:extLst>
      <p:ext uri="{BB962C8B-B14F-4D97-AF65-F5344CB8AC3E}">
        <p14:creationId xmlns:p14="http://schemas.microsoft.com/office/powerpoint/2010/main" val="29526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9B859-6D03-D9DB-A331-5B21A0ED33B7}"/>
            </a:ext>
          </a:extLst>
        </p:cNvPr>
        <p:cNvGrpSpPr/>
        <p:nvPr/>
      </p:nvGrpSpPr>
      <p:grpSpPr>
        <a:xfrm>
          <a:off x="0" y="0"/>
          <a:ext cx="0" cy="0"/>
          <a:chOff x="0" y="0"/>
          <a:chExt cx="0" cy="0"/>
        </a:xfrm>
      </p:grpSpPr>
      <p:pic>
        <p:nvPicPr>
          <p:cNvPr id="13" name="図 12" descr="屋内, ピンク, 持つ, プラスチック が含まれている画像&#10;&#10;AI によって生成されたコンテンツは間違っている可能性があります。">
            <a:extLst>
              <a:ext uri="{FF2B5EF4-FFF2-40B4-BE49-F238E27FC236}">
                <a16:creationId xmlns:a16="http://schemas.microsoft.com/office/drawing/2014/main" id="{8AF4A586-6E5A-E5DE-0D89-EBC6E448723A}"/>
              </a:ext>
            </a:extLst>
          </p:cNvPr>
          <p:cNvPicPr>
            <a:picLocks noChangeAspect="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a:ext>
            </a:extLst>
          </a:blip>
          <a:srcRect/>
          <a:stretch/>
        </p:blipFill>
        <p:spPr>
          <a:xfrm>
            <a:off x="552673" y="1853912"/>
            <a:ext cx="5182509" cy="4013347"/>
          </a:xfrm>
          <a:prstGeom prst="rect">
            <a:avLst/>
          </a:prstGeom>
        </p:spPr>
      </p:pic>
      <p:sp>
        <p:nvSpPr>
          <p:cNvPr id="6" name="正方形/長方形 5">
            <a:extLst>
              <a:ext uri="{FF2B5EF4-FFF2-40B4-BE49-F238E27FC236}">
                <a16:creationId xmlns:a16="http://schemas.microsoft.com/office/drawing/2014/main" id="{57A4DD57-0F2C-B4A9-E65D-1BB198CD10E9}"/>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テキスト ボックス 2">
            <a:extLst>
              <a:ext uri="{FF2B5EF4-FFF2-40B4-BE49-F238E27FC236}">
                <a16:creationId xmlns:a16="http://schemas.microsoft.com/office/drawing/2014/main" id="{E93E4B1F-3C30-2672-628A-6819FF856B01}"/>
              </a:ext>
            </a:extLst>
          </p:cNvPr>
          <p:cNvSpPr txBox="1"/>
          <p:nvPr/>
        </p:nvSpPr>
        <p:spPr>
          <a:xfrm>
            <a:off x="2752777" y="105370"/>
            <a:ext cx="7378943"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第二大臼歯のみがき方</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4" name="図 3">
            <a:extLst>
              <a:ext uri="{FF2B5EF4-FFF2-40B4-BE49-F238E27FC236}">
                <a16:creationId xmlns:a16="http://schemas.microsoft.com/office/drawing/2014/main" id="{E9BFC2D0-9C54-A586-8698-20EB8DA66189}"/>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697389" y="2794307"/>
            <a:ext cx="2494611" cy="1889728"/>
          </a:xfrm>
          <a:prstGeom prst="rect">
            <a:avLst/>
          </a:prstGeom>
        </p:spPr>
      </p:pic>
      <p:sp>
        <p:nvSpPr>
          <p:cNvPr id="5" name="テキスト ボックス 4">
            <a:extLst>
              <a:ext uri="{FF2B5EF4-FFF2-40B4-BE49-F238E27FC236}">
                <a16:creationId xmlns:a16="http://schemas.microsoft.com/office/drawing/2014/main" id="{10B08DC2-7F4C-CADE-ED8F-E707C1F01F6B}"/>
              </a:ext>
            </a:extLst>
          </p:cNvPr>
          <p:cNvSpPr txBox="1"/>
          <p:nvPr/>
        </p:nvSpPr>
        <p:spPr>
          <a:xfrm>
            <a:off x="6246196" y="1410441"/>
            <a:ext cx="5296404" cy="1899431"/>
          </a:xfrm>
          <a:prstGeom prst="rect">
            <a:avLst/>
          </a:prstGeom>
          <a:noFill/>
        </p:spPr>
        <p:txBody>
          <a:bodyPr wrap="square" rtlCol="0">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第一大臼歯のときと同様に</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600" b="1"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つっこみみがき</a:t>
            </a:r>
            <a:r>
              <a:rPr kumimoji="0" lang="ja-JP" altLang="en-US" sz="3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で</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みがきましょう。</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四角形吹き出し 4">
            <a:extLst>
              <a:ext uri="{FF2B5EF4-FFF2-40B4-BE49-F238E27FC236}">
                <a16:creationId xmlns:a16="http://schemas.microsoft.com/office/drawing/2014/main" id="{3EAE575E-6E50-FA1B-9C98-EADF572F3D10}"/>
              </a:ext>
            </a:extLst>
          </p:cNvPr>
          <p:cNvSpPr/>
          <p:nvPr/>
        </p:nvSpPr>
        <p:spPr>
          <a:xfrm>
            <a:off x="6336636" y="4887977"/>
            <a:ext cx="5168220" cy="1770742"/>
          </a:xfrm>
          <a:prstGeom prst="wedgeRectCallout">
            <a:avLst>
              <a:gd name="adj1" fmla="val -83509"/>
              <a:gd name="adj2" fmla="val -91980"/>
            </a:avLst>
          </a:prstGeom>
          <a:solidFill>
            <a:srgbClr val="FFC000"/>
          </a:solidFill>
          <a:ln w="25400" cap="flat" cmpd="sng" algn="ctr">
            <a:solidFill>
              <a:schemeClr val="accent2"/>
            </a:solidFill>
            <a:prstDash val="solid"/>
          </a:ln>
          <a:effectLst/>
        </p:spPr>
        <p:txBody>
          <a:bodyPr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口は軽く開き、</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歯ブラシを横から入れて</a:t>
            </a:r>
            <a:endParaRPr kumimoji="1"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第二大臼歯だけに当てるように</a:t>
            </a:r>
          </a:p>
        </p:txBody>
      </p:sp>
      <p:sp>
        <p:nvSpPr>
          <p:cNvPr id="11" name="矢印: 左右 10">
            <a:extLst>
              <a:ext uri="{FF2B5EF4-FFF2-40B4-BE49-F238E27FC236}">
                <a16:creationId xmlns:a16="http://schemas.microsoft.com/office/drawing/2014/main" id="{339EDD6D-6945-E568-0C45-F6C6E7E490BC}"/>
              </a:ext>
            </a:extLst>
          </p:cNvPr>
          <p:cNvSpPr/>
          <p:nvPr/>
        </p:nvSpPr>
        <p:spPr>
          <a:xfrm rot="1260051">
            <a:off x="4050800" y="2866731"/>
            <a:ext cx="1524773" cy="401053"/>
          </a:xfrm>
          <a:prstGeom prst="leftRightArrow">
            <a:avLst>
              <a:gd name="adj1" fmla="val 50000"/>
              <a:gd name="adj2" fmla="val 81321"/>
            </a:avLst>
          </a:prstGeom>
          <a:solidFill>
            <a:srgbClr val="92D05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1" i="0" u="none" strike="noStrike" kern="1200" cap="none" spc="0" normalizeH="0" baseline="0" noProof="0">
              <a:ln w="22225">
                <a:solidFill>
                  <a:srgbClr val="ED7D31"/>
                </a:solidFill>
                <a:prstDash val="solid"/>
              </a:ln>
              <a:solidFill>
                <a:srgbClr val="ED7D31">
                  <a:lumMod val="40000"/>
                  <a:lumOff val="60000"/>
                </a:srgbClr>
              </a:solidFill>
              <a:effectLst/>
              <a:uLnTx/>
              <a:uFillTx/>
              <a:latin typeface="Calibri" panose="020F0502020204030204"/>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76F015D5-C150-19AC-68D9-65ACE8D19FE3}"/>
              </a:ext>
            </a:extLst>
          </p:cNvPr>
          <p:cNvSpPr txBox="1"/>
          <p:nvPr/>
        </p:nvSpPr>
        <p:spPr>
          <a:xfrm>
            <a:off x="7557631" y="1302806"/>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
        <p:nvSpPr>
          <p:cNvPr id="7" name="テキスト ボックス 6">
            <a:extLst>
              <a:ext uri="{FF2B5EF4-FFF2-40B4-BE49-F238E27FC236}">
                <a16:creationId xmlns:a16="http://schemas.microsoft.com/office/drawing/2014/main" id="{DA4D76F6-81CD-7B27-2DCF-212594502A45}"/>
              </a:ext>
            </a:extLst>
          </p:cNvPr>
          <p:cNvSpPr txBox="1"/>
          <p:nvPr/>
        </p:nvSpPr>
        <p:spPr>
          <a:xfrm>
            <a:off x="7336357" y="5923950"/>
            <a:ext cx="646331"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きゅう</a:t>
            </a:r>
          </a:p>
        </p:txBody>
      </p:sp>
    </p:spTree>
    <p:extLst>
      <p:ext uri="{BB962C8B-B14F-4D97-AF65-F5344CB8AC3E}">
        <p14:creationId xmlns:p14="http://schemas.microsoft.com/office/powerpoint/2010/main" val="339653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18C80-E5AA-02C9-897B-630235E14EC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1F31E04-BE4C-DC93-FCBE-E8EA0457E98B}"/>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テキスト ボックス 1">
            <a:extLst>
              <a:ext uri="{FF2B5EF4-FFF2-40B4-BE49-F238E27FC236}">
                <a16:creationId xmlns:a16="http://schemas.microsoft.com/office/drawing/2014/main" id="{E1FEDCAD-4BF2-C2FE-967B-C3F048D472E0}"/>
              </a:ext>
            </a:extLst>
          </p:cNvPr>
          <p:cNvSpPr txBox="1"/>
          <p:nvPr/>
        </p:nvSpPr>
        <p:spPr>
          <a:xfrm>
            <a:off x="940685" y="2279087"/>
            <a:ext cx="562525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就寝前を含めて</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回使う</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4" name="テキスト ボックス 3">
            <a:extLst>
              <a:ext uri="{FF2B5EF4-FFF2-40B4-BE49-F238E27FC236}">
                <a16:creationId xmlns:a16="http://schemas.microsoft.com/office/drawing/2014/main" id="{AE5CCB79-EF65-82BD-2668-2414861C9889}"/>
              </a:ext>
            </a:extLst>
          </p:cNvPr>
          <p:cNvSpPr txBox="1"/>
          <p:nvPr/>
        </p:nvSpPr>
        <p:spPr>
          <a:xfrm>
            <a:off x="681009" y="119762"/>
            <a:ext cx="10918374" cy="83099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フッ化物入り歯みがき剤で歯を強く！</a:t>
            </a:r>
            <a:endParaRPr kumimoji="0" lang="en-US" altLang="ja-JP"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7" name="テキスト ボックス 26">
            <a:extLst>
              <a:ext uri="{FF2B5EF4-FFF2-40B4-BE49-F238E27FC236}">
                <a16:creationId xmlns:a16="http://schemas.microsoft.com/office/drawing/2014/main" id="{81303A55-8465-02B7-E5F6-344075B50EBE}"/>
              </a:ext>
            </a:extLst>
          </p:cNvPr>
          <p:cNvSpPr txBox="1"/>
          <p:nvPr/>
        </p:nvSpPr>
        <p:spPr>
          <a:xfrm>
            <a:off x="940685" y="3142655"/>
            <a:ext cx="8392041"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使う量は</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1.5cm</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から</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ｃｍ程度（</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歳から）</a:t>
            </a:r>
            <a:endPar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8" name="テキスト ボックス 27">
            <a:extLst>
              <a:ext uri="{FF2B5EF4-FFF2-40B4-BE49-F238E27FC236}">
                <a16:creationId xmlns:a16="http://schemas.microsoft.com/office/drawing/2014/main" id="{4E5AF27D-FA48-06D5-0D57-9390B074670D}"/>
              </a:ext>
            </a:extLst>
          </p:cNvPr>
          <p:cNvSpPr txBox="1"/>
          <p:nvPr/>
        </p:nvSpPr>
        <p:spPr>
          <a:xfrm>
            <a:off x="943856" y="5733361"/>
            <a:ext cx="763221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歯みがき後１～２時間は飲食を控える</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9" name="テキスト ボックス 28">
            <a:extLst>
              <a:ext uri="{FF2B5EF4-FFF2-40B4-BE49-F238E27FC236}">
                <a16:creationId xmlns:a16="http://schemas.microsoft.com/office/drawing/2014/main" id="{E35C16DB-1C1B-6CBC-4448-AF565D3CFAA7}"/>
              </a:ext>
            </a:extLst>
          </p:cNvPr>
          <p:cNvSpPr txBox="1"/>
          <p:nvPr/>
        </p:nvSpPr>
        <p:spPr>
          <a:xfrm>
            <a:off x="940685" y="4006223"/>
            <a:ext cx="9637575"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フッ化物濃度は</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1400</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1500</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ｐｐｍ</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F</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歳から）</a:t>
            </a:r>
          </a:p>
        </p:txBody>
      </p:sp>
      <p:sp>
        <p:nvSpPr>
          <p:cNvPr id="30" name="テキスト ボックス 29">
            <a:extLst>
              <a:ext uri="{FF2B5EF4-FFF2-40B4-BE49-F238E27FC236}">
                <a16:creationId xmlns:a16="http://schemas.microsoft.com/office/drawing/2014/main" id="{C433B5BF-1A6B-0728-3D12-92F6FF64BB3C}"/>
              </a:ext>
            </a:extLst>
          </p:cNvPr>
          <p:cNvSpPr txBox="1"/>
          <p:nvPr/>
        </p:nvSpPr>
        <p:spPr>
          <a:xfrm>
            <a:off x="681009" y="1415518"/>
            <a:ext cx="3892412"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－効果的な使い方－</a:t>
            </a:r>
            <a:endParaRPr kumimoji="0" lang="en-US" altLang="ja-JP" sz="3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1" name="テキスト ボックス 30">
            <a:extLst>
              <a:ext uri="{FF2B5EF4-FFF2-40B4-BE49-F238E27FC236}">
                <a16:creationId xmlns:a16="http://schemas.microsoft.com/office/drawing/2014/main" id="{8D26EBEE-7CD2-73CE-4EC1-7FF44FDB8311}"/>
              </a:ext>
            </a:extLst>
          </p:cNvPr>
          <p:cNvSpPr txBox="1"/>
          <p:nvPr/>
        </p:nvSpPr>
        <p:spPr>
          <a:xfrm>
            <a:off x="940685" y="4869791"/>
            <a:ext cx="5394434"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うがいは少量の水で</a:t>
            </a:r>
            <a:r>
              <a:rPr kumimoji="0"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回</a:t>
            </a:r>
            <a:endPar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32" name="テキスト ボックス 9">
            <a:extLst>
              <a:ext uri="{FF2B5EF4-FFF2-40B4-BE49-F238E27FC236}">
                <a16:creationId xmlns:a16="http://schemas.microsoft.com/office/drawing/2014/main" id="{4E159368-CE02-B5E3-8289-47CE9F3AB0B2}"/>
              </a:ext>
            </a:extLst>
          </p:cNvPr>
          <p:cNvSpPr txBox="1">
            <a:spLocks noChangeArrowheads="1"/>
          </p:cNvSpPr>
          <p:nvPr/>
        </p:nvSpPr>
        <p:spPr bwMode="auto">
          <a:xfrm>
            <a:off x="6096000" y="6598126"/>
            <a:ext cx="6386814"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日本口腔衛生学会・日本小児歯科学会・日本歯科保存学会・日本老年歯科医学会推奨（</a:t>
            </a:r>
            <a:r>
              <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2023</a:t>
            </a: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a:t>
            </a:r>
            <a:r>
              <a:rPr kumimoji="1" lang="en-US" altLang="ja-JP"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a:t>
            </a:r>
            <a:r>
              <a:rPr kumimoji="1" lang="ja-JP" altLang="en-US" sz="10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月）</a:t>
            </a:r>
          </a:p>
        </p:txBody>
      </p:sp>
      <p:grpSp>
        <p:nvGrpSpPr>
          <p:cNvPr id="41" name="グループ化 40">
            <a:extLst>
              <a:ext uri="{FF2B5EF4-FFF2-40B4-BE49-F238E27FC236}">
                <a16:creationId xmlns:a16="http://schemas.microsoft.com/office/drawing/2014/main" id="{6DB34D56-CEB4-96BF-15B2-79A67A61F878}"/>
              </a:ext>
            </a:extLst>
          </p:cNvPr>
          <p:cNvGrpSpPr/>
          <p:nvPr/>
        </p:nvGrpSpPr>
        <p:grpSpPr>
          <a:xfrm>
            <a:off x="9425354" y="3447454"/>
            <a:ext cx="3123251" cy="3123251"/>
            <a:chOff x="9425354" y="3447454"/>
            <a:chExt cx="3123251" cy="3123251"/>
          </a:xfrm>
        </p:grpSpPr>
        <p:pic>
          <p:nvPicPr>
            <p:cNvPr id="1028" name="Picture 4">
              <a:extLst>
                <a:ext uri="{FF2B5EF4-FFF2-40B4-BE49-F238E27FC236}">
                  <a16:creationId xmlns:a16="http://schemas.microsoft.com/office/drawing/2014/main" id="{51869687-9D29-421E-833A-81EEFDCBE5E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9425354" y="3447454"/>
              <a:ext cx="3123251" cy="3123251"/>
            </a:xfrm>
            <a:prstGeom prst="rect">
              <a:avLst/>
            </a:prstGeom>
            <a:noFill/>
            <a:extLst>
              <a:ext uri="{909E8E84-426E-40DD-AFC4-6F175D3DCCD1}">
                <a14:hiddenFill xmlns:a14="http://schemas.microsoft.com/office/drawing/2010/main">
                  <a:solidFill>
                    <a:srgbClr val="FFFFFF"/>
                  </a:solidFill>
                </a14:hiddenFill>
              </a:ext>
            </a:extLst>
          </p:spPr>
        </p:pic>
        <p:sp>
          <p:nvSpPr>
            <p:cNvPr id="33" name="テキスト ボックス 32">
              <a:extLst>
                <a:ext uri="{FF2B5EF4-FFF2-40B4-BE49-F238E27FC236}">
                  <a16:creationId xmlns:a16="http://schemas.microsoft.com/office/drawing/2014/main" id="{63AB85FE-DF4D-6817-31C2-BE78E2EAD78F}"/>
                </a:ext>
              </a:extLst>
            </p:cNvPr>
            <p:cNvSpPr txBox="1"/>
            <p:nvPr/>
          </p:nvSpPr>
          <p:spPr>
            <a:xfrm rot="538990">
              <a:off x="10615892" y="4699157"/>
              <a:ext cx="919089" cy="241980"/>
            </a:xfrm>
            <a:prstGeom prst="rect">
              <a:avLst/>
            </a:prstGeom>
            <a:solidFill>
              <a:schemeClr val="bg1"/>
            </a:solidFill>
          </p:spPr>
          <p:txBody>
            <a:bodyPr wrap="none" lIns="36000" tIns="36000" rIns="36000" bIns="3600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フッ化物入り</a:t>
              </a:r>
            </a:p>
          </p:txBody>
        </p:sp>
      </p:grpSp>
      <p:grpSp>
        <p:nvGrpSpPr>
          <p:cNvPr id="37" name="グループ化 36">
            <a:extLst>
              <a:ext uri="{FF2B5EF4-FFF2-40B4-BE49-F238E27FC236}">
                <a16:creationId xmlns:a16="http://schemas.microsoft.com/office/drawing/2014/main" id="{A404514C-8578-9422-AEBE-52EF649010FD}"/>
              </a:ext>
            </a:extLst>
          </p:cNvPr>
          <p:cNvGrpSpPr/>
          <p:nvPr/>
        </p:nvGrpSpPr>
        <p:grpSpPr>
          <a:xfrm>
            <a:off x="8867775" y="1447259"/>
            <a:ext cx="2876107" cy="2336977"/>
            <a:chOff x="8832850" y="1323714"/>
            <a:chExt cx="2876107" cy="2336977"/>
          </a:xfrm>
        </p:grpSpPr>
        <p:pic>
          <p:nvPicPr>
            <p:cNvPr id="1026" name="Picture 2" descr="歯ブラシのイラスト">
              <a:extLst>
                <a:ext uri="{FF2B5EF4-FFF2-40B4-BE49-F238E27FC236}">
                  <a16:creationId xmlns:a16="http://schemas.microsoft.com/office/drawing/2014/main" id="{C4A19621-9D43-8C51-9020-6279264031B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8724587">
              <a:off x="9149411" y="1101145"/>
              <a:ext cx="2336977" cy="2782115"/>
            </a:xfrm>
            <a:prstGeom prst="rect">
              <a:avLst/>
            </a:prstGeom>
            <a:noFill/>
            <a:extLst>
              <a:ext uri="{909E8E84-426E-40DD-AFC4-6F175D3DCCD1}">
                <a14:hiddenFill xmlns:a14="http://schemas.microsoft.com/office/drawing/2010/main">
                  <a:solidFill>
                    <a:srgbClr val="FFFFFF"/>
                  </a:solidFill>
                </a14:hiddenFill>
              </a:ext>
            </a:extLst>
          </p:spPr>
        </p:pic>
        <p:sp>
          <p:nvSpPr>
            <p:cNvPr id="36" name="フリーフォーム: 図形 35">
              <a:extLst>
                <a:ext uri="{FF2B5EF4-FFF2-40B4-BE49-F238E27FC236}">
                  <a16:creationId xmlns:a16="http://schemas.microsoft.com/office/drawing/2014/main" id="{96368065-FFA7-4DB8-5753-85D5B40A2C35}"/>
                </a:ext>
              </a:extLst>
            </p:cNvPr>
            <p:cNvSpPr/>
            <p:nvPr/>
          </p:nvSpPr>
          <p:spPr>
            <a:xfrm>
              <a:off x="8832850" y="1698625"/>
              <a:ext cx="847725" cy="368300"/>
            </a:xfrm>
            <a:custGeom>
              <a:avLst/>
              <a:gdLst>
                <a:gd name="connsiteX0" fmla="*/ 114300 w 847725"/>
                <a:gd name="connsiteY0" fmla="*/ 130175 h 368300"/>
                <a:gd name="connsiteX1" fmla="*/ 3175 w 847725"/>
                <a:gd name="connsiteY1" fmla="*/ 193675 h 368300"/>
                <a:gd name="connsiteX2" fmla="*/ 0 w 847725"/>
                <a:gd name="connsiteY2" fmla="*/ 295275 h 368300"/>
                <a:gd name="connsiteX3" fmla="*/ 44450 w 847725"/>
                <a:gd name="connsiteY3" fmla="*/ 368300 h 368300"/>
                <a:gd name="connsiteX4" fmla="*/ 660400 w 847725"/>
                <a:gd name="connsiteY4" fmla="*/ 368300 h 368300"/>
                <a:gd name="connsiteX5" fmla="*/ 727075 w 847725"/>
                <a:gd name="connsiteY5" fmla="*/ 323850 h 368300"/>
                <a:gd name="connsiteX6" fmla="*/ 742950 w 847725"/>
                <a:gd name="connsiteY6" fmla="*/ 190500 h 368300"/>
                <a:gd name="connsiteX7" fmla="*/ 803275 w 847725"/>
                <a:gd name="connsiteY7" fmla="*/ 73025 h 368300"/>
                <a:gd name="connsiteX8" fmla="*/ 847725 w 847725"/>
                <a:gd name="connsiteY8" fmla="*/ 0 h 368300"/>
                <a:gd name="connsiteX9" fmla="*/ 717550 w 847725"/>
                <a:gd name="connsiteY9" fmla="*/ 69850 h 368300"/>
                <a:gd name="connsiteX10" fmla="*/ 622300 w 847725"/>
                <a:gd name="connsiteY10" fmla="*/ 107950 h 368300"/>
                <a:gd name="connsiteX11" fmla="*/ 114300 w 847725"/>
                <a:gd name="connsiteY11" fmla="*/ 130175 h 368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47725" h="368300">
                  <a:moveTo>
                    <a:pt x="114300" y="130175"/>
                  </a:moveTo>
                  <a:lnTo>
                    <a:pt x="3175" y="193675"/>
                  </a:lnTo>
                  <a:cubicBezTo>
                    <a:pt x="2117" y="227542"/>
                    <a:pt x="1058" y="261408"/>
                    <a:pt x="0" y="295275"/>
                  </a:cubicBezTo>
                  <a:lnTo>
                    <a:pt x="44450" y="368300"/>
                  </a:lnTo>
                  <a:lnTo>
                    <a:pt x="660400" y="368300"/>
                  </a:lnTo>
                  <a:lnTo>
                    <a:pt x="727075" y="323850"/>
                  </a:lnTo>
                  <a:lnTo>
                    <a:pt x="742950" y="190500"/>
                  </a:lnTo>
                  <a:lnTo>
                    <a:pt x="803275" y="73025"/>
                  </a:lnTo>
                  <a:lnTo>
                    <a:pt x="847725" y="0"/>
                  </a:lnTo>
                  <a:lnTo>
                    <a:pt x="717550" y="69850"/>
                  </a:lnTo>
                  <a:lnTo>
                    <a:pt x="622300" y="107950"/>
                  </a:lnTo>
                  <a:lnTo>
                    <a:pt x="114300" y="130175"/>
                  </a:lnTo>
                  <a:close/>
                </a:path>
              </a:pathLst>
            </a:custGeom>
            <a:solidFill>
              <a:schemeClr val="accent5">
                <a:lumMod val="20000"/>
                <a:lumOff val="80000"/>
              </a:schemeClr>
            </a:solidFill>
            <a:ln w="63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pSp>
      <p:cxnSp>
        <p:nvCxnSpPr>
          <p:cNvPr id="38" name="直線コネクタ 37">
            <a:extLst>
              <a:ext uri="{FF2B5EF4-FFF2-40B4-BE49-F238E27FC236}">
                <a16:creationId xmlns:a16="http://schemas.microsoft.com/office/drawing/2014/main" id="{EC04F112-1EB3-C6C0-5216-A7F09A99396B}"/>
              </a:ext>
            </a:extLst>
          </p:cNvPr>
          <p:cNvCxnSpPr>
            <a:cxnSpLocks/>
          </p:cNvCxnSpPr>
          <p:nvPr/>
        </p:nvCxnSpPr>
        <p:spPr>
          <a:xfrm>
            <a:off x="8901143" y="1699630"/>
            <a:ext cx="763206" cy="0"/>
          </a:xfrm>
          <a:prstGeom prst="line">
            <a:avLst/>
          </a:prstGeom>
          <a:ln w="38100">
            <a:solidFill>
              <a:srgbClr val="FF0000"/>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BB17E700-DDFC-0F36-25A3-33F7556D69A3}"/>
              </a:ext>
            </a:extLst>
          </p:cNvPr>
          <p:cNvSpPr txBox="1"/>
          <p:nvPr/>
        </p:nvSpPr>
        <p:spPr>
          <a:xfrm>
            <a:off x="8349871" y="1115426"/>
            <a:ext cx="1965710"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1.5</a:t>
            </a:r>
            <a:r>
              <a:rPr kumimoji="0" lang="ja-JP" altLang="en-US"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a:t>
            </a:r>
            <a:r>
              <a:rPr kumimoji="0" lang="en-US"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2cm </a:t>
            </a:r>
            <a:endParaRPr kumimoji="0" lang="ja-JP" altLang="ja-JP" sz="24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Tree>
    <p:extLst>
      <p:ext uri="{BB962C8B-B14F-4D97-AF65-F5344CB8AC3E}">
        <p14:creationId xmlns:p14="http://schemas.microsoft.com/office/powerpoint/2010/main" val="530907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0D9C0-F93A-C646-8A6B-7A087201A1B5}"/>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C1D0A857-B4A9-377A-884F-7C4D3A1AF240}"/>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2" name="角丸四角形 19">
            <a:extLst>
              <a:ext uri="{FF2B5EF4-FFF2-40B4-BE49-F238E27FC236}">
                <a16:creationId xmlns:a16="http://schemas.microsoft.com/office/drawing/2014/main" id="{65EE3869-1C4B-001D-B742-772A14F39D7B}"/>
              </a:ext>
            </a:extLst>
          </p:cNvPr>
          <p:cNvSpPr/>
          <p:nvPr/>
        </p:nvSpPr>
        <p:spPr>
          <a:xfrm>
            <a:off x="7080657" y="1278845"/>
            <a:ext cx="5039150" cy="5482595"/>
          </a:xfrm>
          <a:prstGeom prst="roundRect">
            <a:avLst>
              <a:gd name="adj" fmla="val 7544"/>
            </a:avLst>
          </a:prstGeom>
          <a:solidFill>
            <a:schemeClr val="accent2">
              <a:lumMod val="20000"/>
              <a:lumOff val="80000"/>
            </a:schemeClr>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3" name="角丸四角形 3">
            <a:extLst>
              <a:ext uri="{FF2B5EF4-FFF2-40B4-BE49-F238E27FC236}">
                <a16:creationId xmlns:a16="http://schemas.microsoft.com/office/drawing/2014/main" id="{AAC192B3-7A0F-975A-A3BE-3C9D20B3473B}"/>
              </a:ext>
            </a:extLst>
          </p:cNvPr>
          <p:cNvSpPr/>
          <p:nvPr/>
        </p:nvSpPr>
        <p:spPr>
          <a:xfrm>
            <a:off x="38130" y="1278845"/>
            <a:ext cx="6873990" cy="5482595"/>
          </a:xfrm>
          <a:prstGeom prst="roundRect">
            <a:avLst>
              <a:gd name="adj" fmla="val 8062"/>
            </a:avLst>
          </a:prstGeom>
          <a:solidFill>
            <a:srgbClr val="FFFF99"/>
          </a:solidFill>
          <a:ln>
            <a:solidFill>
              <a:srgbClr val="FF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a:extLst>
              <a:ext uri="{FF2B5EF4-FFF2-40B4-BE49-F238E27FC236}">
                <a16:creationId xmlns:a16="http://schemas.microsoft.com/office/drawing/2014/main" id="{704E1293-63D5-91C7-471B-DF16540F9FE6}"/>
              </a:ext>
            </a:extLst>
          </p:cNvPr>
          <p:cNvSpPr/>
          <p:nvPr/>
        </p:nvSpPr>
        <p:spPr>
          <a:xfrm>
            <a:off x="934763" y="1439145"/>
            <a:ext cx="491780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ホルダー付き</a:t>
            </a: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デンタルフロス</a:t>
            </a:r>
            <a:endParaRPr kumimoji="0" lang="en-US"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（ホルダー付きタイプ）</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正方形/長方形 11">
            <a:extLst>
              <a:ext uri="{FF2B5EF4-FFF2-40B4-BE49-F238E27FC236}">
                <a16:creationId xmlns:a16="http://schemas.microsoft.com/office/drawing/2014/main" id="{BCB7F6D1-DE3D-58AC-0FDF-DEA8196AD7ED}"/>
              </a:ext>
            </a:extLst>
          </p:cNvPr>
          <p:cNvSpPr/>
          <p:nvPr/>
        </p:nvSpPr>
        <p:spPr>
          <a:xfrm>
            <a:off x="7511720" y="2485857"/>
            <a:ext cx="4439324" cy="1886286"/>
          </a:xfrm>
          <a:prstGeom prst="rect">
            <a:avLst/>
          </a:prstGeom>
        </p:spPr>
        <p:txBody>
          <a:bodyPr wrap="square">
            <a:spAutoFit/>
          </a:bodyPr>
          <a:lstStyle/>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使い慣れないと難しい</a:t>
            </a: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・使い捨てなので衛生的</a:t>
            </a:r>
          </a:p>
          <a:p>
            <a:pPr marL="0" marR="0" lvl="0" indent="0" algn="l" defTabSz="457200" rtl="0" eaLnBrk="1" fontAlgn="auto" latinLnBrk="0" hangingPunct="1">
              <a:lnSpc>
                <a:spcPts val="4800"/>
              </a:lnSpc>
              <a:spcBef>
                <a:spcPts val="0"/>
              </a:spcBef>
              <a:spcAft>
                <a:spcPts val="0"/>
              </a:spcAft>
              <a:buClrTx/>
              <a:buSzTx/>
              <a:buFontTx/>
              <a:buNone/>
              <a:tabLst/>
              <a:defRPr/>
            </a:pPr>
            <a:r>
              <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価格が安い</a:t>
            </a:r>
            <a:endParaRPr kumimoji="0" lang="en-US"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96312331-0672-C535-DE71-8ABA747254EA}"/>
              </a:ext>
            </a:extLst>
          </p:cNvPr>
          <p:cNvSpPr/>
          <p:nvPr/>
        </p:nvSpPr>
        <p:spPr>
          <a:xfrm>
            <a:off x="7952452" y="1439145"/>
            <a:ext cx="3464098"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デンタルフロス</a:t>
            </a:r>
            <a:endParaRPr kumimoji="0" lang="en-US"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ja-JP"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糸のみのタイプ</a:t>
            </a:r>
            <a:r>
              <a:rPr kumimoji="0" lang="ja-JP" altLang="en-US" sz="2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7" name="正方形/長方形 16">
            <a:extLst>
              <a:ext uri="{FF2B5EF4-FFF2-40B4-BE49-F238E27FC236}">
                <a16:creationId xmlns:a16="http://schemas.microsoft.com/office/drawing/2014/main" id="{AA0CAAA9-2ED6-EB48-D02F-197812C17AB9}"/>
              </a:ext>
            </a:extLst>
          </p:cNvPr>
          <p:cNvSpPr/>
          <p:nvPr/>
        </p:nvSpPr>
        <p:spPr>
          <a:xfrm>
            <a:off x="1117261" y="2457094"/>
            <a:ext cx="4542703" cy="52322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・初めてでも使いやすい</a:t>
            </a:r>
            <a:endParaRPr kumimoji="0" lang="ja-JP" altLang="ja-JP" sz="28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pSp>
        <p:nvGrpSpPr>
          <p:cNvPr id="22" name="グループ化 21">
            <a:extLst>
              <a:ext uri="{FF2B5EF4-FFF2-40B4-BE49-F238E27FC236}">
                <a16:creationId xmlns:a16="http://schemas.microsoft.com/office/drawing/2014/main" id="{2B57FA1B-2BBF-1031-8B01-9389EA2BB515}"/>
              </a:ext>
            </a:extLst>
          </p:cNvPr>
          <p:cNvGrpSpPr/>
          <p:nvPr/>
        </p:nvGrpSpPr>
        <p:grpSpPr>
          <a:xfrm>
            <a:off x="72193" y="3121149"/>
            <a:ext cx="6924196" cy="1963318"/>
            <a:chOff x="72193" y="3409113"/>
            <a:chExt cx="6924196" cy="1963318"/>
          </a:xfrm>
        </p:grpSpPr>
        <p:sp>
          <p:nvSpPr>
            <p:cNvPr id="14" name="正方形/長方形 13">
              <a:extLst>
                <a:ext uri="{FF2B5EF4-FFF2-40B4-BE49-F238E27FC236}">
                  <a16:creationId xmlns:a16="http://schemas.microsoft.com/office/drawing/2014/main" id="{02C07B3B-19EC-A19D-9941-E1A27B91B349}"/>
                </a:ext>
              </a:extLst>
            </p:cNvPr>
            <p:cNvSpPr/>
            <p:nvPr/>
          </p:nvSpPr>
          <p:spPr>
            <a:xfrm>
              <a:off x="266284" y="3409113"/>
              <a:ext cx="1234312"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Y</a:t>
              </a: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字型</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6" name="正方形/長方形 15">
              <a:extLst>
                <a:ext uri="{FF2B5EF4-FFF2-40B4-BE49-F238E27FC236}">
                  <a16:creationId xmlns:a16="http://schemas.microsoft.com/office/drawing/2014/main" id="{BA982C7C-CE38-DD72-2606-593AB8427A79}"/>
                </a:ext>
              </a:extLst>
            </p:cNvPr>
            <p:cNvSpPr/>
            <p:nvPr/>
          </p:nvSpPr>
          <p:spPr>
            <a:xfrm>
              <a:off x="3615036" y="3409113"/>
              <a:ext cx="1545873" cy="52322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F</a:t>
              </a:r>
              <a:r>
                <a:rPr kumimoji="0" lang="ja-JP" altLang="en-US"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字型</a:t>
              </a:r>
              <a:endParaRPr kumimoji="0" lang="ja-JP" altLang="ja-JP" sz="2800" b="1"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8" name="正方形/長方形 17">
              <a:extLst>
                <a:ext uri="{FF2B5EF4-FFF2-40B4-BE49-F238E27FC236}">
                  <a16:creationId xmlns:a16="http://schemas.microsoft.com/office/drawing/2014/main" id="{7DD77AD4-C41C-94A1-B602-DDC0AF5A3980}"/>
                </a:ext>
              </a:extLst>
            </p:cNvPr>
            <p:cNvSpPr/>
            <p:nvPr/>
          </p:nvSpPr>
          <p:spPr>
            <a:xfrm>
              <a:off x="3325429" y="3923765"/>
              <a:ext cx="3670960" cy="1448666"/>
            </a:xfrm>
            <a:prstGeom prst="rect">
              <a:avLst/>
            </a:prstGeom>
          </p:spPr>
          <p:txBody>
            <a:bodyPr wrap="square">
              <a:spAutoFit/>
            </a:bodyPr>
            <a:lstStyle/>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・奥歯</a:t>
              </a: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には、使いにくい</a:t>
              </a:r>
              <a:endParaRPr kumimoji="0"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・価格が安い</a:t>
              </a:r>
              <a:endParaRPr kumimoji="0"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・柄が細く持ちにくい</a:t>
              </a:r>
              <a:endPar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9" name="正方形/長方形 18">
              <a:extLst>
                <a:ext uri="{FF2B5EF4-FFF2-40B4-BE49-F238E27FC236}">
                  <a16:creationId xmlns:a16="http://schemas.microsoft.com/office/drawing/2014/main" id="{01C1B207-AEB2-9432-A800-608D92D9F791}"/>
                </a:ext>
              </a:extLst>
            </p:cNvPr>
            <p:cNvSpPr/>
            <p:nvPr/>
          </p:nvSpPr>
          <p:spPr>
            <a:xfrm>
              <a:off x="72193" y="3923765"/>
              <a:ext cx="3670960" cy="987001"/>
            </a:xfrm>
            <a:prstGeom prst="rect">
              <a:avLst/>
            </a:prstGeom>
          </p:spPr>
          <p:txBody>
            <a:bodyPr wrap="square">
              <a:spAutoFit/>
            </a:bodyPr>
            <a:lstStyle/>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・奥歯</a:t>
              </a: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に届きやすい</a:t>
              </a:r>
              <a:endParaRPr kumimoji="0" lang="en-US"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a:p>
              <a:pPr marL="0" marR="0" lvl="0" indent="0" algn="just" defTabSz="895350" rtl="0" eaLnBrk="1" fontAlgn="auto" latinLnBrk="0" hangingPunct="1">
                <a:lnSpc>
                  <a:spcPts val="3600"/>
                </a:lnSpc>
                <a:spcBef>
                  <a:spcPts val="0"/>
                </a:spcBef>
                <a:spcAft>
                  <a:spcPts val="0"/>
                </a:spcAft>
                <a:buClrTx/>
                <a:buSzTx/>
                <a:buFontTx/>
                <a:buNone/>
                <a:tabLst/>
                <a:defRPr/>
              </a:pPr>
              <a:r>
                <a:rPr kumimoji="0" lang="ja-JP" altLang="en-US"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・柄が太く持ちやすい</a:t>
              </a:r>
              <a:endParaRPr kumimoji="0" lang="ja-JP" altLang="ja-JP" sz="2400" b="0" i="0" u="none" strike="noStrike" kern="1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endParaRPr>
            </a:p>
          </p:txBody>
        </p:sp>
      </p:grpSp>
      <p:sp>
        <p:nvSpPr>
          <p:cNvPr id="21" name="テキスト ボックス 20">
            <a:extLst>
              <a:ext uri="{FF2B5EF4-FFF2-40B4-BE49-F238E27FC236}">
                <a16:creationId xmlns:a16="http://schemas.microsoft.com/office/drawing/2014/main" id="{F9391902-9BD3-41A8-CB25-E21590873C3F}"/>
              </a:ext>
            </a:extLst>
          </p:cNvPr>
          <p:cNvSpPr txBox="1"/>
          <p:nvPr/>
        </p:nvSpPr>
        <p:spPr>
          <a:xfrm>
            <a:off x="1690297" y="96560"/>
            <a:ext cx="8456161" cy="830997"/>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4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デンタルフロスの種類と特徴</a:t>
            </a:r>
          </a:p>
        </p:txBody>
      </p:sp>
      <p:pic>
        <p:nvPicPr>
          <p:cNvPr id="24" name="図 23" descr="屋外, 水, 大きい, ブルー が含まれている画像&#10;&#10;AI によって生成されたコンテンツは間違っている可能性があります。">
            <a:extLst>
              <a:ext uri="{FF2B5EF4-FFF2-40B4-BE49-F238E27FC236}">
                <a16:creationId xmlns:a16="http://schemas.microsoft.com/office/drawing/2014/main" id="{21F143B8-DAC3-757D-4222-3DE660EFE52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7944485" y="4508931"/>
            <a:ext cx="3472065" cy="2065885"/>
          </a:xfrm>
          <a:prstGeom prst="rect">
            <a:avLst/>
          </a:prstGeom>
        </p:spPr>
      </p:pic>
      <p:pic>
        <p:nvPicPr>
          <p:cNvPr id="29" name="図 28">
            <a:extLst>
              <a:ext uri="{FF2B5EF4-FFF2-40B4-BE49-F238E27FC236}">
                <a16:creationId xmlns:a16="http://schemas.microsoft.com/office/drawing/2014/main" id="{3C389CC6-60D5-1485-1CFE-EE8B407EDCBF}"/>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40956" y="5370464"/>
            <a:ext cx="3049237" cy="966947"/>
          </a:xfrm>
          <a:prstGeom prst="rect">
            <a:avLst/>
          </a:prstGeom>
        </p:spPr>
      </p:pic>
      <p:pic>
        <p:nvPicPr>
          <p:cNvPr id="30" name="図 29">
            <a:extLst>
              <a:ext uri="{FF2B5EF4-FFF2-40B4-BE49-F238E27FC236}">
                <a16:creationId xmlns:a16="http://schemas.microsoft.com/office/drawing/2014/main" id="{6AF266D0-B7CE-420C-CA14-2F0E60AD161D}"/>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493020" y="5371390"/>
            <a:ext cx="3244920" cy="940228"/>
          </a:xfrm>
          <a:prstGeom prst="rect">
            <a:avLst/>
          </a:prstGeom>
        </p:spPr>
      </p:pic>
    </p:spTree>
    <p:extLst>
      <p:ext uri="{BB962C8B-B14F-4D97-AF65-F5344CB8AC3E}">
        <p14:creationId xmlns:p14="http://schemas.microsoft.com/office/powerpoint/2010/main" val="397866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7E5083-3C37-6E23-0BE4-6AF1C15C308D}"/>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C4B1A41-222D-1CA1-8415-E1E9D04FBCEE}"/>
              </a:ext>
            </a:extLst>
          </p:cNvPr>
          <p:cNvSpPr/>
          <p:nvPr/>
        </p:nvSpPr>
        <p:spPr>
          <a:xfrm>
            <a:off x="0" y="6980"/>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7" name="テキスト ボックス 6">
            <a:extLst>
              <a:ext uri="{FF2B5EF4-FFF2-40B4-BE49-F238E27FC236}">
                <a16:creationId xmlns:a16="http://schemas.microsoft.com/office/drawing/2014/main" id="{FFF32AD3-7548-9668-242C-522EA622E8EA}"/>
              </a:ext>
            </a:extLst>
          </p:cNvPr>
          <p:cNvSpPr txBox="1"/>
          <p:nvPr/>
        </p:nvSpPr>
        <p:spPr>
          <a:xfrm>
            <a:off x="7690862" y="4238311"/>
            <a:ext cx="4442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右</a:t>
            </a: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側の歯に添わせて</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上下に動かす</a:t>
            </a:r>
          </a:p>
        </p:txBody>
      </p:sp>
      <p:sp>
        <p:nvSpPr>
          <p:cNvPr id="10" name="テキスト ボックス 9">
            <a:extLst>
              <a:ext uri="{FF2B5EF4-FFF2-40B4-BE49-F238E27FC236}">
                <a16:creationId xmlns:a16="http://schemas.microsoft.com/office/drawing/2014/main" id="{7E32AF99-C7A4-8DD7-1E87-1263C326DF9A}"/>
              </a:ext>
            </a:extLst>
          </p:cNvPr>
          <p:cNvSpPr txBox="1"/>
          <p:nvPr/>
        </p:nvSpPr>
        <p:spPr>
          <a:xfrm>
            <a:off x="1818962" y="107361"/>
            <a:ext cx="8763938" cy="923330"/>
          </a:xfrm>
          <a:prstGeom prst="rect">
            <a:avLst/>
          </a:prstGeom>
          <a:noFill/>
        </p:spPr>
        <p:txBody>
          <a:bodyPr wrap="none" rtlCol="0">
            <a:spAutoFit/>
          </a:bodyPr>
          <a:lstStyle/>
          <a:p>
            <a:pPr marL="26670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デンタルフロスの動かし方</a:t>
            </a:r>
            <a:endParaRPr kumimoji="0" lang="en-US" altLang="ja-JP" sz="5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テキスト ボックス 10">
            <a:extLst>
              <a:ext uri="{FF2B5EF4-FFF2-40B4-BE49-F238E27FC236}">
                <a16:creationId xmlns:a16="http://schemas.microsoft.com/office/drawing/2014/main" id="{3C51E1F3-F369-695B-7D75-97DD085F6367}"/>
              </a:ext>
            </a:extLst>
          </p:cNvPr>
          <p:cNvSpPr txBox="1"/>
          <p:nvPr/>
        </p:nvSpPr>
        <p:spPr>
          <a:xfrm rot="10800000" flipV="1">
            <a:off x="7547106" y="1302713"/>
            <a:ext cx="4729560"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ゆっくり前後に</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動かしながら入れる</a:t>
            </a:r>
          </a:p>
        </p:txBody>
      </p:sp>
      <p:sp>
        <p:nvSpPr>
          <p:cNvPr id="12" name="テキスト ボックス 11">
            <a:extLst>
              <a:ext uri="{FF2B5EF4-FFF2-40B4-BE49-F238E27FC236}">
                <a16:creationId xmlns:a16="http://schemas.microsoft.com/office/drawing/2014/main" id="{259F55D0-5FC0-625F-B71B-1CA0D353984F}"/>
              </a:ext>
            </a:extLst>
          </p:cNvPr>
          <p:cNvSpPr txBox="1"/>
          <p:nvPr/>
        </p:nvSpPr>
        <p:spPr>
          <a:xfrm>
            <a:off x="7690862" y="2770512"/>
            <a:ext cx="4442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左側の歯に添わせて</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上下に動かす</a:t>
            </a:r>
          </a:p>
        </p:txBody>
      </p:sp>
      <p:sp>
        <p:nvSpPr>
          <p:cNvPr id="39" name="右矢印 101">
            <a:extLst>
              <a:ext uri="{FF2B5EF4-FFF2-40B4-BE49-F238E27FC236}">
                <a16:creationId xmlns:a16="http://schemas.microsoft.com/office/drawing/2014/main" id="{F9BFC788-5F46-7D65-803D-9974FF3436BC}"/>
              </a:ext>
            </a:extLst>
          </p:cNvPr>
          <p:cNvSpPr/>
          <p:nvPr/>
        </p:nvSpPr>
        <p:spPr>
          <a:xfrm rot="5400000">
            <a:off x="9649139" y="2279971"/>
            <a:ext cx="525495" cy="59050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3" name="テキスト ボックス 42">
            <a:extLst>
              <a:ext uri="{FF2B5EF4-FFF2-40B4-BE49-F238E27FC236}">
                <a16:creationId xmlns:a16="http://schemas.microsoft.com/office/drawing/2014/main" id="{838C5035-3EFD-9114-55A9-6DBFDCA55C8E}"/>
              </a:ext>
            </a:extLst>
          </p:cNvPr>
          <p:cNvSpPr txBox="1"/>
          <p:nvPr/>
        </p:nvSpPr>
        <p:spPr>
          <a:xfrm>
            <a:off x="7690862" y="5706109"/>
            <a:ext cx="4442049" cy="107721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ゆっくり前後に</a:t>
            </a:r>
            <a:endParaRPr kumimoji="1" lang="en-US" altLang="ja-JP"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動かしながら出す</a:t>
            </a:r>
          </a:p>
        </p:txBody>
      </p:sp>
      <p:grpSp>
        <p:nvGrpSpPr>
          <p:cNvPr id="1035" name="グループ化 1034">
            <a:extLst>
              <a:ext uri="{FF2B5EF4-FFF2-40B4-BE49-F238E27FC236}">
                <a16:creationId xmlns:a16="http://schemas.microsoft.com/office/drawing/2014/main" id="{7CE5EAC2-26F6-9E54-7DEC-1614E560AA7B}"/>
              </a:ext>
            </a:extLst>
          </p:cNvPr>
          <p:cNvGrpSpPr/>
          <p:nvPr/>
        </p:nvGrpSpPr>
        <p:grpSpPr>
          <a:xfrm>
            <a:off x="183817" y="1523633"/>
            <a:ext cx="6853066" cy="3226168"/>
            <a:chOff x="183817" y="2065499"/>
            <a:chExt cx="6853066" cy="3408823"/>
          </a:xfrm>
        </p:grpSpPr>
        <p:sp>
          <p:nvSpPr>
            <p:cNvPr id="63" name="台形 62">
              <a:extLst>
                <a:ext uri="{FF2B5EF4-FFF2-40B4-BE49-F238E27FC236}">
                  <a16:creationId xmlns:a16="http://schemas.microsoft.com/office/drawing/2014/main" id="{1BEB0DB2-9464-646E-6156-0A7EB12EEF30}"/>
                </a:ext>
              </a:extLst>
            </p:cNvPr>
            <p:cNvSpPr/>
            <p:nvPr/>
          </p:nvSpPr>
          <p:spPr>
            <a:xfrm flipV="1">
              <a:off x="183817" y="2065499"/>
              <a:ext cx="6853066" cy="1781430"/>
            </a:xfrm>
            <a:prstGeom prst="trapezoid">
              <a:avLst/>
            </a:prstGeom>
            <a:gradFill>
              <a:gsLst>
                <a:gs pos="17000">
                  <a:srgbClr val="FF0000"/>
                </a:gs>
                <a:gs pos="0">
                  <a:srgbClr val="FF3300"/>
                </a:gs>
                <a:gs pos="100000">
                  <a:srgbClr val="FF6699"/>
                </a:gs>
              </a:gsLst>
              <a:lin ang="54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25" name="正方形/長方形 1024">
              <a:extLst>
                <a:ext uri="{FF2B5EF4-FFF2-40B4-BE49-F238E27FC236}">
                  <a16:creationId xmlns:a16="http://schemas.microsoft.com/office/drawing/2014/main" id="{B03F6369-20D2-49C7-0CF9-3B217DAC6650}"/>
                </a:ext>
              </a:extLst>
            </p:cNvPr>
            <p:cNvSpPr/>
            <p:nvPr/>
          </p:nvSpPr>
          <p:spPr>
            <a:xfrm>
              <a:off x="847447" y="3430337"/>
              <a:ext cx="4828806" cy="988708"/>
            </a:xfrm>
            <a:prstGeom prst="rect">
              <a:avLst/>
            </a:prstGeom>
            <a:gradFill>
              <a:gsLst>
                <a:gs pos="0">
                  <a:srgbClr val="FF0000"/>
                </a:gs>
                <a:gs pos="75000">
                  <a:srgbClr val="A80027"/>
                </a:gs>
                <a:gs pos="100000">
                  <a:srgbClr val="920031"/>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9" name="図 58" descr="図形 が含まれている画像&#10;&#10;AI によって生成されたコンテンツは間違っている可能性があります。">
              <a:extLst>
                <a:ext uri="{FF2B5EF4-FFF2-40B4-BE49-F238E27FC236}">
                  <a16:creationId xmlns:a16="http://schemas.microsoft.com/office/drawing/2014/main" id="{A093BBED-C630-C392-2AF6-E90FB3438FD7}"/>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4815219" y="2223197"/>
              <a:ext cx="1856250" cy="2962239"/>
            </a:xfrm>
            <a:prstGeom prst="rect">
              <a:avLst/>
            </a:prstGeom>
          </p:spPr>
        </p:pic>
        <p:pic>
          <p:nvPicPr>
            <p:cNvPr id="57" name="図 56" descr="図形&#10;&#10;AI によって生成されたコンテンツは間違っている可能性があります。">
              <a:extLst>
                <a:ext uri="{FF2B5EF4-FFF2-40B4-BE49-F238E27FC236}">
                  <a16:creationId xmlns:a16="http://schemas.microsoft.com/office/drawing/2014/main" id="{239761BC-3EC0-7AA8-532C-BD568682D6D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2671260" y="2156999"/>
              <a:ext cx="2311875" cy="3317323"/>
            </a:xfrm>
            <a:prstGeom prst="rect">
              <a:avLst/>
            </a:prstGeom>
          </p:spPr>
        </p:pic>
      </p:grpSp>
      <p:pic>
        <p:nvPicPr>
          <p:cNvPr id="1030" name="Picture 2" descr="デンタルフロスのイラスト（ホルダータイプ）">
            <a:extLst>
              <a:ext uri="{FF2B5EF4-FFF2-40B4-BE49-F238E27FC236}">
                <a16:creationId xmlns:a16="http://schemas.microsoft.com/office/drawing/2014/main" id="{167FD77A-7445-4984-0324-7D7AD43B48D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rot="16200000" flipH="1">
            <a:off x="2404437" y="3158986"/>
            <a:ext cx="3681473" cy="4350761"/>
          </a:xfrm>
          <a:prstGeom prst="rect">
            <a:avLst/>
          </a:prstGeom>
          <a:noFill/>
          <a:extLst>
            <a:ext uri="{909E8E84-426E-40DD-AFC4-6F175D3DCCD1}">
              <a14:hiddenFill xmlns:a14="http://schemas.microsoft.com/office/drawing/2010/main">
                <a:solidFill>
                  <a:srgbClr val="FFFFFF"/>
                </a:solidFill>
              </a14:hiddenFill>
            </a:ext>
          </a:extLst>
        </p:spPr>
      </p:pic>
      <p:sp>
        <p:nvSpPr>
          <p:cNvPr id="1032" name="右矢印 101">
            <a:extLst>
              <a:ext uri="{FF2B5EF4-FFF2-40B4-BE49-F238E27FC236}">
                <a16:creationId xmlns:a16="http://schemas.microsoft.com/office/drawing/2014/main" id="{ACDAB862-465A-AE85-2F5A-110CF27EC298}"/>
              </a:ext>
            </a:extLst>
          </p:cNvPr>
          <p:cNvSpPr/>
          <p:nvPr/>
        </p:nvSpPr>
        <p:spPr>
          <a:xfrm rot="5400000">
            <a:off x="9649139" y="5215569"/>
            <a:ext cx="525495" cy="59050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033" name="右矢印 101">
            <a:extLst>
              <a:ext uri="{FF2B5EF4-FFF2-40B4-BE49-F238E27FC236}">
                <a16:creationId xmlns:a16="http://schemas.microsoft.com/office/drawing/2014/main" id="{0C8E1BB5-B211-BECD-F6B9-7E2103AE5E9F}"/>
              </a:ext>
            </a:extLst>
          </p:cNvPr>
          <p:cNvSpPr/>
          <p:nvPr/>
        </p:nvSpPr>
        <p:spPr>
          <a:xfrm rot="5400000">
            <a:off x="9649139" y="3747770"/>
            <a:ext cx="525495" cy="590501"/>
          </a:xfrm>
          <a:prstGeom prst="rightArrow">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55" name="図 54" descr="図形, 円&#10;&#10;AI によって生成されたコンテンツは間違っている可能性があります。">
            <a:extLst>
              <a:ext uri="{FF2B5EF4-FFF2-40B4-BE49-F238E27FC236}">
                <a16:creationId xmlns:a16="http://schemas.microsoft.com/office/drawing/2014/main" id="{02B1A4E8-2862-C04F-3B51-5939F488FAC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548859" y="1681331"/>
            <a:ext cx="2311875" cy="3096533"/>
          </a:xfrm>
          <a:prstGeom prst="rect">
            <a:avLst/>
          </a:prstGeom>
        </p:spPr>
      </p:pic>
    </p:spTree>
    <p:extLst>
      <p:ext uri="{BB962C8B-B14F-4D97-AF65-F5344CB8AC3E}">
        <p14:creationId xmlns:p14="http://schemas.microsoft.com/office/powerpoint/2010/main" val="26880905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0" presetClass="path" presetSubtype="0" accel="8000" decel="8000" fill="hold" nodeType="afterEffect">
                                  <p:stCondLst>
                                    <p:cond delay="2000"/>
                                  </p:stCondLst>
                                  <p:childTnLst>
                                    <p:animMotion origin="layout" path="M -0.02214 0.03541 L -0.04206 0.05324 L -0.00847 -0.01482 L -0.04414 0.00671 L -0.01602 -0.05301 L -0.04571 -0.04283 L -0.00938 -0.08843 L -0.04532 -0.06852 L -0.02175 -0.10162 L -0.02175 -0.10139 L -0.02175 -0.10162 " pathEditMode="relative" rAng="0" ptsTypes="AAAAAAAAAAA">
                                      <p:cBhvr>
                                        <p:cTn id="10" dur="3000" fill="hold"/>
                                        <p:tgtEl>
                                          <p:spTgt spid="1030"/>
                                        </p:tgtEl>
                                        <p:attrNameLst>
                                          <p:attrName>ppt_x</p:attrName>
                                          <p:attrName>ppt_y</p:attrName>
                                        </p:attrNameLst>
                                      </p:cBhvr>
                                      <p:rCtr x="-495" y="-5972"/>
                                    </p:animMotion>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randombar(horizontal)">
                                      <p:cBhvr>
                                        <p:cTn id="18" dur="500"/>
                                        <p:tgtEl>
                                          <p:spTgt spid="39"/>
                                        </p:tgtEl>
                                      </p:cBhvr>
                                    </p:animEffect>
                                  </p:childTnLst>
                                </p:cTn>
                              </p:par>
                            </p:childTnLst>
                          </p:cTn>
                        </p:par>
                        <p:par>
                          <p:cTn id="19" fill="hold">
                            <p:stCondLst>
                              <p:cond delay="500"/>
                            </p:stCondLst>
                            <p:childTnLst>
                              <p:par>
                                <p:cTn id="20" presetID="0" presetClass="path" presetSubtype="0" accel="5000" decel="5000" fill="hold" nodeType="afterEffect">
                                  <p:stCondLst>
                                    <p:cond delay="2000"/>
                                  </p:stCondLst>
                                  <p:childTnLst>
                                    <p:animMotion origin="layout" path="M -0.01732 -0.04653 L -0.02969 -0.15394 L -0.01276 -0.03634 L -0.0211 -0.14653 L -0.00938 -0.03403 L -0.01771 -0.14283 L -0.02019 -0.03241 " pathEditMode="relative" rAng="0" ptsTypes="AAAAAAA">
                                      <p:cBhvr>
                                        <p:cTn id="21" dur="3000" fill="hold"/>
                                        <p:tgtEl>
                                          <p:spTgt spid="1030"/>
                                        </p:tgtEl>
                                        <p:attrNameLst>
                                          <p:attrName>ppt_x</p:attrName>
                                          <p:attrName>ppt_y</p:attrName>
                                        </p:attrNameLst>
                                      </p:cBhvr>
                                      <p:rCtr x="-221" y="-4676"/>
                                    </p:animMotion>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randombar(horizontal)">
                                      <p:cBhvr>
                                        <p:cTn id="26" dur="500"/>
                                        <p:tgtEl>
                                          <p:spTgt spid="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033"/>
                                        </p:tgtEl>
                                        <p:attrNameLst>
                                          <p:attrName>style.visibility</p:attrName>
                                        </p:attrNameLst>
                                      </p:cBhvr>
                                      <p:to>
                                        <p:strVal val="visible"/>
                                      </p:to>
                                    </p:set>
                                    <p:animEffect transition="in" filter="randombar(horizontal)">
                                      <p:cBhvr>
                                        <p:cTn id="29" dur="500"/>
                                        <p:tgtEl>
                                          <p:spTgt spid="1033"/>
                                        </p:tgtEl>
                                      </p:cBhvr>
                                    </p:animEffect>
                                  </p:childTnLst>
                                </p:cTn>
                              </p:par>
                            </p:childTnLst>
                          </p:cTn>
                        </p:par>
                        <p:par>
                          <p:cTn id="30" fill="hold">
                            <p:stCondLst>
                              <p:cond delay="500"/>
                            </p:stCondLst>
                            <p:childTnLst>
                              <p:par>
                                <p:cTn id="31" presetID="0" presetClass="path" presetSubtype="0" accel="4000" decel="4000" fill="hold" nodeType="afterEffect">
                                  <p:stCondLst>
                                    <p:cond delay="2000"/>
                                  </p:stCondLst>
                                  <p:childTnLst>
                                    <p:animMotion origin="layout" path="M -0.02018 -0.0324 L -0.0043 -0.15486 C -0.00729 -0.11967 -0.01016 -0.08426 -0.01315 -0.04861 L 0.00078 -0.15162 L -0.01068 -0.04815 L 0.00234 -0.13819 " pathEditMode="relative" rAng="480000" ptsTypes="AAAAAA">
                                      <p:cBhvr>
                                        <p:cTn id="32" dur="3000" fill="hold"/>
                                        <p:tgtEl>
                                          <p:spTgt spid="1030"/>
                                        </p:tgtEl>
                                        <p:attrNameLst>
                                          <p:attrName>ppt_x</p:attrName>
                                          <p:attrName>ppt_y</p:attrName>
                                        </p:attrNameLst>
                                      </p:cBhvr>
                                      <p:rCtr x="1185" y="-6042"/>
                                    </p:animMotion>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43"/>
                                        </p:tgtEl>
                                        <p:attrNameLst>
                                          <p:attrName>style.visibility</p:attrName>
                                        </p:attrNameLst>
                                      </p:cBhvr>
                                      <p:to>
                                        <p:strVal val="visible"/>
                                      </p:to>
                                    </p:set>
                                    <p:animEffect transition="in" filter="randombar(horizontal)">
                                      <p:cBhvr>
                                        <p:cTn id="37" dur="500"/>
                                        <p:tgtEl>
                                          <p:spTgt spid="4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32"/>
                                        </p:tgtEl>
                                        <p:attrNameLst>
                                          <p:attrName>style.visibility</p:attrName>
                                        </p:attrNameLst>
                                      </p:cBhvr>
                                      <p:to>
                                        <p:strVal val="visible"/>
                                      </p:to>
                                    </p:set>
                                    <p:animEffect transition="in" filter="randombar(horizontal)">
                                      <p:cBhvr>
                                        <p:cTn id="40" dur="500"/>
                                        <p:tgtEl>
                                          <p:spTgt spid="1032"/>
                                        </p:tgtEl>
                                      </p:cBhvr>
                                    </p:animEffect>
                                  </p:childTnLst>
                                </p:cTn>
                              </p:par>
                            </p:childTnLst>
                          </p:cTn>
                        </p:par>
                        <p:par>
                          <p:cTn id="41" fill="hold">
                            <p:stCondLst>
                              <p:cond delay="500"/>
                            </p:stCondLst>
                            <p:childTnLst>
                              <p:par>
                                <p:cTn id="42" presetID="0" presetClass="path" presetSubtype="0" accel="5000" decel="5000" fill="hold" nodeType="afterEffect">
                                  <p:stCondLst>
                                    <p:cond delay="2000"/>
                                  </p:stCondLst>
                                  <p:childTnLst>
                                    <p:animMotion origin="layout" path="M -0.00611 -0.14283 L -0.04401 -0.08148 L -0.00364 -0.08889 L -0.03203 -0.03773 L 0.01094 -0.03843 L -0.02486 0.00509 L 0.01264 0.00139 L -0.03736 0.08449 " pathEditMode="relative" rAng="0" ptsTypes="AAAAAAAA">
                                      <p:cBhvr>
                                        <p:cTn id="43" dur="3000" fill="hold"/>
                                        <p:tgtEl>
                                          <p:spTgt spid="1030"/>
                                        </p:tgtEl>
                                        <p:attrNameLst>
                                          <p:attrName>ppt_x</p:attrName>
                                          <p:attrName>ppt_y</p:attrName>
                                        </p:attrNameLst>
                                      </p:cBhvr>
                                      <p:rCtr x="-964" y="1136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P spid="39" grpId="0" animBg="1"/>
      <p:bldP spid="43" grpId="0"/>
      <p:bldP spid="1032" grpId="0" animBg="1"/>
      <p:bldP spid="10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CCFF"/>
        </a:solidFill>
        <a:effectLst/>
      </p:bgPr>
    </p:bg>
    <p:spTree>
      <p:nvGrpSpPr>
        <p:cNvPr id="1" name=""/>
        <p:cNvGrpSpPr/>
        <p:nvPr/>
      </p:nvGrpSpPr>
      <p:grpSpPr>
        <a:xfrm>
          <a:off x="0" y="0"/>
          <a:ext cx="0" cy="0"/>
          <a:chOff x="0" y="0"/>
          <a:chExt cx="0" cy="0"/>
        </a:xfrm>
      </p:grpSpPr>
      <p:sp>
        <p:nvSpPr>
          <p:cNvPr id="5" name="Rectangle 2"/>
          <p:cNvSpPr>
            <a:spLocks noChangeArrowheads="1"/>
          </p:cNvSpPr>
          <p:nvPr/>
        </p:nvSpPr>
        <p:spPr bwMode="auto">
          <a:xfrm>
            <a:off x="0" y="43871"/>
            <a:ext cx="184731" cy="369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defTabSz="914423"/>
            <a:endParaRPr kumimoji="1" lang="ja-JP" altLang="en-US" sz="1801" dirty="0">
              <a:solidFill>
                <a:srgbClr val="FF0000"/>
              </a:solidFill>
              <a:latin typeface="Calibri" panose="020F0502020204030204"/>
              <a:ea typeface="ＭＳ Ｐゴシック" panose="020B0600070205080204" pitchFamily="50" charset="-128"/>
            </a:endParaRPr>
          </a:p>
        </p:txBody>
      </p:sp>
      <p:sp>
        <p:nvSpPr>
          <p:cNvPr id="4" name="Rectangle 3">
            <a:extLst>
              <a:ext uri="{FF2B5EF4-FFF2-40B4-BE49-F238E27FC236}">
                <a16:creationId xmlns:a16="http://schemas.microsoft.com/office/drawing/2014/main" id="{5E43D77B-9E7F-9409-0BCB-16E2DA4329AE}"/>
              </a:ext>
            </a:extLst>
          </p:cNvPr>
          <p:cNvSpPr>
            <a:spLocks noChangeArrowheads="1"/>
          </p:cNvSpPr>
          <p:nvPr/>
        </p:nvSpPr>
        <p:spPr bwMode="auto">
          <a:xfrm>
            <a:off x="3233678" y="3528082"/>
            <a:ext cx="5724645" cy="1217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1" rIns="91440" bIns="45721" numCol="1" anchor="ctr" anchorCtr="0" compatLnSpc="1">
            <a:prstTxWarp prst="textNoShape">
              <a:avLst/>
            </a:prstTxWarp>
            <a:spAutoFit/>
          </a:bodyPr>
          <a:lstStyle/>
          <a:p>
            <a:pPr algn="ctr" defTabSz="914423" eaLnBrk="0" fontAlgn="base" hangingPunct="0">
              <a:lnSpc>
                <a:spcPts val="9000"/>
              </a:lnSpc>
              <a:spcBef>
                <a:spcPct val="0"/>
              </a:spcBef>
              <a:spcAft>
                <a:spcPct val="0"/>
              </a:spcAft>
            </a:pPr>
            <a:r>
              <a:rPr lang="ja-JP" altLang="en-US" sz="7200" b="1" dirty="0">
                <a:latin typeface="+mn-ea"/>
                <a:cs typeface="Times New Roman" panose="02020603050405020304" pitchFamily="18" charset="0"/>
              </a:rPr>
              <a:t>歯と口のけが</a:t>
            </a:r>
            <a:endParaRPr lang="ja-JP" altLang="ja-JP" sz="7200" dirty="0">
              <a:latin typeface="+mn-ea"/>
            </a:endParaRPr>
          </a:p>
        </p:txBody>
      </p:sp>
      <p:sp>
        <p:nvSpPr>
          <p:cNvPr id="7" name="テキスト ボックス 6">
            <a:extLst>
              <a:ext uri="{FF2B5EF4-FFF2-40B4-BE49-F238E27FC236}">
                <a16:creationId xmlns:a16="http://schemas.microsoft.com/office/drawing/2014/main" id="{88ACC37E-F08B-DF1F-FCD3-54012560265E}"/>
              </a:ext>
            </a:extLst>
          </p:cNvPr>
          <p:cNvSpPr txBox="1"/>
          <p:nvPr/>
        </p:nvSpPr>
        <p:spPr>
          <a:xfrm>
            <a:off x="2982468" y="1192969"/>
            <a:ext cx="6227064" cy="923330"/>
          </a:xfrm>
          <a:prstGeom prst="rect">
            <a:avLst/>
          </a:prstGeom>
          <a:noFill/>
        </p:spPr>
        <p:txBody>
          <a:bodyPr wrap="square" rtlCol="0">
            <a:spAutoFit/>
          </a:bodyPr>
          <a:lstStyle/>
          <a:p>
            <a:pPr algn="dist" defTabSz="914423"/>
            <a:r>
              <a:rPr kumimoji="1" lang="ja-JP" altLang="en-US" sz="5400" b="1" dirty="0">
                <a:latin typeface="BIZ UDPゴシック" panose="020B0400000000000000" pitchFamily="50" charset="-128"/>
                <a:ea typeface="BIZ UDPゴシック" panose="020B0400000000000000" pitchFamily="50" charset="-128"/>
              </a:rPr>
              <a:t>歯みがき巡回指導</a:t>
            </a:r>
            <a:endParaRPr kumimoji="1" lang="en-US" altLang="ja-JP" sz="5400" b="1"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692353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D1467-1466-8668-B6D4-2F61572B4B56}"/>
            </a:ext>
          </a:extLst>
        </p:cNvPr>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A05A393-7D61-CF8A-0B57-3C1C32F2F7BC}"/>
              </a:ext>
            </a:extLst>
          </p:cNvPr>
          <p:cNvSpPr txBox="1"/>
          <p:nvPr/>
        </p:nvSpPr>
        <p:spPr>
          <a:xfrm>
            <a:off x="115414" y="97583"/>
            <a:ext cx="11961171" cy="1610184"/>
          </a:xfrm>
          <a:prstGeom prst="rect">
            <a:avLst/>
          </a:prstGeom>
          <a:noFill/>
        </p:spPr>
        <p:txBody>
          <a:bodyPr wrap="square" rtlCol="0">
            <a:spAutoFit/>
          </a:bodyPr>
          <a:lstStyle/>
          <a:p>
            <a:pPr marL="0" marR="0" lvl="0" indent="0" algn="ctr" defTabSz="457200" rtl="0" eaLnBrk="1" fontAlgn="auto" latinLnBrk="0" hangingPunct="1">
              <a:lnSpc>
                <a:spcPts val="50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授業終了後はその都度</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7500"/>
              </a:lnSpc>
              <a:spcBef>
                <a:spcPts val="0"/>
              </a:spcBef>
              <a:spcAft>
                <a:spcPts val="0"/>
              </a:spcAft>
              <a:buClrTx/>
              <a:buSzTx/>
              <a:buFontTx/>
              <a:buNone/>
              <a:tabLst/>
              <a:defRPr/>
            </a:pPr>
            <a:r>
              <a:rPr kumimoji="1" lang="ja-JP" altLang="en-US"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rPr>
              <a:t>パソコンからデータを削除してください。</a:t>
            </a:r>
            <a:endParaRPr kumimoji="1" lang="en-US" altLang="ja-JP" sz="4400" b="1" i="0" u="none" strike="noStrike" kern="1200" cap="none" spc="0" normalizeH="0" baseline="0" noProof="0" dirty="0">
              <a:ln>
                <a:noFill/>
              </a:ln>
              <a:solidFill>
                <a:srgbClr val="FF0000"/>
              </a:solidFill>
              <a:effectLst/>
              <a:uLnTx/>
              <a:uFillTx/>
              <a:latin typeface="Calibri" panose="020F0502020204030204"/>
              <a:ea typeface="游ゴシック" panose="020B0400000000000000" pitchFamily="50" charset="-128"/>
              <a:cs typeface="+mn-cs"/>
            </a:endParaRPr>
          </a:p>
        </p:txBody>
      </p:sp>
      <p:pic>
        <p:nvPicPr>
          <p:cNvPr id="8" name="図 7">
            <a:extLst>
              <a:ext uri="{FF2B5EF4-FFF2-40B4-BE49-F238E27FC236}">
                <a16:creationId xmlns:a16="http://schemas.microsoft.com/office/drawing/2014/main" id="{EF469B4F-21EB-F5D9-EEB7-5BF715342C6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726164" y="4025892"/>
            <a:ext cx="3165871" cy="2782229"/>
          </a:xfrm>
          <a:prstGeom prst="rect">
            <a:avLst/>
          </a:prstGeom>
        </p:spPr>
      </p:pic>
      <p:sp>
        <p:nvSpPr>
          <p:cNvPr id="9" name="テキスト ボックス 8">
            <a:extLst>
              <a:ext uri="{FF2B5EF4-FFF2-40B4-BE49-F238E27FC236}">
                <a16:creationId xmlns:a16="http://schemas.microsoft.com/office/drawing/2014/main" id="{83C2C753-B9DB-C1AB-F9F6-E444DD20CCD3}"/>
              </a:ext>
            </a:extLst>
          </p:cNvPr>
          <p:cNvSpPr txBox="1"/>
          <p:nvPr/>
        </p:nvSpPr>
        <p:spPr>
          <a:xfrm>
            <a:off x="603387" y="1793768"/>
            <a:ext cx="11607400" cy="1969578"/>
          </a:xfrm>
          <a:prstGeom prst="rect">
            <a:avLst/>
          </a:prstGeom>
          <a:noFill/>
        </p:spPr>
        <p:txBody>
          <a:bodyPr wrap="square" rtlCol="0">
            <a:spAutoFit/>
          </a:bodyPr>
          <a:lstStyle/>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“ダウンロード”フォルダを開く</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教材のファイルをごみ箱に入れる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742950" marR="0" lvl="0" indent="-742950" algn="l" defTabSz="457200" rtl="0" eaLnBrk="1" fontAlgn="auto" latinLnBrk="0" hangingPunct="1">
              <a:lnSpc>
                <a:spcPts val="5000"/>
              </a:lnSpc>
              <a:spcBef>
                <a:spcPts val="0"/>
              </a:spcBef>
              <a:spcAft>
                <a:spcPts val="0"/>
              </a:spcAft>
              <a:buClrTx/>
              <a:buSzTx/>
              <a:buFontTx/>
              <a:buAutoNum type="arabicPeriod"/>
              <a:tabLst/>
              <a:defRPr/>
            </a:pP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ごみ箱のアイコンを右クリックして、ごみ箱を空にする</a:t>
            </a:r>
            <a:endPar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sp>
        <p:nvSpPr>
          <p:cNvPr id="10" name="テキスト ボックス 9">
            <a:extLst>
              <a:ext uri="{FF2B5EF4-FFF2-40B4-BE49-F238E27FC236}">
                <a16:creationId xmlns:a16="http://schemas.microsoft.com/office/drawing/2014/main" id="{057858FC-6D9F-1085-2DC7-4326B0673174}"/>
              </a:ext>
            </a:extLst>
          </p:cNvPr>
          <p:cNvSpPr txBox="1"/>
          <p:nvPr/>
        </p:nvSpPr>
        <p:spPr>
          <a:xfrm>
            <a:off x="195330" y="3690159"/>
            <a:ext cx="9380931" cy="75469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1.                                       2.</a:t>
            </a:r>
            <a:r>
              <a:rPr kumimoji="1" lang="ja-JP" altLang="en-US"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　　　　　　　　　</a:t>
            </a:r>
            <a:r>
              <a:rPr kumimoji="1" lang="en-US" altLang="ja-JP" sz="32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3.</a:t>
            </a:r>
          </a:p>
        </p:txBody>
      </p:sp>
      <p:pic>
        <p:nvPicPr>
          <p:cNvPr id="7" name="図 6">
            <a:extLst>
              <a:ext uri="{FF2B5EF4-FFF2-40B4-BE49-F238E27FC236}">
                <a16:creationId xmlns:a16="http://schemas.microsoft.com/office/drawing/2014/main" id="{E4E8C053-4E70-2DEA-605B-3EEE4219C0AF}"/>
              </a:ext>
            </a:extLst>
          </p:cNvPr>
          <p:cNvPicPr>
            <a:picLocks noChangeAspect="1"/>
          </p:cNvPicPr>
          <p:nvPr/>
        </p:nvPicPr>
        <p:blipFill rotWithShape="1">
          <a:blip r:embed="rId4"/>
          <a:srcRect r="26695" b="14878"/>
          <a:stretch/>
        </p:blipFill>
        <p:spPr>
          <a:xfrm>
            <a:off x="858717" y="4047891"/>
            <a:ext cx="2905969" cy="2782229"/>
          </a:xfrm>
          <a:prstGeom prst="rect">
            <a:avLst/>
          </a:prstGeom>
        </p:spPr>
      </p:pic>
      <p:sp>
        <p:nvSpPr>
          <p:cNvPr id="11" name="矢印: 下 10">
            <a:extLst>
              <a:ext uri="{FF2B5EF4-FFF2-40B4-BE49-F238E27FC236}">
                <a16:creationId xmlns:a16="http://schemas.microsoft.com/office/drawing/2014/main" id="{200CDFFC-4543-D1EF-7AEF-479C398D7F5C}"/>
              </a:ext>
            </a:extLst>
          </p:cNvPr>
          <p:cNvSpPr/>
          <p:nvPr/>
        </p:nvSpPr>
        <p:spPr>
          <a:xfrm rot="18900000">
            <a:off x="535950" y="5863177"/>
            <a:ext cx="488041" cy="745370"/>
          </a:xfrm>
          <a:prstGeom prst="downArrow">
            <a:avLst>
              <a:gd name="adj1" fmla="val 27912"/>
              <a:gd name="adj2"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3" name="図 12">
            <a:extLst>
              <a:ext uri="{FF2B5EF4-FFF2-40B4-BE49-F238E27FC236}">
                <a16:creationId xmlns:a16="http://schemas.microsoft.com/office/drawing/2014/main" id="{9A667027-9782-111D-8414-448B5D3F78D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61676" y="4014434"/>
            <a:ext cx="2810004" cy="2810109"/>
          </a:xfrm>
          <a:prstGeom prst="rect">
            <a:avLst/>
          </a:prstGeom>
        </p:spPr>
      </p:pic>
      <p:sp>
        <p:nvSpPr>
          <p:cNvPr id="16" name="矢印: 左カーブ 15">
            <a:extLst>
              <a:ext uri="{FF2B5EF4-FFF2-40B4-BE49-F238E27FC236}">
                <a16:creationId xmlns:a16="http://schemas.microsoft.com/office/drawing/2014/main" id="{663277B6-3DF5-49A2-0353-39ABDAAA2C87}"/>
              </a:ext>
            </a:extLst>
          </p:cNvPr>
          <p:cNvSpPr/>
          <p:nvPr/>
        </p:nvSpPr>
        <p:spPr>
          <a:xfrm rot="8100000">
            <a:off x="5330068" y="4762741"/>
            <a:ext cx="760708" cy="1477287"/>
          </a:xfrm>
          <a:prstGeom prst="curvedLeftArrow">
            <a:avLst>
              <a:gd name="adj1" fmla="val 21393"/>
              <a:gd name="adj2" fmla="val 70468"/>
              <a:gd name="adj3" fmla="val 38018"/>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626143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抽象, 挿絵 が含まれている画像&#10;&#10;AI によって生成されたコンテンツは間違っている可能性があります。">
            <a:extLst>
              <a:ext uri="{FF2B5EF4-FFF2-40B4-BE49-F238E27FC236}">
                <a16:creationId xmlns:a16="http://schemas.microsoft.com/office/drawing/2014/main" id="{4496C121-7F40-1B86-AB95-CB87D25872D3}"/>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6622139" y="2711450"/>
            <a:ext cx="3489768" cy="4651374"/>
          </a:xfrm>
          <a:prstGeom prst="rect">
            <a:avLst/>
          </a:prstGeom>
        </p:spPr>
      </p:pic>
      <p:pic>
        <p:nvPicPr>
          <p:cNvPr id="10" name="図 9" descr="人形, おもちゃ, 挿絵 が含まれている画像&#10;&#10;AI によって生成されたコンテンツは間違っている可能性があります。">
            <a:extLst>
              <a:ext uri="{FF2B5EF4-FFF2-40B4-BE49-F238E27FC236}">
                <a16:creationId xmlns:a16="http://schemas.microsoft.com/office/drawing/2014/main" id="{CDD4B500-4F73-3610-433A-E28EC077FDD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48288" y="2959099"/>
            <a:ext cx="2930699" cy="4160011"/>
          </a:xfrm>
          <a:prstGeom prst="rect">
            <a:avLst/>
          </a:prstGeom>
        </p:spPr>
      </p:pic>
      <p:sp>
        <p:nvSpPr>
          <p:cNvPr id="6" name="正方形/長方形 5">
            <a:extLst>
              <a:ext uri="{FF2B5EF4-FFF2-40B4-BE49-F238E27FC236}">
                <a16:creationId xmlns:a16="http://schemas.microsoft.com/office/drawing/2014/main" id="{B40D657A-324A-9AF3-B531-AC4B58F2B221}"/>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9BD83018-1603-F0B1-C11D-1A5E036FF5B1}"/>
              </a:ext>
            </a:extLst>
          </p:cNvPr>
          <p:cNvSpPr txBox="1"/>
          <p:nvPr/>
        </p:nvSpPr>
        <p:spPr>
          <a:xfrm>
            <a:off x="3926175" y="105370"/>
            <a:ext cx="4339650" cy="923330"/>
          </a:xfrm>
          <a:prstGeom prst="rect">
            <a:avLst/>
          </a:prstGeom>
          <a:noFill/>
        </p:spPr>
        <p:txBody>
          <a:bodyPr wrap="none" rtlCol="0">
            <a:spAutoFit/>
          </a:bodyPr>
          <a:lstStyle/>
          <a:p>
            <a:r>
              <a:rPr kumimoji="1" lang="ja-JP" altLang="en-US" sz="5400" b="1" dirty="0">
                <a:latin typeface="+mn-ea"/>
              </a:rPr>
              <a:t>歯と口のけが</a:t>
            </a:r>
          </a:p>
        </p:txBody>
      </p:sp>
      <p:sp>
        <p:nvSpPr>
          <p:cNvPr id="2" name="テキスト ボックス 1">
            <a:extLst>
              <a:ext uri="{FF2B5EF4-FFF2-40B4-BE49-F238E27FC236}">
                <a16:creationId xmlns:a16="http://schemas.microsoft.com/office/drawing/2014/main" id="{0ED21831-DADE-F5B4-23D3-7C4B84B5DD6E}"/>
              </a:ext>
            </a:extLst>
          </p:cNvPr>
          <p:cNvSpPr txBox="1"/>
          <p:nvPr/>
        </p:nvSpPr>
        <p:spPr>
          <a:xfrm>
            <a:off x="502429" y="1275649"/>
            <a:ext cx="11187142" cy="1938992"/>
          </a:xfrm>
          <a:prstGeom prst="rect">
            <a:avLst/>
          </a:prstGeom>
          <a:noFill/>
        </p:spPr>
        <p:txBody>
          <a:bodyPr wrap="square" rtlCol="0">
            <a:spAutoFit/>
          </a:bodyPr>
          <a:lstStyle/>
          <a:p>
            <a:r>
              <a:rPr kumimoji="1" lang="ja-JP" altLang="en-US" sz="4000" dirty="0"/>
              <a:t>体育の時間、休憩時間、部活動中などに友達とぶつかったり器具や用具に衝突してけがをすることがあります。</a:t>
            </a:r>
          </a:p>
        </p:txBody>
      </p:sp>
    </p:spTree>
    <p:extLst>
      <p:ext uri="{BB962C8B-B14F-4D97-AF65-F5344CB8AC3E}">
        <p14:creationId xmlns:p14="http://schemas.microsoft.com/office/powerpoint/2010/main" val="2008385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FE327D-0CF8-5455-D9CC-1CD46BD95DAC}"/>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8311ABC-AEED-9D92-E223-1449F574861B}"/>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41EF48E7-F695-1081-A213-7B84AAE75461}"/>
              </a:ext>
            </a:extLst>
          </p:cNvPr>
          <p:cNvSpPr txBox="1"/>
          <p:nvPr/>
        </p:nvSpPr>
        <p:spPr>
          <a:xfrm>
            <a:off x="808262" y="105370"/>
            <a:ext cx="10572125" cy="923330"/>
          </a:xfrm>
          <a:prstGeom prst="rect">
            <a:avLst/>
          </a:prstGeom>
          <a:noFill/>
        </p:spPr>
        <p:txBody>
          <a:bodyPr wrap="none" rtlCol="0">
            <a:spAutoFit/>
          </a:bodyPr>
          <a:lstStyle/>
          <a:p>
            <a:r>
              <a:rPr kumimoji="1" lang="ja-JP" altLang="en-US" sz="5400" b="1" dirty="0">
                <a:latin typeface="+mn-ea"/>
              </a:rPr>
              <a:t>中学生の歯と口のけがの原因は？</a:t>
            </a:r>
          </a:p>
        </p:txBody>
      </p:sp>
      <p:grpSp>
        <p:nvGrpSpPr>
          <p:cNvPr id="3" name="グループ化 2">
            <a:extLst>
              <a:ext uri="{FF2B5EF4-FFF2-40B4-BE49-F238E27FC236}">
                <a16:creationId xmlns:a16="http://schemas.microsoft.com/office/drawing/2014/main" id="{3917A6FA-921B-3F6E-025D-4137015BD98C}"/>
              </a:ext>
            </a:extLst>
          </p:cNvPr>
          <p:cNvGrpSpPr/>
          <p:nvPr/>
        </p:nvGrpSpPr>
        <p:grpSpPr>
          <a:xfrm>
            <a:off x="-268015" y="1193175"/>
            <a:ext cx="12689403" cy="4751080"/>
            <a:chOff x="-268015" y="1002808"/>
            <a:chExt cx="12689403" cy="4751080"/>
          </a:xfrm>
        </p:grpSpPr>
        <p:graphicFrame>
          <p:nvGraphicFramePr>
            <p:cNvPr id="8" name="グラフ 7">
              <a:extLst>
                <a:ext uri="{FF2B5EF4-FFF2-40B4-BE49-F238E27FC236}">
                  <a16:creationId xmlns:a16="http://schemas.microsoft.com/office/drawing/2014/main" id="{66A56983-51E8-2255-0E6A-8EBC09DCEB16}"/>
                </a:ext>
              </a:extLst>
            </p:cNvPr>
            <p:cNvGraphicFramePr/>
            <p:nvPr>
              <p:extLst>
                <p:ext uri="{D42A27DB-BD31-4B8C-83A1-F6EECF244321}">
                  <p14:modId xmlns:p14="http://schemas.microsoft.com/office/powerpoint/2010/main" val="4050730179"/>
                </p:ext>
              </p:extLst>
            </p:nvPr>
          </p:nvGraphicFramePr>
          <p:xfrm>
            <a:off x="-268015" y="1028159"/>
            <a:ext cx="4377622" cy="472572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a:extLst>
                <a:ext uri="{FF2B5EF4-FFF2-40B4-BE49-F238E27FC236}">
                  <a16:creationId xmlns:a16="http://schemas.microsoft.com/office/drawing/2014/main" id="{4BED00A2-A77A-EBC7-8AC0-A53F4A6D7107}"/>
                </a:ext>
              </a:extLst>
            </p:cNvPr>
            <p:cNvGraphicFramePr/>
            <p:nvPr>
              <p:extLst>
                <p:ext uri="{D42A27DB-BD31-4B8C-83A1-F6EECF244321}">
                  <p14:modId xmlns:p14="http://schemas.microsoft.com/office/powerpoint/2010/main" val="1641132729"/>
                </p:ext>
              </p:extLst>
            </p:nvPr>
          </p:nvGraphicFramePr>
          <p:xfrm>
            <a:off x="3778599" y="1015484"/>
            <a:ext cx="4377622" cy="472572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グラフ 12">
              <a:extLst>
                <a:ext uri="{FF2B5EF4-FFF2-40B4-BE49-F238E27FC236}">
                  <a16:creationId xmlns:a16="http://schemas.microsoft.com/office/drawing/2014/main" id="{34A3DF84-F946-5232-91B3-7E2E57B038C9}"/>
                </a:ext>
              </a:extLst>
            </p:cNvPr>
            <p:cNvGraphicFramePr/>
            <p:nvPr>
              <p:extLst>
                <p:ext uri="{D42A27DB-BD31-4B8C-83A1-F6EECF244321}">
                  <p14:modId xmlns:p14="http://schemas.microsoft.com/office/powerpoint/2010/main" val="1359555195"/>
                </p:ext>
              </p:extLst>
            </p:nvPr>
          </p:nvGraphicFramePr>
          <p:xfrm>
            <a:off x="8043766" y="1002808"/>
            <a:ext cx="4377622" cy="4725729"/>
          </p:xfrm>
          <a:graphic>
            <a:graphicData uri="http://schemas.openxmlformats.org/drawingml/2006/chart">
              <c:chart xmlns:c="http://schemas.openxmlformats.org/drawingml/2006/chart" xmlns:r="http://schemas.openxmlformats.org/officeDocument/2006/relationships" r:id="rId4"/>
            </a:graphicData>
          </a:graphic>
        </p:graphicFrame>
      </p:grpSp>
      <p:sp>
        <p:nvSpPr>
          <p:cNvPr id="4" name="テキスト ボックス 3">
            <a:extLst>
              <a:ext uri="{FF2B5EF4-FFF2-40B4-BE49-F238E27FC236}">
                <a16:creationId xmlns:a16="http://schemas.microsoft.com/office/drawing/2014/main" id="{0B44B6E7-7FDE-7102-A7B1-0ECA3F4619DB}"/>
              </a:ext>
            </a:extLst>
          </p:cNvPr>
          <p:cNvSpPr txBox="1"/>
          <p:nvPr/>
        </p:nvSpPr>
        <p:spPr>
          <a:xfrm>
            <a:off x="1622323" y="1134071"/>
            <a:ext cx="595035" cy="584775"/>
          </a:xfrm>
          <a:prstGeom prst="rect">
            <a:avLst/>
          </a:prstGeom>
          <a:noFill/>
        </p:spPr>
        <p:txBody>
          <a:bodyPr wrap="none" rtlCol="0">
            <a:spAutoFit/>
          </a:bodyPr>
          <a:lstStyle/>
          <a:p>
            <a:r>
              <a:rPr kumimoji="1" lang="ja-JP" altLang="en-US" sz="3200" b="1" dirty="0"/>
              <a:t>男</a:t>
            </a:r>
          </a:p>
        </p:txBody>
      </p:sp>
      <p:sp>
        <p:nvSpPr>
          <p:cNvPr id="5" name="テキスト ボックス 4">
            <a:extLst>
              <a:ext uri="{FF2B5EF4-FFF2-40B4-BE49-F238E27FC236}">
                <a16:creationId xmlns:a16="http://schemas.microsoft.com/office/drawing/2014/main" id="{AD7358DA-CAEB-CF2C-657F-674D156FF66E}"/>
              </a:ext>
            </a:extLst>
          </p:cNvPr>
          <p:cNvSpPr txBox="1"/>
          <p:nvPr/>
        </p:nvSpPr>
        <p:spPr>
          <a:xfrm>
            <a:off x="5613665" y="1171394"/>
            <a:ext cx="595035" cy="584775"/>
          </a:xfrm>
          <a:prstGeom prst="rect">
            <a:avLst/>
          </a:prstGeom>
          <a:noFill/>
        </p:spPr>
        <p:txBody>
          <a:bodyPr wrap="none" rtlCol="0">
            <a:spAutoFit/>
          </a:bodyPr>
          <a:lstStyle/>
          <a:p>
            <a:r>
              <a:rPr kumimoji="1" lang="ja-JP" altLang="en-US" sz="3200" b="1" dirty="0"/>
              <a:t>女</a:t>
            </a:r>
          </a:p>
        </p:txBody>
      </p:sp>
      <p:sp>
        <p:nvSpPr>
          <p:cNvPr id="9" name="テキスト ボックス 8">
            <a:extLst>
              <a:ext uri="{FF2B5EF4-FFF2-40B4-BE49-F238E27FC236}">
                <a16:creationId xmlns:a16="http://schemas.microsoft.com/office/drawing/2014/main" id="{E1D1EB35-1B0C-D376-34A0-EED67282D3C9}"/>
              </a:ext>
            </a:extLst>
          </p:cNvPr>
          <p:cNvSpPr txBox="1"/>
          <p:nvPr/>
        </p:nvSpPr>
        <p:spPr>
          <a:xfrm>
            <a:off x="9716785" y="1140936"/>
            <a:ext cx="1005403" cy="584775"/>
          </a:xfrm>
          <a:prstGeom prst="rect">
            <a:avLst/>
          </a:prstGeom>
          <a:noFill/>
        </p:spPr>
        <p:txBody>
          <a:bodyPr wrap="none" rtlCol="0">
            <a:spAutoFit/>
          </a:bodyPr>
          <a:lstStyle/>
          <a:p>
            <a:r>
              <a:rPr kumimoji="1" lang="ja-JP" altLang="en-US" sz="3200" b="1" dirty="0"/>
              <a:t>全体</a:t>
            </a:r>
          </a:p>
        </p:txBody>
      </p:sp>
      <p:grpSp>
        <p:nvGrpSpPr>
          <p:cNvPr id="21" name="グループ化 20">
            <a:extLst>
              <a:ext uri="{FF2B5EF4-FFF2-40B4-BE49-F238E27FC236}">
                <a16:creationId xmlns:a16="http://schemas.microsoft.com/office/drawing/2014/main" id="{6DA5E096-13AB-88A8-582D-33DB816FA860}"/>
              </a:ext>
            </a:extLst>
          </p:cNvPr>
          <p:cNvGrpSpPr/>
          <p:nvPr/>
        </p:nvGrpSpPr>
        <p:grpSpPr>
          <a:xfrm>
            <a:off x="779996" y="5523175"/>
            <a:ext cx="11034370" cy="985719"/>
            <a:chOff x="695965" y="5523175"/>
            <a:chExt cx="11034370" cy="985719"/>
          </a:xfrm>
        </p:grpSpPr>
        <p:sp>
          <p:nvSpPr>
            <p:cNvPr id="10" name="正方形/長方形 9">
              <a:extLst>
                <a:ext uri="{FF2B5EF4-FFF2-40B4-BE49-F238E27FC236}">
                  <a16:creationId xmlns:a16="http://schemas.microsoft.com/office/drawing/2014/main" id="{060950AB-6ADB-C132-B701-275F506645A7}"/>
                </a:ext>
              </a:extLst>
            </p:cNvPr>
            <p:cNvSpPr/>
            <p:nvPr/>
          </p:nvSpPr>
          <p:spPr>
            <a:xfrm>
              <a:off x="699737" y="5620305"/>
              <a:ext cx="389073" cy="39572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48093E65-6263-9E0C-D8B7-82ECBEC5A095}"/>
                </a:ext>
              </a:extLst>
            </p:cNvPr>
            <p:cNvSpPr txBox="1"/>
            <p:nvPr/>
          </p:nvSpPr>
          <p:spPr>
            <a:xfrm>
              <a:off x="1081266" y="5523175"/>
              <a:ext cx="10649069" cy="985719"/>
            </a:xfrm>
            <a:prstGeom prst="rect">
              <a:avLst/>
            </a:prstGeom>
            <a:noFill/>
          </p:spPr>
          <p:txBody>
            <a:bodyPr wrap="none" rtlCol="0">
              <a:spAutoFit/>
            </a:bodyPr>
            <a:lstStyle/>
            <a:p>
              <a:pPr>
                <a:lnSpc>
                  <a:spcPts val="3600"/>
                </a:lnSpc>
              </a:pPr>
              <a:r>
                <a:rPr kumimoji="1" lang="ja-JP" altLang="en-US" sz="2400" b="1" dirty="0"/>
                <a:t>転倒</a:t>
              </a:r>
              <a:r>
                <a:rPr kumimoji="1" lang="en-US" altLang="ja-JP" sz="2400" b="1" dirty="0"/>
                <a:t>	</a:t>
              </a:r>
              <a:r>
                <a:rPr kumimoji="1" lang="en-US" altLang="ja-JP" sz="2400" dirty="0"/>
                <a:t>			</a:t>
              </a:r>
              <a:r>
                <a:rPr kumimoji="1" lang="ja-JP" altLang="en-US" sz="2400" b="1" dirty="0"/>
                <a:t>人に衝突</a:t>
              </a:r>
              <a:r>
                <a:rPr kumimoji="1" lang="en-US" altLang="ja-JP" sz="2400" dirty="0"/>
                <a:t>		</a:t>
              </a:r>
              <a:r>
                <a:rPr kumimoji="1" lang="ja-JP" altLang="en-US" sz="2400" dirty="0"/>
                <a:t>　　</a:t>
              </a:r>
              <a:r>
                <a:rPr kumimoji="1" lang="en-US" altLang="ja-JP" sz="2400" dirty="0"/>
                <a:t>	</a:t>
              </a:r>
              <a:r>
                <a:rPr kumimoji="1" lang="ja-JP" altLang="en-US" sz="2400" b="1" dirty="0"/>
                <a:t>物に衝突</a:t>
              </a:r>
              <a:r>
                <a:rPr kumimoji="1" lang="en-US" altLang="ja-JP" sz="2400" dirty="0"/>
                <a:t>	</a:t>
              </a:r>
              <a:r>
                <a:rPr kumimoji="1" lang="ja-JP" altLang="en-US" sz="2400" dirty="0"/>
                <a:t>　　</a:t>
              </a:r>
              <a:r>
                <a:rPr kumimoji="1" lang="en-US" altLang="ja-JP" sz="2400" dirty="0"/>
                <a:t>	</a:t>
              </a:r>
              <a:r>
                <a:rPr kumimoji="1" lang="ja-JP" altLang="en-US" sz="2400" b="1" dirty="0"/>
                <a:t>相手の足・手</a:t>
              </a:r>
              <a:r>
                <a:rPr kumimoji="1" lang="ja-JP" altLang="en-US" sz="2400" dirty="0"/>
                <a:t>が当たる</a:t>
              </a:r>
              <a:endParaRPr kumimoji="1" lang="en-US" altLang="ja-JP" sz="2400" dirty="0"/>
            </a:p>
            <a:p>
              <a:pPr>
                <a:lnSpc>
                  <a:spcPts val="3600"/>
                </a:lnSpc>
              </a:pPr>
              <a:r>
                <a:rPr kumimoji="1" lang="ja-JP" altLang="en-US" sz="2400" b="1" dirty="0"/>
                <a:t>ラケット</a:t>
              </a:r>
              <a:r>
                <a:rPr kumimoji="1" lang="ja-JP" altLang="en-US" sz="2400" dirty="0"/>
                <a:t>が当たる</a:t>
              </a:r>
              <a:r>
                <a:rPr kumimoji="1" lang="en-US" altLang="ja-JP" sz="2400" dirty="0"/>
                <a:t>		</a:t>
              </a:r>
              <a:r>
                <a:rPr kumimoji="1" lang="ja-JP" altLang="en-US" sz="2400" b="1" dirty="0"/>
                <a:t>ボール</a:t>
              </a:r>
              <a:r>
                <a:rPr kumimoji="1" lang="ja-JP" altLang="en-US" sz="2400" dirty="0"/>
                <a:t>が当たる</a:t>
              </a:r>
              <a:r>
                <a:rPr kumimoji="1" lang="en-US" altLang="ja-JP" sz="2400" dirty="0"/>
                <a:t>			</a:t>
              </a:r>
              <a:r>
                <a:rPr kumimoji="1" lang="ja-JP" altLang="en-US" sz="2400" dirty="0"/>
                <a:t>その他</a:t>
              </a:r>
            </a:p>
          </p:txBody>
        </p:sp>
        <p:sp>
          <p:nvSpPr>
            <p:cNvPr id="14" name="正方形/長方形 13">
              <a:extLst>
                <a:ext uri="{FF2B5EF4-FFF2-40B4-BE49-F238E27FC236}">
                  <a16:creationId xmlns:a16="http://schemas.microsoft.com/office/drawing/2014/main" id="{438B1D6E-1A3B-ED51-F3CA-2DEF91B2FC11}"/>
                </a:ext>
              </a:extLst>
            </p:cNvPr>
            <p:cNvSpPr/>
            <p:nvPr/>
          </p:nvSpPr>
          <p:spPr>
            <a:xfrm>
              <a:off x="3047284" y="5620304"/>
              <a:ext cx="389073" cy="39572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B0E4F167-787D-A2AE-E930-131284D28302}"/>
                </a:ext>
              </a:extLst>
            </p:cNvPr>
            <p:cNvSpPr/>
            <p:nvPr/>
          </p:nvSpPr>
          <p:spPr>
            <a:xfrm>
              <a:off x="5737073" y="5620303"/>
              <a:ext cx="389073" cy="395729"/>
            </a:xfrm>
            <a:prstGeom prst="rect">
              <a:avLst/>
            </a:prstGeom>
            <a:solidFill>
              <a:srgbClr val="FF66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a:extLst>
                <a:ext uri="{FF2B5EF4-FFF2-40B4-BE49-F238E27FC236}">
                  <a16:creationId xmlns:a16="http://schemas.microsoft.com/office/drawing/2014/main" id="{EF600FAD-71D0-4BCA-8D7E-773124FCE71C}"/>
                </a:ext>
              </a:extLst>
            </p:cNvPr>
            <p:cNvSpPr/>
            <p:nvPr/>
          </p:nvSpPr>
          <p:spPr>
            <a:xfrm>
              <a:off x="8062059" y="5613967"/>
              <a:ext cx="389073" cy="395729"/>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C2513A61-6A6B-CBFF-8EE3-997FC65DE728}"/>
                </a:ext>
              </a:extLst>
            </p:cNvPr>
            <p:cNvSpPr/>
            <p:nvPr/>
          </p:nvSpPr>
          <p:spPr>
            <a:xfrm>
              <a:off x="695965" y="6064599"/>
              <a:ext cx="389073" cy="395729"/>
            </a:xfrm>
            <a:prstGeom prst="rect">
              <a:avLst/>
            </a:prstGeom>
            <a:solidFill>
              <a:srgbClr val="9966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a:extLst>
                <a:ext uri="{FF2B5EF4-FFF2-40B4-BE49-F238E27FC236}">
                  <a16:creationId xmlns:a16="http://schemas.microsoft.com/office/drawing/2014/main" id="{62D9C094-F972-A08F-452D-B64D8387B142}"/>
                </a:ext>
              </a:extLst>
            </p:cNvPr>
            <p:cNvSpPr/>
            <p:nvPr/>
          </p:nvSpPr>
          <p:spPr>
            <a:xfrm>
              <a:off x="3962267" y="6064598"/>
              <a:ext cx="389073" cy="395729"/>
            </a:xfrm>
            <a:prstGeom prst="rect">
              <a:avLst/>
            </a:prstGeom>
            <a:solidFill>
              <a:srgbClr val="FF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a:extLst>
                <a:ext uri="{FF2B5EF4-FFF2-40B4-BE49-F238E27FC236}">
                  <a16:creationId xmlns:a16="http://schemas.microsoft.com/office/drawing/2014/main" id="{B82669E4-F776-D438-7E37-9A683394A050}"/>
                </a:ext>
              </a:extLst>
            </p:cNvPr>
            <p:cNvSpPr/>
            <p:nvPr/>
          </p:nvSpPr>
          <p:spPr>
            <a:xfrm>
              <a:off x="7159372" y="6064598"/>
              <a:ext cx="389073" cy="395729"/>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7AD52874-C634-B162-9FDD-5874FFB3AAF2}"/>
              </a:ext>
            </a:extLst>
          </p:cNvPr>
          <p:cNvSpPr txBox="1"/>
          <p:nvPr/>
        </p:nvSpPr>
        <p:spPr>
          <a:xfrm>
            <a:off x="2078775" y="6587445"/>
            <a:ext cx="10307630" cy="307777"/>
          </a:xfrm>
          <a:prstGeom prst="rect">
            <a:avLst/>
          </a:prstGeom>
          <a:noFill/>
        </p:spPr>
        <p:txBody>
          <a:bodyPr wrap="none" rtlCol="0">
            <a:spAutoFit/>
          </a:bodyPr>
          <a:lstStyle/>
          <a:p>
            <a:r>
              <a:rPr kumimoji="1" lang="ja-JP" altLang="en-US" sz="1400" dirty="0"/>
              <a:t>出典　中学校の原因別傷害発生割合</a:t>
            </a:r>
            <a:r>
              <a:rPr kumimoji="1" lang="en-US" altLang="ja-JP" sz="1400" dirty="0"/>
              <a:t>/</a:t>
            </a:r>
            <a:r>
              <a:rPr kumimoji="1" lang="ja-JP" altLang="en-US" sz="1400" dirty="0"/>
              <a:t>学校の管理下における歯・口のけが防止必携（独立行政法人日本スポーツ振興センター）</a:t>
            </a:r>
          </a:p>
        </p:txBody>
      </p:sp>
      <p:cxnSp>
        <p:nvCxnSpPr>
          <p:cNvPr id="24" name="直線コネクタ 23">
            <a:extLst>
              <a:ext uri="{FF2B5EF4-FFF2-40B4-BE49-F238E27FC236}">
                <a16:creationId xmlns:a16="http://schemas.microsoft.com/office/drawing/2014/main" id="{835285D3-9F20-3E1F-D8BC-DB293A1E9E5A}"/>
              </a:ext>
            </a:extLst>
          </p:cNvPr>
          <p:cNvCxnSpPr>
            <a:cxnSpLocks/>
          </p:cNvCxnSpPr>
          <p:nvPr/>
        </p:nvCxnSpPr>
        <p:spPr>
          <a:xfrm>
            <a:off x="4236563" y="3084400"/>
            <a:ext cx="198808" cy="59956"/>
          </a:xfrm>
          <a:prstGeom prst="line">
            <a:avLst/>
          </a:prstGeom>
          <a:ln w="1270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965005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DAC71-8E38-4C87-39D0-5407937D1DB3}"/>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3E9F6242-AE09-22D1-F6D1-BE8720FD5E24}"/>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57A370C1-5249-5EF4-94AA-A89C71CB0126}"/>
              </a:ext>
            </a:extLst>
          </p:cNvPr>
          <p:cNvSpPr txBox="1"/>
          <p:nvPr/>
        </p:nvSpPr>
        <p:spPr>
          <a:xfrm>
            <a:off x="2887429" y="105370"/>
            <a:ext cx="6417141" cy="923330"/>
          </a:xfrm>
          <a:prstGeom prst="rect">
            <a:avLst/>
          </a:prstGeom>
          <a:noFill/>
        </p:spPr>
        <p:txBody>
          <a:bodyPr wrap="none" rtlCol="0">
            <a:spAutoFit/>
          </a:bodyPr>
          <a:lstStyle/>
          <a:p>
            <a:r>
              <a:rPr kumimoji="1" lang="ja-JP" altLang="en-US" sz="5400" b="1" dirty="0">
                <a:latin typeface="+mn-ea"/>
              </a:rPr>
              <a:t>歯と口のけがの種類</a:t>
            </a:r>
          </a:p>
        </p:txBody>
      </p:sp>
      <p:sp>
        <p:nvSpPr>
          <p:cNvPr id="3" name="テキスト ボックス 2">
            <a:extLst>
              <a:ext uri="{FF2B5EF4-FFF2-40B4-BE49-F238E27FC236}">
                <a16:creationId xmlns:a16="http://schemas.microsoft.com/office/drawing/2014/main" id="{3F0164FF-5222-D8F9-5E64-EB3820FE6577}"/>
              </a:ext>
            </a:extLst>
          </p:cNvPr>
          <p:cNvSpPr txBox="1"/>
          <p:nvPr/>
        </p:nvSpPr>
        <p:spPr>
          <a:xfrm>
            <a:off x="725351" y="1299988"/>
            <a:ext cx="6585415" cy="5178405"/>
          </a:xfrm>
          <a:prstGeom prst="rect">
            <a:avLst/>
          </a:prstGeom>
          <a:noFill/>
        </p:spPr>
        <p:txBody>
          <a:bodyPr wrap="square">
            <a:spAutoFit/>
          </a:bodyPr>
          <a:lstStyle/>
          <a:p>
            <a:pPr>
              <a:lnSpc>
                <a:spcPts val="6600"/>
              </a:lnSpc>
            </a:pPr>
            <a:r>
              <a:rPr lang="ja-JP" altLang="en-US" sz="4000" dirty="0"/>
              <a:t>１</a:t>
            </a:r>
            <a:r>
              <a:rPr lang="en-US" altLang="ja-JP" sz="4000" dirty="0"/>
              <a:t>.</a:t>
            </a:r>
            <a:r>
              <a:rPr lang="ja-JP" altLang="en-US" sz="4000" dirty="0"/>
              <a:t> </a:t>
            </a:r>
            <a:r>
              <a:rPr lang="ja-JP" altLang="en-US" sz="4000" b="1" dirty="0"/>
              <a:t>歯</a:t>
            </a:r>
            <a:r>
              <a:rPr lang="ja-JP" altLang="en-US" sz="4000" dirty="0"/>
              <a:t>のけが</a:t>
            </a:r>
          </a:p>
          <a:p>
            <a:pPr>
              <a:lnSpc>
                <a:spcPts val="6600"/>
              </a:lnSpc>
            </a:pPr>
            <a:r>
              <a:rPr lang="ja-JP" altLang="en-US" sz="4000" dirty="0"/>
              <a:t>　・歯の破折</a:t>
            </a:r>
          </a:p>
          <a:p>
            <a:pPr>
              <a:lnSpc>
                <a:spcPts val="6600"/>
              </a:lnSpc>
            </a:pPr>
            <a:r>
              <a:rPr lang="ja-JP" altLang="en-US" sz="4000" dirty="0"/>
              <a:t>　・歯の脱臼</a:t>
            </a:r>
          </a:p>
          <a:p>
            <a:pPr>
              <a:lnSpc>
                <a:spcPts val="6600"/>
              </a:lnSpc>
            </a:pPr>
            <a:r>
              <a:rPr lang="ja-JP" altLang="en-US" sz="4000" dirty="0"/>
              <a:t>　・歯の埋入</a:t>
            </a:r>
          </a:p>
          <a:p>
            <a:pPr>
              <a:lnSpc>
                <a:spcPts val="6600"/>
              </a:lnSpc>
              <a:spcBef>
                <a:spcPts val="600"/>
              </a:spcBef>
            </a:pPr>
            <a:r>
              <a:rPr lang="ja-JP" altLang="en-US" sz="4000" dirty="0"/>
              <a:t>２</a:t>
            </a:r>
            <a:r>
              <a:rPr lang="en-US" altLang="ja-JP" sz="4000" dirty="0"/>
              <a:t>.</a:t>
            </a:r>
            <a:r>
              <a:rPr lang="ja-JP" altLang="en-US" sz="4000" dirty="0"/>
              <a:t> </a:t>
            </a:r>
            <a:r>
              <a:rPr lang="ja-JP" altLang="en-US" sz="4000" b="1" dirty="0"/>
              <a:t>唇、頬、舌、歯肉</a:t>
            </a:r>
            <a:r>
              <a:rPr lang="ja-JP" altLang="en-US" sz="4000" dirty="0"/>
              <a:t>のけが</a:t>
            </a:r>
            <a:endParaRPr lang="en-US" altLang="ja-JP" sz="4000" dirty="0"/>
          </a:p>
          <a:p>
            <a:pPr>
              <a:lnSpc>
                <a:spcPts val="6600"/>
              </a:lnSpc>
            </a:pPr>
            <a:r>
              <a:rPr lang="ja-JP" altLang="en-US" sz="4000" dirty="0"/>
              <a:t>３</a:t>
            </a:r>
            <a:r>
              <a:rPr lang="en-US" altLang="ja-JP" sz="4000" dirty="0"/>
              <a:t>.</a:t>
            </a:r>
            <a:r>
              <a:rPr lang="ja-JP" altLang="en-US" sz="4000" dirty="0"/>
              <a:t> </a:t>
            </a:r>
            <a:r>
              <a:rPr lang="ja-JP" altLang="en-US" sz="4000" b="1" dirty="0"/>
              <a:t>顎の骨</a:t>
            </a:r>
            <a:r>
              <a:rPr lang="ja-JP" altLang="en-US" sz="4000" dirty="0"/>
              <a:t>のけが</a:t>
            </a:r>
          </a:p>
        </p:txBody>
      </p:sp>
      <p:pic>
        <p:nvPicPr>
          <p:cNvPr id="8" name="図 7" descr="抽象, 挿絵 が含まれている画像&#10;&#10;AI によって生成されたコンテンツは間違っている可能性があります。">
            <a:extLst>
              <a:ext uri="{FF2B5EF4-FFF2-40B4-BE49-F238E27FC236}">
                <a16:creationId xmlns:a16="http://schemas.microsoft.com/office/drawing/2014/main" id="{C4E1BDF2-401E-2ECE-6463-7F24895254B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25226" y="1372954"/>
            <a:ext cx="3741423" cy="5310801"/>
          </a:xfrm>
          <a:prstGeom prst="rect">
            <a:avLst/>
          </a:prstGeom>
        </p:spPr>
      </p:pic>
      <p:sp>
        <p:nvSpPr>
          <p:cNvPr id="2" name="テキスト ボックス 1">
            <a:extLst>
              <a:ext uri="{FF2B5EF4-FFF2-40B4-BE49-F238E27FC236}">
                <a16:creationId xmlns:a16="http://schemas.microsoft.com/office/drawing/2014/main" id="{BBBE573F-CC3D-F268-70F7-952F90D46883}"/>
              </a:ext>
            </a:extLst>
          </p:cNvPr>
          <p:cNvSpPr txBox="1"/>
          <p:nvPr/>
        </p:nvSpPr>
        <p:spPr>
          <a:xfrm>
            <a:off x="3203426" y="2922510"/>
            <a:ext cx="877510" cy="369332"/>
          </a:xfrm>
          <a:prstGeom prst="rect">
            <a:avLst/>
          </a:prstGeom>
          <a:noFill/>
        </p:spPr>
        <p:txBody>
          <a:bodyPr wrap="square" rtlCol="0">
            <a:spAutoFit/>
          </a:bodyPr>
          <a:lstStyle/>
          <a:p>
            <a:r>
              <a:rPr kumimoji="1" lang="ja-JP" altLang="en-US" dirty="0"/>
              <a:t>きゅう</a:t>
            </a:r>
          </a:p>
        </p:txBody>
      </p:sp>
      <p:sp>
        <p:nvSpPr>
          <p:cNvPr id="4" name="テキスト ボックス 3">
            <a:extLst>
              <a:ext uri="{FF2B5EF4-FFF2-40B4-BE49-F238E27FC236}">
                <a16:creationId xmlns:a16="http://schemas.microsoft.com/office/drawing/2014/main" id="{6B9EFC96-27BB-AF7C-B8C6-E6A27A3EFF0E}"/>
              </a:ext>
            </a:extLst>
          </p:cNvPr>
          <p:cNvSpPr txBox="1"/>
          <p:nvPr/>
        </p:nvSpPr>
        <p:spPr>
          <a:xfrm>
            <a:off x="1488926" y="5526010"/>
            <a:ext cx="877510" cy="369332"/>
          </a:xfrm>
          <a:prstGeom prst="rect">
            <a:avLst/>
          </a:prstGeom>
          <a:noFill/>
        </p:spPr>
        <p:txBody>
          <a:bodyPr wrap="square" rtlCol="0">
            <a:spAutoFit/>
          </a:bodyPr>
          <a:lstStyle/>
          <a:p>
            <a:r>
              <a:rPr kumimoji="1" lang="ja-JP" altLang="en-US" dirty="0"/>
              <a:t>あご</a:t>
            </a:r>
          </a:p>
        </p:txBody>
      </p:sp>
    </p:spTree>
    <p:extLst>
      <p:ext uri="{BB962C8B-B14F-4D97-AF65-F5344CB8AC3E}">
        <p14:creationId xmlns:p14="http://schemas.microsoft.com/office/powerpoint/2010/main" val="4109935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A908B-35F2-6D22-B6E4-78869D9ECB38}"/>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FECD8D40-3596-7E2D-7644-9311F865B51D}"/>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9FF48981-7EA9-F597-D5BA-6C14B9FCE9AF}"/>
              </a:ext>
            </a:extLst>
          </p:cNvPr>
          <p:cNvSpPr txBox="1"/>
          <p:nvPr/>
        </p:nvSpPr>
        <p:spPr>
          <a:xfrm>
            <a:off x="4272424" y="105370"/>
            <a:ext cx="3647152" cy="923330"/>
          </a:xfrm>
          <a:prstGeom prst="rect">
            <a:avLst/>
          </a:prstGeom>
          <a:noFill/>
        </p:spPr>
        <p:txBody>
          <a:bodyPr wrap="none" rtlCol="0">
            <a:spAutoFit/>
          </a:bodyPr>
          <a:lstStyle/>
          <a:p>
            <a:r>
              <a:rPr kumimoji="1" lang="ja-JP" altLang="en-US" sz="5400" b="1" dirty="0">
                <a:latin typeface="+mn-ea"/>
              </a:rPr>
              <a:t>歯の断面図</a:t>
            </a:r>
          </a:p>
        </p:txBody>
      </p:sp>
      <p:sp>
        <p:nvSpPr>
          <p:cNvPr id="2" name="テキスト ボックス 1">
            <a:extLst>
              <a:ext uri="{FF2B5EF4-FFF2-40B4-BE49-F238E27FC236}">
                <a16:creationId xmlns:a16="http://schemas.microsoft.com/office/drawing/2014/main" id="{0375DAE6-B436-6A0F-378D-701B0D03F9E8}"/>
              </a:ext>
            </a:extLst>
          </p:cNvPr>
          <p:cNvSpPr txBox="1"/>
          <p:nvPr/>
        </p:nvSpPr>
        <p:spPr>
          <a:xfrm>
            <a:off x="5814778" y="1474250"/>
            <a:ext cx="6097684" cy="4882299"/>
          </a:xfrm>
          <a:prstGeom prst="rect">
            <a:avLst/>
          </a:prstGeom>
          <a:noFill/>
        </p:spPr>
        <p:txBody>
          <a:bodyPr wrap="square" rtlCol="0">
            <a:spAutoFit/>
          </a:bodyPr>
          <a:lstStyle/>
          <a:p>
            <a:pPr>
              <a:lnSpc>
                <a:spcPts val="5400"/>
              </a:lnSpc>
            </a:pPr>
            <a:r>
              <a:rPr kumimoji="1" lang="ja-JP" altLang="en-US" sz="3200" dirty="0">
                <a:latin typeface="+mn-ea"/>
              </a:rPr>
              <a:t>歯は外側からエナメル質、象牙質、歯髄という組織からできています。</a:t>
            </a:r>
            <a:endParaRPr kumimoji="1" lang="en-US" altLang="ja-JP" sz="3200" dirty="0">
              <a:latin typeface="+mn-ea"/>
            </a:endParaRPr>
          </a:p>
          <a:p>
            <a:pPr>
              <a:lnSpc>
                <a:spcPts val="5400"/>
              </a:lnSpc>
            </a:pPr>
            <a:r>
              <a:rPr kumimoji="1" lang="ja-JP" altLang="en-US" sz="3200" dirty="0">
                <a:latin typeface="+mn-ea"/>
              </a:rPr>
              <a:t>歯根膜は、歯を支える骨（歯槽骨）と歯の間にあり、歯と骨をしっかりつなぎとめる役割をしています。</a:t>
            </a:r>
          </a:p>
        </p:txBody>
      </p:sp>
      <p:pic>
        <p:nvPicPr>
          <p:cNvPr id="5" name="図 4" descr="Word が含まれている画像&#10;&#10;AI によって生成されたコンテンツは間違っている可能性があります。">
            <a:extLst>
              <a:ext uri="{FF2B5EF4-FFF2-40B4-BE49-F238E27FC236}">
                <a16:creationId xmlns:a16="http://schemas.microsoft.com/office/drawing/2014/main" id="{D1201D3C-66C3-2524-6B77-49ACD5549C24}"/>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rot="363515" flipV="1">
            <a:off x="971295" y="1384196"/>
            <a:ext cx="3567215" cy="5300356"/>
          </a:xfrm>
          <a:prstGeom prst="rect">
            <a:avLst/>
          </a:prstGeom>
        </p:spPr>
      </p:pic>
      <p:sp>
        <p:nvSpPr>
          <p:cNvPr id="8" name="テキスト ボックス 7">
            <a:extLst>
              <a:ext uri="{FF2B5EF4-FFF2-40B4-BE49-F238E27FC236}">
                <a16:creationId xmlns:a16="http://schemas.microsoft.com/office/drawing/2014/main" id="{7E0B4609-3414-354E-FE9B-AD22FC1DF9C2}"/>
              </a:ext>
            </a:extLst>
          </p:cNvPr>
          <p:cNvSpPr txBox="1"/>
          <p:nvPr/>
        </p:nvSpPr>
        <p:spPr>
          <a:xfrm>
            <a:off x="147545" y="2163536"/>
            <a:ext cx="1107996" cy="461665"/>
          </a:xfrm>
          <a:prstGeom prst="rect">
            <a:avLst/>
          </a:prstGeom>
          <a:noFill/>
        </p:spPr>
        <p:txBody>
          <a:bodyPr wrap="none" rtlCol="0">
            <a:spAutoFit/>
          </a:bodyPr>
          <a:lstStyle/>
          <a:p>
            <a:r>
              <a:rPr kumimoji="1" lang="ja-JP" altLang="en-US" sz="2400" b="1" dirty="0"/>
              <a:t>歯槽骨</a:t>
            </a:r>
          </a:p>
        </p:txBody>
      </p:sp>
      <p:cxnSp>
        <p:nvCxnSpPr>
          <p:cNvPr id="10" name="直線矢印コネクタ 9">
            <a:extLst>
              <a:ext uri="{FF2B5EF4-FFF2-40B4-BE49-F238E27FC236}">
                <a16:creationId xmlns:a16="http://schemas.microsoft.com/office/drawing/2014/main" id="{A7A4DD06-C980-FF75-0CCC-27E6927194BA}"/>
              </a:ext>
            </a:extLst>
          </p:cNvPr>
          <p:cNvCxnSpPr>
            <a:cxnSpLocks/>
          </p:cNvCxnSpPr>
          <p:nvPr/>
        </p:nvCxnSpPr>
        <p:spPr>
          <a:xfrm flipV="1">
            <a:off x="1255541" y="1919744"/>
            <a:ext cx="808209" cy="474624"/>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2CEB13DC-3674-7CE4-2B57-F165537A88F4}"/>
              </a:ext>
            </a:extLst>
          </p:cNvPr>
          <p:cNvSpPr txBox="1"/>
          <p:nvPr/>
        </p:nvSpPr>
        <p:spPr>
          <a:xfrm>
            <a:off x="52295" y="3744007"/>
            <a:ext cx="1107996" cy="461665"/>
          </a:xfrm>
          <a:prstGeom prst="rect">
            <a:avLst/>
          </a:prstGeom>
          <a:noFill/>
        </p:spPr>
        <p:txBody>
          <a:bodyPr wrap="square" rtlCol="0">
            <a:spAutoFit/>
          </a:bodyPr>
          <a:lstStyle/>
          <a:p>
            <a:r>
              <a:rPr kumimoji="1" lang="ja-JP" altLang="en-US" sz="2400" b="1" dirty="0"/>
              <a:t>象牙質</a:t>
            </a:r>
          </a:p>
        </p:txBody>
      </p:sp>
      <p:cxnSp>
        <p:nvCxnSpPr>
          <p:cNvPr id="15" name="直線矢印コネクタ 14">
            <a:extLst>
              <a:ext uri="{FF2B5EF4-FFF2-40B4-BE49-F238E27FC236}">
                <a16:creationId xmlns:a16="http://schemas.microsoft.com/office/drawing/2014/main" id="{485295B9-14CB-7843-D061-58C67B527E9B}"/>
              </a:ext>
            </a:extLst>
          </p:cNvPr>
          <p:cNvCxnSpPr>
            <a:cxnSpLocks/>
            <a:stCxn id="14" idx="3"/>
          </p:cNvCxnSpPr>
          <p:nvPr/>
        </p:nvCxnSpPr>
        <p:spPr>
          <a:xfrm>
            <a:off x="1160291" y="3974840"/>
            <a:ext cx="1006516" cy="75862"/>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a16="http://schemas.microsoft.com/office/drawing/2014/main" id="{10E5B81C-BD7F-F774-1F3C-FE870F74DD89}"/>
              </a:ext>
            </a:extLst>
          </p:cNvPr>
          <p:cNvSpPr txBox="1"/>
          <p:nvPr/>
        </p:nvSpPr>
        <p:spPr>
          <a:xfrm>
            <a:off x="-63500" y="5185588"/>
            <a:ext cx="1720850" cy="461665"/>
          </a:xfrm>
          <a:prstGeom prst="rect">
            <a:avLst/>
          </a:prstGeom>
          <a:noFill/>
        </p:spPr>
        <p:txBody>
          <a:bodyPr wrap="square" rtlCol="0">
            <a:spAutoFit/>
          </a:bodyPr>
          <a:lstStyle/>
          <a:p>
            <a:r>
              <a:rPr kumimoji="1" lang="ja-JP" altLang="en-US" sz="2400" b="1" dirty="0"/>
              <a:t>エナメル質</a:t>
            </a:r>
          </a:p>
        </p:txBody>
      </p:sp>
      <p:cxnSp>
        <p:nvCxnSpPr>
          <p:cNvPr id="19" name="直線矢印コネクタ 18">
            <a:extLst>
              <a:ext uri="{FF2B5EF4-FFF2-40B4-BE49-F238E27FC236}">
                <a16:creationId xmlns:a16="http://schemas.microsoft.com/office/drawing/2014/main" id="{76DA6C82-3D41-3F51-4539-69DE41D006AC}"/>
              </a:ext>
            </a:extLst>
          </p:cNvPr>
          <p:cNvCxnSpPr>
            <a:cxnSpLocks/>
            <a:stCxn id="18" idx="3"/>
          </p:cNvCxnSpPr>
          <p:nvPr/>
        </p:nvCxnSpPr>
        <p:spPr>
          <a:xfrm>
            <a:off x="1657350" y="5416421"/>
            <a:ext cx="628650" cy="584329"/>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B0FAE6F4-4743-0EA0-7B1A-391F3B5AD9EE}"/>
              </a:ext>
            </a:extLst>
          </p:cNvPr>
          <p:cNvSpPr txBox="1"/>
          <p:nvPr/>
        </p:nvSpPr>
        <p:spPr>
          <a:xfrm>
            <a:off x="3508876" y="5246920"/>
            <a:ext cx="1107996" cy="461665"/>
          </a:xfrm>
          <a:prstGeom prst="rect">
            <a:avLst/>
          </a:prstGeom>
          <a:noFill/>
        </p:spPr>
        <p:txBody>
          <a:bodyPr wrap="square" rtlCol="0">
            <a:spAutoFit/>
          </a:bodyPr>
          <a:lstStyle/>
          <a:p>
            <a:r>
              <a:rPr kumimoji="1" lang="ja-JP" altLang="en-US" sz="2400" b="1" dirty="0"/>
              <a:t>歯髄</a:t>
            </a:r>
          </a:p>
        </p:txBody>
      </p:sp>
      <p:cxnSp>
        <p:nvCxnSpPr>
          <p:cNvPr id="26" name="直線矢印コネクタ 25">
            <a:extLst>
              <a:ext uri="{FF2B5EF4-FFF2-40B4-BE49-F238E27FC236}">
                <a16:creationId xmlns:a16="http://schemas.microsoft.com/office/drawing/2014/main" id="{12674FC5-0840-61BE-C1CA-0947925CDA53}"/>
              </a:ext>
            </a:extLst>
          </p:cNvPr>
          <p:cNvCxnSpPr>
            <a:cxnSpLocks/>
            <a:stCxn id="25" idx="1"/>
          </p:cNvCxnSpPr>
          <p:nvPr/>
        </p:nvCxnSpPr>
        <p:spPr>
          <a:xfrm flipH="1" flipV="1">
            <a:off x="2552700" y="4050702"/>
            <a:ext cx="956176" cy="1427051"/>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25203204-6FBE-96C5-C434-A1D709496F28}"/>
              </a:ext>
            </a:extLst>
          </p:cNvPr>
          <p:cNvSpPr txBox="1"/>
          <p:nvPr/>
        </p:nvSpPr>
        <p:spPr>
          <a:xfrm>
            <a:off x="3850227" y="3866672"/>
            <a:ext cx="1723077" cy="461665"/>
          </a:xfrm>
          <a:prstGeom prst="rect">
            <a:avLst/>
          </a:prstGeom>
          <a:noFill/>
        </p:spPr>
        <p:txBody>
          <a:bodyPr wrap="square" rtlCol="0">
            <a:spAutoFit/>
          </a:bodyPr>
          <a:lstStyle/>
          <a:p>
            <a:r>
              <a:rPr kumimoji="1" lang="ja-JP" altLang="en-US" sz="2400" b="1" dirty="0"/>
              <a:t>セメント質</a:t>
            </a:r>
          </a:p>
        </p:txBody>
      </p:sp>
      <p:cxnSp>
        <p:nvCxnSpPr>
          <p:cNvPr id="31" name="直線矢印コネクタ 30">
            <a:extLst>
              <a:ext uri="{FF2B5EF4-FFF2-40B4-BE49-F238E27FC236}">
                <a16:creationId xmlns:a16="http://schemas.microsoft.com/office/drawing/2014/main" id="{C93E073A-BEDD-0613-27D9-F59F176ED9E3}"/>
              </a:ext>
            </a:extLst>
          </p:cNvPr>
          <p:cNvCxnSpPr>
            <a:cxnSpLocks/>
          </p:cNvCxnSpPr>
          <p:nvPr/>
        </p:nvCxnSpPr>
        <p:spPr>
          <a:xfrm flipH="1" flipV="1">
            <a:off x="3251200" y="3113417"/>
            <a:ext cx="568908" cy="984088"/>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3E2D4528-6E4E-914D-5A36-20D3D0338C8D}"/>
              </a:ext>
            </a:extLst>
          </p:cNvPr>
          <p:cNvSpPr txBox="1"/>
          <p:nvPr/>
        </p:nvSpPr>
        <p:spPr>
          <a:xfrm>
            <a:off x="4180464" y="2907387"/>
            <a:ext cx="1723077" cy="461665"/>
          </a:xfrm>
          <a:prstGeom prst="rect">
            <a:avLst/>
          </a:prstGeom>
          <a:noFill/>
        </p:spPr>
        <p:txBody>
          <a:bodyPr wrap="square" rtlCol="0">
            <a:spAutoFit/>
          </a:bodyPr>
          <a:lstStyle/>
          <a:p>
            <a:r>
              <a:rPr kumimoji="1" lang="ja-JP" altLang="en-US" sz="2400" b="1" dirty="0"/>
              <a:t>歯根膜</a:t>
            </a:r>
          </a:p>
        </p:txBody>
      </p:sp>
      <p:cxnSp>
        <p:nvCxnSpPr>
          <p:cNvPr id="34" name="直線矢印コネクタ 33">
            <a:extLst>
              <a:ext uri="{FF2B5EF4-FFF2-40B4-BE49-F238E27FC236}">
                <a16:creationId xmlns:a16="http://schemas.microsoft.com/office/drawing/2014/main" id="{6AFCBA99-177E-D110-CBB5-9B2D2D062373}"/>
              </a:ext>
            </a:extLst>
          </p:cNvPr>
          <p:cNvCxnSpPr>
            <a:cxnSpLocks/>
            <a:stCxn id="33" idx="1"/>
          </p:cNvCxnSpPr>
          <p:nvPr/>
        </p:nvCxnSpPr>
        <p:spPr>
          <a:xfrm flipH="1" flipV="1">
            <a:off x="3216372" y="2298699"/>
            <a:ext cx="964092" cy="839521"/>
          </a:xfrm>
          <a:prstGeom prst="straightConnector1">
            <a:avLst/>
          </a:prstGeom>
          <a:ln w="34925">
            <a:solidFill>
              <a:schemeClr val="tx1"/>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1216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10503-6351-BFDF-8BA3-6FA52473A87E}"/>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5EB8B25D-BD99-0924-D525-4A136092FE43}"/>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1B2C8CFA-B40E-BEE4-3747-F4042B4F480A}"/>
              </a:ext>
            </a:extLst>
          </p:cNvPr>
          <p:cNvSpPr txBox="1"/>
          <p:nvPr/>
        </p:nvSpPr>
        <p:spPr>
          <a:xfrm>
            <a:off x="4618672" y="105370"/>
            <a:ext cx="2954655" cy="923330"/>
          </a:xfrm>
          <a:prstGeom prst="rect">
            <a:avLst/>
          </a:prstGeom>
          <a:noFill/>
        </p:spPr>
        <p:txBody>
          <a:bodyPr wrap="none" rtlCol="0">
            <a:spAutoFit/>
          </a:bodyPr>
          <a:lstStyle/>
          <a:p>
            <a:r>
              <a:rPr kumimoji="1" lang="ja-JP" altLang="en-US" sz="5400" b="1" dirty="0">
                <a:latin typeface="+mn-ea"/>
              </a:rPr>
              <a:t>歯のけが</a:t>
            </a:r>
          </a:p>
        </p:txBody>
      </p:sp>
      <p:sp>
        <p:nvSpPr>
          <p:cNvPr id="2" name="テキスト ボックス 1">
            <a:extLst>
              <a:ext uri="{FF2B5EF4-FFF2-40B4-BE49-F238E27FC236}">
                <a16:creationId xmlns:a16="http://schemas.microsoft.com/office/drawing/2014/main" id="{AA524753-18CC-66CA-BB95-185DB39B99A9}"/>
              </a:ext>
            </a:extLst>
          </p:cNvPr>
          <p:cNvSpPr txBox="1"/>
          <p:nvPr/>
        </p:nvSpPr>
        <p:spPr>
          <a:xfrm>
            <a:off x="0" y="1290594"/>
            <a:ext cx="2495797" cy="646331"/>
          </a:xfrm>
          <a:prstGeom prst="rect">
            <a:avLst/>
          </a:prstGeom>
          <a:noFill/>
        </p:spPr>
        <p:txBody>
          <a:bodyPr wrap="square" rtlCol="0">
            <a:spAutoFit/>
          </a:bodyPr>
          <a:lstStyle/>
          <a:p>
            <a:r>
              <a:rPr kumimoji="1" lang="ja-JP" altLang="en-US" sz="3600" b="1" dirty="0"/>
              <a:t>破折</a:t>
            </a:r>
          </a:p>
        </p:txBody>
      </p:sp>
      <p:sp>
        <p:nvSpPr>
          <p:cNvPr id="3" name="テキスト ボックス 2">
            <a:extLst>
              <a:ext uri="{FF2B5EF4-FFF2-40B4-BE49-F238E27FC236}">
                <a16:creationId xmlns:a16="http://schemas.microsoft.com/office/drawing/2014/main" id="{92BD9C22-4BF4-A3DB-5AA4-5CDB5150CE38}"/>
              </a:ext>
            </a:extLst>
          </p:cNvPr>
          <p:cNvSpPr txBox="1"/>
          <p:nvPr/>
        </p:nvSpPr>
        <p:spPr>
          <a:xfrm>
            <a:off x="98089" y="4926919"/>
            <a:ext cx="3762191" cy="1923283"/>
          </a:xfrm>
          <a:prstGeom prst="rect">
            <a:avLst/>
          </a:prstGeom>
          <a:noFill/>
        </p:spPr>
        <p:txBody>
          <a:bodyPr wrap="square" rtlCol="0">
            <a:spAutoFit/>
          </a:bodyPr>
          <a:lstStyle/>
          <a:p>
            <a:pPr>
              <a:lnSpc>
                <a:spcPts val="3600"/>
              </a:lnSpc>
            </a:pPr>
            <a:r>
              <a:rPr kumimoji="1" lang="ja-JP" altLang="en-US" sz="2800" dirty="0">
                <a:latin typeface="+mn-ea"/>
              </a:rPr>
              <a:t>力の程度や方向によって、さまざまな方向に割れたりひびが入ったりします。</a:t>
            </a:r>
            <a:endParaRPr kumimoji="1" lang="ja-JP" altLang="en-US" sz="2800" dirty="0"/>
          </a:p>
        </p:txBody>
      </p:sp>
      <p:sp>
        <p:nvSpPr>
          <p:cNvPr id="5" name="テキスト ボックス 4">
            <a:extLst>
              <a:ext uri="{FF2B5EF4-FFF2-40B4-BE49-F238E27FC236}">
                <a16:creationId xmlns:a16="http://schemas.microsoft.com/office/drawing/2014/main" id="{2086DBFE-15BE-434C-5AF5-3C041547A60C}"/>
              </a:ext>
            </a:extLst>
          </p:cNvPr>
          <p:cNvSpPr txBox="1"/>
          <p:nvPr/>
        </p:nvSpPr>
        <p:spPr>
          <a:xfrm>
            <a:off x="8279297" y="1290593"/>
            <a:ext cx="2176295" cy="646331"/>
          </a:xfrm>
          <a:prstGeom prst="rect">
            <a:avLst/>
          </a:prstGeom>
          <a:noFill/>
        </p:spPr>
        <p:txBody>
          <a:bodyPr wrap="square" rtlCol="0">
            <a:spAutoFit/>
          </a:bodyPr>
          <a:lstStyle/>
          <a:p>
            <a:r>
              <a:rPr kumimoji="1" lang="ja-JP" altLang="en-US" sz="3600" b="1" dirty="0"/>
              <a:t>埋入</a:t>
            </a:r>
          </a:p>
        </p:txBody>
      </p:sp>
      <p:sp>
        <p:nvSpPr>
          <p:cNvPr id="8" name="テキスト ボックス 7">
            <a:extLst>
              <a:ext uri="{FF2B5EF4-FFF2-40B4-BE49-F238E27FC236}">
                <a16:creationId xmlns:a16="http://schemas.microsoft.com/office/drawing/2014/main" id="{0904148F-7198-8BDE-2A14-DFA467E49395}"/>
              </a:ext>
            </a:extLst>
          </p:cNvPr>
          <p:cNvSpPr txBox="1"/>
          <p:nvPr/>
        </p:nvSpPr>
        <p:spPr>
          <a:xfrm>
            <a:off x="8420334" y="4926919"/>
            <a:ext cx="3673577" cy="1461619"/>
          </a:xfrm>
          <a:prstGeom prst="rect">
            <a:avLst/>
          </a:prstGeom>
          <a:noFill/>
        </p:spPr>
        <p:txBody>
          <a:bodyPr wrap="square" rtlCol="0">
            <a:spAutoFit/>
          </a:bodyPr>
          <a:lstStyle/>
          <a:p>
            <a:pPr>
              <a:lnSpc>
                <a:spcPts val="3600"/>
              </a:lnSpc>
            </a:pPr>
            <a:r>
              <a:rPr kumimoji="1" lang="ja-JP" altLang="en-US" sz="2800" dirty="0">
                <a:latin typeface="+mn-ea"/>
              </a:rPr>
              <a:t>歯が骨に食い込んでしまう場合もあります。</a:t>
            </a:r>
            <a:endParaRPr kumimoji="1" lang="ja-JP" altLang="en-US" sz="2800" dirty="0"/>
          </a:p>
        </p:txBody>
      </p:sp>
      <p:sp>
        <p:nvSpPr>
          <p:cNvPr id="10" name="テキスト ボックス 9">
            <a:extLst>
              <a:ext uri="{FF2B5EF4-FFF2-40B4-BE49-F238E27FC236}">
                <a16:creationId xmlns:a16="http://schemas.microsoft.com/office/drawing/2014/main" id="{A851AB59-3C9E-55BE-6ABD-888ABF0D82E2}"/>
              </a:ext>
            </a:extLst>
          </p:cNvPr>
          <p:cNvSpPr txBox="1"/>
          <p:nvPr/>
        </p:nvSpPr>
        <p:spPr>
          <a:xfrm>
            <a:off x="4110312" y="1290594"/>
            <a:ext cx="2171605" cy="646331"/>
          </a:xfrm>
          <a:prstGeom prst="rect">
            <a:avLst/>
          </a:prstGeom>
          <a:noFill/>
        </p:spPr>
        <p:txBody>
          <a:bodyPr wrap="square" rtlCol="0">
            <a:spAutoFit/>
          </a:bodyPr>
          <a:lstStyle/>
          <a:p>
            <a:r>
              <a:rPr kumimoji="1" lang="ja-JP" altLang="en-US" sz="3600" b="1" dirty="0"/>
              <a:t>脱臼</a:t>
            </a:r>
          </a:p>
        </p:txBody>
      </p:sp>
      <p:sp>
        <p:nvSpPr>
          <p:cNvPr id="11" name="テキスト ボックス 10">
            <a:extLst>
              <a:ext uri="{FF2B5EF4-FFF2-40B4-BE49-F238E27FC236}">
                <a16:creationId xmlns:a16="http://schemas.microsoft.com/office/drawing/2014/main" id="{BF65D811-E164-F0B2-A20E-6F958F0E5EE8}"/>
              </a:ext>
            </a:extLst>
          </p:cNvPr>
          <p:cNvSpPr txBox="1"/>
          <p:nvPr/>
        </p:nvSpPr>
        <p:spPr>
          <a:xfrm>
            <a:off x="4214903" y="4926919"/>
            <a:ext cx="3762191" cy="1923283"/>
          </a:xfrm>
          <a:prstGeom prst="rect">
            <a:avLst/>
          </a:prstGeom>
          <a:noFill/>
        </p:spPr>
        <p:txBody>
          <a:bodyPr wrap="square" rtlCol="0">
            <a:spAutoFit/>
          </a:bodyPr>
          <a:lstStyle/>
          <a:p>
            <a:pPr>
              <a:lnSpc>
                <a:spcPts val="3600"/>
              </a:lnSpc>
            </a:pPr>
            <a:r>
              <a:rPr kumimoji="1" lang="ja-JP" altLang="en-US" sz="2800" dirty="0">
                <a:latin typeface="+mn-ea"/>
              </a:rPr>
              <a:t>歯の位置がずれてぐらつく場合や、完全に抜けてしまう場合があります。</a:t>
            </a:r>
            <a:endParaRPr kumimoji="1" lang="ja-JP" altLang="en-US" sz="6000" dirty="0"/>
          </a:p>
        </p:txBody>
      </p:sp>
      <p:cxnSp>
        <p:nvCxnSpPr>
          <p:cNvPr id="37" name="直線コネクタ 36">
            <a:extLst>
              <a:ext uri="{FF2B5EF4-FFF2-40B4-BE49-F238E27FC236}">
                <a16:creationId xmlns:a16="http://schemas.microsoft.com/office/drawing/2014/main" id="{C173C3F6-0C1A-D267-123D-FDCA50844C0C}"/>
              </a:ext>
            </a:extLst>
          </p:cNvPr>
          <p:cNvCxnSpPr>
            <a:cxnSpLocks/>
          </p:cNvCxnSpPr>
          <p:nvPr/>
        </p:nvCxnSpPr>
        <p:spPr>
          <a:xfrm>
            <a:off x="1674620" y="3814847"/>
            <a:ext cx="981746" cy="438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7" name="図 46" descr="ロゴ&#10;&#10;AI によって生成されたコンテンツは間違っている可能性があります。">
            <a:extLst>
              <a:ext uri="{FF2B5EF4-FFF2-40B4-BE49-F238E27FC236}">
                <a16:creationId xmlns:a16="http://schemas.microsoft.com/office/drawing/2014/main" id="{C7EB15DF-B184-CADE-F013-675AD467045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289677" y="1455113"/>
            <a:ext cx="2427720" cy="3446052"/>
          </a:xfrm>
          <a:prstGeom prst="rect">
            <a:avLst/>
          </a:prstGeom>
        </p:spPr>
      </p:pic>
      <p:pic>
        <p:nvPicPr>
          <p:cNvPr id="49" name="図 48" descr="ロゴ&#10;&#10;AI によって生成されたコンテンツは間違っている可能性があります。">
            <a:extLst>
              <a:ext uri="{FF2B5EF4-FFF2-40B4-BE49-F238E27FC236}">
                <a16:creationId xmlns:a16="http://schemas.microsoft.com/office/drawing/2014/main" id="{A9485E65-562D-7252-4CD5-3F2643E7DEE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3666" y="1475024"/>
            <a:ext cx="2427720" cy="3446052"/>
          </a:xfrm>
          <a:prstGeom prst="rect">
            <a:avLst/>
          </a:prstGeom>
        </p:spPr>
      </p:pic>
      <p:pic>
        <p:nvPicPr>
          <p:cNvPr id="51" name="図 50" descr="ロゴ&#10;&#10;AI によって生成されたコンテンツは間違っている可能性があります。">
            <a:extLst>
              <a:ext uri="{FF2B5EF4-FFF2-40B4-BE49-F238E27FC236}">
                <a16:creationId xmlns:a16="http://schemas.microsoft.com/office/drawing/2014/main" id="{CD4AE37E-491F-9815-5A70-95E77387F39D}"/>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67444" y="1475024"/>
            <a:ext cx="2427720" cy="3446052"/>
          </a:xfrm>
          <a:prstGeom prst="rect">
            <a:avLst/>
          </a:prstGeom>
        </p:spPr>
      </p:pic>
      <p:sp>
        <p:nvSpPr>
          <p:cNvPr id="4" name="テキスト ボックス 3">
            <a:extLst>
              <a:ext uri="{FF2B5EF4-FFF2-40B4-BE49-F238E27FC236}">
                <a16:creationId xmlns:a16="http://schemas.microsoft.com/office/drawing/2014/main" id="{C3A87E05-4547-8A02-ADF7-4F8EFA619DC2}"/>
              </a:ext>
            </a:extLst>
          </p:cNvPr>
          <p:cNvSpPr txBox="1"/>
          <p:nvPr/>
        </p:nvSpPr>
        <p:spPr>
          <a:xfrm>
            <a:off x="4493177" y="1060450"/>
            <a:ext cx="877510" cy="369332"/>
          </a:xfrm>
          <a:prstGeom prst="rect">
            <a:avLst/>
          </a:prstGeom>
          <a:noFill/>
        </p:spPr>
        <p:txBody>
          <a:bodyPr wrap="square" rtlCol="0">
            <a:spAutoFit/>
          </a:bodyPr>
          <a:lstStyle/>
          <a:p>
            <a:r>
              <a:rPr kumimoji="1" lang="ja-JP" altLang="en-US" dirty="0"/>
              <a:t>きゅう</a:t>
            </a:r>
          </a:p>
        </p:txBody>
      </p:sp>
    </p:spTree>
    <p:extLst>
      <p:ext uri="{BB962C8B-B14F-4D97-AF65-F5344CB8AC3E}">
        <p14:creationId xmlns:p14="http://schemas.microsoft.com/office/powerpoint/2010/main" val="452611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16B6E-101C-2BD9-6269-C325C2B29D81}"/>
            </a:ext>
          </a:extLst>
        </p:cNvPr>
        <p:cNvGrpSpPr/>
        <p:nvPr/>
      </p:nvGrpSpPr>
      <p:grpSpPr>
        <a:xfrm>
          <a:off x="0" y="0"/>
          <a:ext cx="0" cy="0"/>
          <a:chOff x="0" y="0"/>
          <a:chExt cx="0" cy="0"/>
        </a:xfrm>
      </p:grpSpPr>
      <p:sp>
        <p:nvSpPr>
          <p:cNvPr id="6" name="正方形/長方形 5">
            <a:extLst>
              <a:ext uri="{FF2B5EF4-FFF2-40B4-BE49-F238E27FC236}">
                <a16:creationId xmlns:a16="http://schemas.microsoft.com/office/drawing/2014/main" id="{D7BB95BA-EF96-B65D-3223-F81D51321818}"/>
              </a:ext>
            </a:extLst>
          </p:cNvPr>
          <p:cNvSpPr/>
          <p:nvPr/>
        </p:nvSpPr>
        <p:spPr>
          <a:xfrm>
            <a:off x="0" y="-1"/>
            <a:ext cx="12192000" cy="1028701"/>
          </a:xfrm>
          <a:prstGeom prst="rect">
            <a:avLst/>
          </a:prstGeom>
          <a:solidFill>
            <a:srgbClr val="FF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n-ea"/>
            </a:endParaRPr>
          </a:p>
        </p:txBody>
      </p:sp>
      <p:sp>
        <p:nvSpPr>
          <p:cNvPr id="7" name="テキスト ボックス 6">
            <a:extLst>
              <a:ext uri="{FF2B5EF4-FFF2-40B4-BE49-F238E27FC236}">
                <a16:creationId xmlns:a16="http://schemas.microsoft.com/office/drawing/2014/main" id="{E3365A65-D8AB-01F8-7CBA-8F15CE56F5BB}"/>
              </a:ext>
            </a:extLst>
          </p:cNvPr>
          <p:cNvSpPr txBox="1"/>
          <p:nvPr/>
        </p:nvSpPr>
        <p:spPr>
          <a:xfrm>
            <a:off x="3926175" y="93774"/>
            <a:ext cx="4339650" cy="923330"/>
          </a:xfrm>
          <a:prstGeom prst="rect">
            <a:avLst/>
          </a:prstGeom>
          <a:noFill/>
        </p:spPr>
        <p:txBody>
          <a:bodyPr wrap="none" rtlCol="0">
            <a:spAutoFit/>
          </a:bodyPr>
          <a:lstStyle/>
          <a:p>
            <a:r>
              <a:rPr kumimoji="1" lang="ja-JP" altLang="en-US" sz="5400" b="1" dirty="0">
                <a:latin typeface="+mn-ea"/>
              </a:rPr>
              <a:t>歯以外のけが</a:t>
            </a:r>
          </a:p>
        </p:txBody>
      </p:sp>
      <p:sp>
        <p:nvSpPr>
          <p:cNvPr id="2" name="テキスト ボックス 1">
            <a:extLst>
              <a:ext uri="{FF2B5EF4-FFF2-40B4-BE49-F238E27FC236}">
                <a16:creationId xmlns:a16="http://schemas.microsoft.com/office/drawing/2014/main" id="{4A96E09C-1CCF-CCEE-BCDD-9E5B8C0E7673}"/>
              </a:ext>
            </a:extLst>
          </p:cNvPr>
          <p:cNvSpPr txBox="1"/>
          <p:nvPr/>
        </p:nvSpPr>
        <p:spPr>
          <a:xfrm>
            <a:off x="1408015" y="1719493"/>
            <a:ext cx="5440935" cy="646331"/>
          </a:xfrm>
          <a:prstGeom prst="rect">
            <a:avLst/>
          </a:prstGeom>
          <a:noFill/>
        </p:spPr>
        <p:txBody>
          <a:bodyPr wrap="square" rtlCol="0">
            <a:spAutoFit/>
          </a:bodyPr>
          <a:lstStyle/>
          <a:p>
            <a:pPr algn="ctr"/>
            <a:r>
              <a:rPr kumimoji="1" lang="ja-JP" altLang="en-US" sz="3600" b="1" dirty="0"/>
              <a:t>唇、頬、舌、歯肉</a:t>
            </a:r>
            <a:r>
              <a:rPr kumimoji="1" lang="ja-JP" altLang="en-US" sz="3600" dirty="0"/>
              <a:t>のけが</a:t>
            </a:r>
          </a:p>
        </p:txBody>
      </p:sp>
      <p:sp>
        <p:nvSpPr>
          <p:cNvPr id="4" name="テキスト ボックス 3">
            <a:extLst>
              <a:ext uri="{FF2B5EF4-FFF2-40B4-BE49-F238E27FC236}">
                <a16:creationId xmlns:a16="http://schemas.microsoft.com/office/drawing/2014/main" id="{DF294724-93C1-6037-4738-EF906F2FF3D1}"/>
              </a:ext>
            </a:extLst>
          </p:cNvPr>
          <p:cNvSpPr txBox="1"/>
          <p:nvPr/>
        </p:nvSpPr>
        <p:spPr>
          <a:xfrm>
            <a:off x="8265825" y="1719493"/>
            <a:ext cx="3038986" cy="646331"/>
          </a:xfrm>
          <a:prstGeom prst="rect">
            <a:avLst/>
          </a:prstGeom>
          <a:noFill/>
        </p:spPr>
        <p:txBody>
          <a:bodyPr wrap="square" rtlCol="0">
            <a:spAutoFit/>
          </a:bodyPr>
          <a:lstStyle/>
          <a:p>
            <a:r>
              <a:rPr kumimoji="1" lang="ja-JP" altLang="en-US" sz="3600" b="1" dirty="0"/>
              <a:t>顎の骨</a:t>
            </a:r>
            <a:r>
              <a:rPr kumimoji="1" lang="ja-JP" altLang="en-US" sz="3600" dirty="0"/>
              <a:t>のけが</a:t>
            </a:r>
          </a:p>
        </p:txBody>
      </p:sp>
      <p:pic>
        <p:nvPicPr>
          <p:cNvPr id="4098" name="Picture 2" descr="Mandibular fracture - Wikipedia">
            <a:extLst>
              <a:ext uri="{FF2B5EF4-FFF2-40B4-BE49-F238E27FC236}">
                <a16:creationId xmlns:a16="http://schemas.microsoft.com/office/drawing/2014/main" id="{F88349D9-1737-A8BB-D585-0FD2D195038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58958" y="2510334"/>
            <a:ext cx="3579488" cy="36762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E1FF485F-67AC-60E9-67EA-6100BA0F122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8640" y="2599234"/>
            <a:ext cx="5037909" cy="3425778"/>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7F080E87-6EC7-42BB-51B8-79499C357603}"/>
              </a:ext>
            </a:extLst>
          </p:cNvPr>
          <p:cNvSpPr txBox="1"/>
          <p:nvPr/>
        </p:nvSpPr>
        <p:spPr>
          <a:xfrm>
            <a:off x="8259475" y="1497831"/>
            <a:ext cx="877510" cy="369332"/>
          </a:xfrm>
          <a:prstGeom prst="rect">
            <a:avLst/>
          </a:prstGeom>
          <a:noFill/>
        </p:spPr>
        <p:txBody>
          <a:bodyPr wrap="square" rtlCol="0">
            <a:spAutoFit/>
          </a:bodyPr>
          <a:lstStyle/>
          <a:p>
            <a:r>
              <a:rPr kumimoji="1" lang="ja-JP" altLang="en-US" dirty="0"/>
              <a:t>あご</a:t>
            </a:r>
          </a:p>
        </p:txBody>
      </p:sp>
    </p:spTree>
    <p:extLst>
      <p:ext uri="{BB962C8B-B14F-4D97-AF65-F5344CB8AC3E}">
        <p14:creationId xmlns:p14="http://schemas.microsoft.com/office/powerpoint/2010/main" val="369281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theme/theme1.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1318</TotalTime>
  <Words>1738</Words>
  <Application>Microsoft Office PowerPoint</Application>
  <PresentationFormat>ワイド画面</PresentationFormat>
  <Paragraphs>288</Paragraphs>
  <Slides>30</Slides>
  <Notes>23</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30</vt:i4>
      </vt:variant>
    </vt:vector>
  </HeadingPairs>
  <TitlesOfParts>
    <vt:vector size="41" baseType="lpstr">
      <vt:lpstr>BIZ UDPゴシック</vt:lpstr>
      <vt:lpstr>HG丸ｺﾞｼｯｸM-PRO</vt:lpstr>
      <vt:lpstr>ＭＳ 明朝</vt:lpstr>
      <vt:lpstr>Noto Sans JP</vt:lpstr>
      <vt:lpstr>游ゴシック</vt:lpstr>
      <vt:lpstr>Arial</vt:lpstr>
      <vt:lpstr>Calibri</vt:lpstr>
      <vt:lpstr>Calibri Light</vt:lpstr>
      <vt:lpstr>Century</vt:lpstr>
      <vt:lpstr>Trebuchet MS</vt:lpstr>
      <vt:lpstr>1_Office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タイトル</dc:title>
  <dc:creator>Haruhito Omure</dc:creator>
  <cp:lastModifiedBy>Omure Haruhito</cp:lastModifiedBy>
  <cp:revision>32</cp:revision>
  <dcterms:created xsi:type="dcterms:W3CDTF">2023-04-28T13:03:18Z</dcterms:created>
  <dcterms:modified xsi:type="dcterms:W3CDTF">2025-05-29T22:36:15Z</dcterms:modified>
</cp:coreProperties>
</file>